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media/image43.jpg" ContentType="image/png"/>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hartEx1.xml" ContentType="application/vnd.ms-office.chartex+xml"/>
  <Override PartName="/ppt/charts/chartEx2.xml" ContentType="application/vnd.ms-office.chartex+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74"/>
  </p:notesMasterIdLst>
  <p:sldIdLst>
    <p:sldId id="669" r:id="rId4"/>
    <p:sldId id="699" r:id="rId5"/>
    <p:sldId id="585" r:id="rId6"/>
    <p:sldId id="1195" r:id="rId7"/>
    <p:sldId id="1192" r:id="rId8"/>
    <p:sldId id="604" r:id="rId9"/>
    <p:sldId id="708" r:id="rId10"/>
    <p:sldId id="1196" r:id="rId11"/>
    <p:sldId id="1189" r:id="rId12"/>
    <p:sldId id="599" r:id="rId13"/>
    <p:sldId id="479" r:id="rId14"/>
    <p:sldId id="474" r:id="rId15"/>
    <p:sldId id="594" r:id="rId16"/>
    <p:sldId id="595" r:id="rId17"/>
    <p:sldId id="596" r:id="rId18"/>
    <p:sldId id="1198" r:id="rId19"/>
    <p:sldId id="1199" r:id="rId20"/>
    <p:sldId id="1200" r:id="rId21"/>
    <p:sldId id="1201" r:id="rId22"/>
    <p:sldId id="1202" r:id="rId23"/>
    <p:sldId id="1197" r:id="rId24"/>
    <p:sldId id="597" r:id="rId25"/>
    <p:sldId id="1191" r:id="rId26"/>
    <p:sldId id="262" r:id="rId27"/>
    <p:sldId id="265" r:id="rId28"/>
    <p:sldId id="266" r:id="rId29"/>
    <p:sldId id="1207" r:id="rId30"/>
    <p:sldId id="1208" r:id="rId31"/>
    <p:sldId id="1173" r:id="rId32"/>
    <p:sldId id="1186" r:id="rId33"/>
    <p:sldId id="1187" r:id="rId34"/>
    <p:sldId id="259" r:id="rId35"/>
    <p:sldId id="260" r:id="rId36"/>
    <p:sldId id="1194" r:id="rId37"/>
    <p:sldId id="1190" r:id="rId38"/>
    <p:sldId id="375" r:id="rId39"/>
    <p:sldId id="970" r:id="rId40"/>
    <p:sldId id="525" r:id="rId41"/>
    <p:sldId id="526" r:id="rId42"/>
    <p:sldId id="543" r:id="rId43"/>
    <p:sldId id="544" r:id="rId44"/>
    <p:sldId id="981" r:id="rId45"/>
    <p:sldId id="949" r:id="rId46"/>
    <p:sldId id="947" r:id="rId47"/>
    <p:sldId id="982" r:id="rId48"/>
    <p:sldId id="984" r:id="rId49"/>
    <p:sldId id="950" r:id="rId50"/>
    <p:sldId id="951" r:id="rId51"/>
    <p:sldId id="971" r:id="rId52"/>
    <p:sldId id="973" r:id="rId53"/>
    <p:sldId id="974" r:id="rId54"/>
    <p:sldId id="976" r:id="rId55"/>
    <p:sldId id="972" r:id="rId56"/>
    <p:sldId id="977" r:id="rId57"/>
    <p:sldId id="978" r:id="rId58"/>
    <p:sldId id="986" r:id="rId59"/>
    <p:sldId id="987" r:id="rId60"/>
    <p:sldId id="961" r:id="rId61"/>
    <p:sldId id="660" r:id="rId62"/>
    <p:sldId id="1203" r:id="rId63"/>
    <p:sldId id="1204" r:id="rId64"/>
    <p:sldId id="1205" r:id="rId65"/>
    <p:sldId id="1206" r:id="rId66"/>
    <p:sldId id="962" r:id="rId67"/>
    <p:sldId id="963" r:id="rId68"/>
    <p:sldId id="966" r:id="rId69"/>
    <p:sldId id="968" r:id="rId70"/>
    <p:sldId id="975" r:id="rId71"/>
    <p:sldId id="988" r:id="rId72"/>
    <p:sldId id="958" r:id="rId73"/>
  </p:sldIdLst>
  <p:sldSz cx="12192000" cy="6858000"/>
  <p:notesSz cx="7104063" cy="10234613"/>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5C84"/>
    <a:srgbClr val="4CC1EF"/>
    <a:srgbClr val="696969"/>
    <a:srgbClr val="063951"/>
    <a:srgbClr val="F7931F"/>
    <a:srgbClr val="A2B969"/>
    <a:srgbClr val="C13018"/>
    <a:srgbClr val="0A728F"/>
    <a:srgbClr val="F36F13"/>
    <a:srgbClr val="F8A9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58887" autoAdjust="0"/>
  </p:normalViewPr>
  <p:slideViewPr>
    <p:cSldViewPr snapToGrid="0">
      <p:cViewPr varScale="1">
        <p:scale>
          <a:sx n="44" d="100"/>
          <a:sy n="44" d="100"/>
        </p:scale>
        <p:origin x="1728" y="42"/>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p:scale>
          <a:sx n="50" d="100"/>
          <a:sy n="50" d="100"/>
        </p:scale>
        <p:origin x="3365" y="-13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0.xlsx"/></Relationships>
</file>

<file path=ppt/charts/_rels/chartEx2.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2200" b="0" i="0" u="none" strike="noStrike" kern="1200" spc="0" baseline="0">
                <a:solidFill>
                  <a:schemeClr val="bg2">
                    <a:lumMod val="25000"/>
                  </a:schemeClr>
                </a:solidFill>
                <a:latin typeface="+mn-lt"/>
                <a:ea typeface="+mn-ea"/>
                <a:cs typeface="+mn-cs"/>
              </a:defRPr>
            </a:pPr>
            <a:r>
              <a:rPr lang="en-US" sz="2200" b="1" dirty="0">
                <a:solidFill>
                  <a:schemeClr val="bg2">
                    <a:lumMod val="25000"/>
                  </a:schemeClr>
                </a:solidFill>
                <a:latin typeface="Franklin Gothic Medium Cond" panose="020B0606030402020204" pitchFamily="34" charset="0"/>
              </a:rPr>
              <a:t>NATIONAL TAXES</a:t>
            </a:r>
          </a:p>
        </c:rich>
      </c:tx>
      <c:layout/>
      <c:overlay val="0"/>
      <c:spPr>
        <a:noFill/>
        <a:ln>
          <a:noFill/>
        </a:ln>
        <a:effectLst/>
      </c:spPr>
      <c:txPr>
        <a:bodyPr rot="0" spcFirstLastPara="1" vertOverflow="ellipsis" vert="horz" wrap="square" anchor="ctr" anchorCtr="1"/>
        <a:lstStyle/>
        <a:p>
          <a:pPr>
            <a:defRPr sz="2200" b="0" i="0" u="none" strike="noStrike" kern="1200" spc="0" baseline="0">
              <a:solidFill>
                <a:schemeClr val="bg2">
                  <a:lumMod val="2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National Internal Revenue Taxes</c:v>
                </c:pt>
              </c:strCache>
            </c:strRef>
          </c:tx>
          <c:spPr>
            <a:solidFill>
              <a:srgbClr val="E9DB82"/>
            </a:solidFill>
            <a:scene3d>
              <a:camera prst="orthographicFront"/>
              <a:lightRig rig="contrasting" dir="t"/>
            </a:scene3d>
            <a:sp3d prstMaterial="flat"/>
          </c:spPr>
          <c:dPt>
            <c:idx val="0"/>
            <c:bubble3D val="0"/>
            <c:spPr>
              <a:solidFill>
                <a:srgbClr val="95C9D6"/>
              </a:solidFill>
              <a:ln w="19050">
                <a:solidFill>
                  <a:schemeClr val="lt1"/>
                </a:solidFill>
              </a:ln>
              <a:effectLst/>
              <a:scene3d>
                <a:camera prst="orthographicFront"/>
                <a:lightRig rig="contrasting" dir="t"/>
              </a:scene3d>
              <a:sp3d prstMaterial="flat"/>
            </c:spPr>
            <c:extLst xmlns:c16r2="http://schemas.microsoft.com/office/drawing/2015/06/chart">
              <c:ext xmlns:c16="http://schemas.microsoft.com/office/drawing/2014/chart" uri="{C3380CC4-5D6E-409C-BE32-E72D297353CC}">
                <c16:uniqueId val="{00000002-4211-4491-8A99-ECE6377E0829}"/>
              </c:ext>
            </c:extLst>
          </c:dPt>
          <c:dPt>
            <c:idx val="1"/>
            <c:bubble3D val="0"/>
            <c:spPr>
              <a:solidFill>
                <a:schemeClr val="accent4">
                  <a:lumMod val="40000"/>
                  <a:lumOff val="60000"/>
                </a:schemeClr>
              </a:solidFill>
              <a:ln w="19050">
                <a:solidFill>
                  <a:schemeClr val="lt1"/>
                </a:solidFill>
              </a:ln>
              <a:effectLst/>
              <a:scene3d>
                <a:camera prst="orthographicFront"/>
                <a:lightRig rig="contrasting" dir="t"/>
              </a:scene3d>
              <a:sp3d prstMaterial="flat"/>
            </c:spPr>
            <c:extLst xmlns:c16r2="http://schemas.microsoft.com/office/drawing/2015/06/chart">
              <c:ext xmlns:c16="http://schemas.microsoft.com/office/drawing/2014/chart" uri="{C3380CC4-5D6E-409C-BE32-E72D297353CC}">
                <c16:uniqueId val="{00000003-4211-4491-8A99-ECE6377E0829}"/>
              </c:ext>
            </c:extLst>
          </c:dPt>
          <c:dPt>
            <c:idx val="2"/>
            <c:bubble3D val="0"/>
            <c:spPr>
              <a:solidFill>
                <a:srgbClr val="E9DB82"/>
              </a:solidFill>
              <a:ln w="19050">
                <a:solidFill>
                  <a:schemeClr val="lt1"/>
                </a:solidFill>
              </a:ln>
              <a:effectLst/>
              <a:scene3d>
                <a:camera prst="orthographicFront"/>
                <a:lightRig rig="contrasting" dir="t"/>
              </a:scene3d>
              <a:sp3d prstMaterial="flat"/>
            </c:spPr>
            <c:extLst xmlns:c16r2="http://schemas.microsoft.com/office/drawing/2015/06/chart">
              <c:ext xmlns:c16="http://schemas.microsoft.com/office/drawing/2014/chart" uri="{C3380CC4-5D6E-409C-BE32-E72D297353CC}">
                <c16:uniqueId val="{00000005-33BC-4F0F-B427-A6E724DE5438}"/>
              </c:ext>
            </c:extLst>
          </c:dPt>
          <c:dPt>
            <c:idx val="3"/>
            <c:bubble3D val="0"/>
            <c:spPr>
              <a:solidFill>
                <a:srgbClr val="E9DB82"/>
              </a:solidFill>
              <a:ln w="19050">
                <a:solidFill>
                  <a:schemeClr val="lt1"/>
                </a:solidFill>
              </a:ln>
              <a:effectLst/>
              <a:scene3d>
                <a:camera prst="orthographicFront"/>
                <a:lightRig rig="contrasting" dir="t"/>
              </a:scene3d>
              <a:sp3d prstMaterial="flat"/>
            </c:spPr>
            <c:extLst xmlns:c16r2="http://schemas.microsoft.com/office/drawing/2015/06/chart">
              <c:ext xmlns:c16="http://schemas.microsoft.com/office/drawing/2014/chart" uri="{C3380CC4-5D6E-409C-BE32-E72D297353CC}">
                <c16:uniqueId val="{00000007-33BC-4F0F-B427-A6E724DE5438}"/>
              </c:ext>
            </c:extLst>
          </c:dPt>
          <c:dLbls>
            <c:dLbl>
              <c:idx val="0"/>
              <c:layout/>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bg2">
                          <a:lumMod val="25000"/>
                        </a:schemeClr>
                      </a:solidFill>
                      <a:latin typeface="Franklin Gothic Medium Cond" panose="020B0606030402020204" pitchFamily="34" charset="0"/>
                      <a:ea typeface="+mn-ea"/>
                      <a:cs typeface="+mn-cs"/>
                    </a:defRPr>
                  </a:pPr>
                  <a:endParaRPr lang="en-US"/>
                </a:p>
              </c:txPr>
              <c:dLblPos val="outEnd"/>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2-4211-4491-8A99-ECE6377E0829}"/>
                </c:ext>
                <c:ext xmlns:c15="http://schemas.microsoft.com/office/drawing/2012/chart" uri="{CE6537A1-D6FC-4f65-9D91-7224C49458BB}">
                  <c15:spPr xmlns:c15="http://schemas.microsoft.com/office/drawing/2012/chart">
                    <a:prstGeom prst="wedgeRectCallout">
                      <a:avLst/>
                    </a:prstGeom>
                    <a:noFill/>
                    <a:ln>
                      <a:noFill/>
                    </a:ln>
                  </c15:spPr>
                  <c15:layout/>
                </c:ext>
              </c:extLst>
            </c:dLbl>
            <c:dLbl>
              <c:idx val="1"/>
              <c:layout/>
              <c:tx>
                <c:rich>
                  <a:bodyPr rot="0" spcFirstLastPara="1" vertOverflow="clip" horzOverflow="clip" vert="horz" wrap="square" lIns="38100" tIns="19050" rIns="38100" bIns="19050" anchor="ctr" anchorCtr="1">
                    <a:spAutoFit/>
                  </a:bodyPr>
                  <a:lstStyle/>
                  <a:p>
                    <a:pPr>
                      <a:defRPr sz="1600" b="0" i="0" u="none" strike="noStrike" kern="1200" baseline="0">
                        <a:solidFill>
                          <a:schemeClr val="bg2">
                            <a:lumMod val="25000"/>
                          </a:schemeClr>
                        </a:solidFill>
                        <a:latin typeface="Franklin Gothic Medium Cond" panose="020B0606030402020204" pitchFamily="34" charset="0"/>
                        <a:ea typeface="+mn-ea"/>
                        <a:cs typeface="+mn-cs"/>
                      </a:defRPr>
                    </a:pPr>
                    <a:r>
                      <a:rPr lang="en-US" baseline="0" dirty="0"/>
                      <a:t>LGUs
</a:t>
                    </a:r>
                    <a:fld id="{311D51CB-6B0F-46D9-84CD-881C09E7C151}" type="PERCENTAGE">
                      <a:rPr lang="en-US" baseline="0"/>
                      <a:pPr>
                        <a:defRPr sz="1600">
                          <a:solidFill>
                            <a:schemeClr val="bg2">
                              <a:lumMod val="25000"/>
                            </a:schemeClr>
                          </a:solidFill>
                          <a:latin typeface="Franklin Gothic Medium Cond" panose="020B0606030402020204" pitchFamily="34" charset="0"/>
                        </a:defRPr>
                      </a:pPr>
                      <a:t>[PERCENTAGE]</a:t>
                    </a:fld>
                    <a:endParaRPr lang="en-US" baseline="0" dirty="0"/>
                  </a:p>
                </c:rich>
              </c:tx>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bg2">
                          <a:lumMod val="25000"/>
                        </a:schemeClr>
                      </a:solidFill>
                      <a:latin typeface="Franklin Gothic Medium Cond" panose="020B0606030402020204" pitchFamily="34" charset="0"/>
                      <a:ea typeface="+mn-ea"/>
                      <a:cs typeface="+mn-cs"/>
                    </a:defRPr>
                  </a:pPr>
                  <a:endParaRPr lang="en-US"/>
                </a:p>
              </c:txPr>
              <c:dLblPos val="outEnd"/>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4211-4491-8A99-ECE6377E0829}"/>
                </c:ext>
                <c:ext xmlns:c15="http://schemas.microsoft.com/office/drawing/2012/chart" uri="{CE6537A1-D6FC-4f65-9D91-7224C49458BB}">
                  <c15:spPr xmlns:c15="http://schemas.microsoft.com/office/drawing/2012/chart">
                    <a:prstGeom prst="wedgeRectCallout">
                      <a:avLst/>
                    </a:prstGeom>
                    <a:noFill/>
                    <a:ln>
                      <a:noFill/>
                    </a:ln>
                  </c15:spPr>
                  <c15:layout/>
                  <c15:dlblFieldTable/>
                  <c15:showDataLabelsRange val="0"/>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dk1">
                        <a:lumMod val="65000"/>
                        <a:lumOff val="35000"/>
                      </a:schemeClr>
                    </a:solidFill>
                    <a:latin typeface="Franklin Gothic Medium Cond" panose="020B0606030402020204" pitchFamily="34" charset="0"/>
                    <a:ea typeface="+mn-ea"/>
                    <a:cs typeface="+mn-cs"/>
                  </a:defRPr>
                </a:pPr>
                <a:endParaRPr lang="en-US"/>
              </a:p>
            </c:txPr>
            <c:dLblPos val="outEnd"/>
            <c:showLegendKey val="0"/>
            <c:showVal val="0"/>
            <c:showCatName val="1"/>
            <c:showSerName val="0"/>
            <c:showPercent val="1"/>
            <c:showBubbleSize val="0"/>
            <c:separator>
</c:separator>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2"/>
                <c:pt idx="0">
                  <c:v>National Government</c:v>
                </c:pt>
                <c:pt idx="1">
                  <c:v>Internal Revenue Allotment</c:v>
                </c:pt>
              </c:strCache>
            </c:strRef>
          </c:cat>
          <c:val>
            <c:numRef>
              <c:f>Sheet1!$B$2:$B$5</c:f>
              <c:numCache>
                <c:formatCode>0%</c:formatCode>
                <c:ptCount val="4"/>
                <c:pt idx="0">
                  <c:v>0.6</c:v>
                </c:pt>
                <c:pt idx="1">
                  <c:v>0.4</c:v>
                </c:pt>
              </c:numCache>
            </c:numRef>
          </c:val>
          <c:extLst xmlns:c16r2="http://schemas.microsoft.com/office/drawing/2015/06/chart">
            <c:ext xmlns:c16="http://schemas.microsoft.com/office/drawing/2014/chart" uri="{C3380CC4-5D6E-409C-BE32-E72D297353CC}">
              <c16:uniqueId val="{00000000-4211-4491-8A99-ECE6377E0829}"/>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89992413173679E-2"/>
          <c:y val="3.8405411369991413E-2"/>
          <c:w val="0.90118176152856366"/>
          <c:h val="0.87199752670271424"/>
        </c:manualLayout>
      </c:layout>
      <c:barChart>
        <c:barDir val="col"/>
        <c:grouping val="clustered"/>
        <c:varyColors val="0"/>
        <c:ser>
          <c:idx val="0"/>
          <c:order val="0"/>
          <c:tx>
            <c:strRef>
              <c:f>Sheet1!$B$1</c:f>
              <c:strCache>
                <c:ptCount val="1"/>
                <c:pt idx="0">
                  <c:v>Column1</c:v>
                </c:pt>
              </c:strCache>
            </c:strRef>
          </c:tx>
          <c:spPr>
            <a:solidFill>
              <a:srgbClr val="FFC000"/>
            </a:solidFill>
            <a:ln>
              <a:solidFill>
                <a:srgbClr val="FFC000"/>
              </a:solidFill>
            </a:ln>
            <a:effectLst/>
          </c:spPr>
          <c:invertIfNegative val="0"/>
          <c:cat>
            <c:numRef>
              <c:f>Sheet1!$A$2:$A$7</c:f>
              <c:numCache>
                <c:formatCode>General</c:formatCode>
                <c:ptCount val="6"/>
                <c:pt idx="0">
                  <c:v>2019</c:v>
                </c:pt>
                <c:pt idx="1">
                  <c:v>2020</c:v>
                </c:pt>
                <c:pt idx="2">
                  <c:v>2021</c:v>
                </c:pt>
                <c:pt idx="3">
                  <c:v>2022</c:v>
                </c:pt>
                <c:pt idx="4">
                  <c:v>2023</c:v>
                </c:pt>
                <c:pt idx="5">
                  <c:v>2024</c:v>
                </c:pt>
              </c:numCache>
            </c:numRef>
          </c:cat>
          <c:val>
            <c:numRef>
              <c:f>Sheet1!$B$2:$B$7</c:f>
              <c:numCache>
                <c:formatCode>General</c:formatCode>
                <c:ptCount val="6"/>
                <c:pt idx="0">
                  <c:v>575.52</c:v>
                </c:pt>
                <c:pt idx="1">
                  <c:v>648.91999999999996</c:v>
                </c:pt>
                <c:pt idx="2">
                  <c:v>695.49</c:v>
                </c:pt>
                <c:pt idx="3">
                  <c:v>959.04</c:v>
                </c:pt>
                <c:pt idx="4">
                  <c:v>840.5</c:v>
                </c:pt>
                <c:pt idx="5">
                  <c:v>900</c:v>
                </c:pt>
              </c:numCache>
            </c:numRef>
          </c:val>
          <c:extLst xmlns:c16r2="http://schemas.microsoft.com/office/drawing/2015/06/chart">
            <c:ext xmlns:c16="http://schemas.microsoft.com/office/drawing/2014/chart" uri="{C3380CC4-5D6E-409C-BE32-E72D297353CC}">
              <c16:uniqueId val="{00000000-7A3D-4A04-BB44-9082088EDACA}"/>
            </c:ext>
          </c:extLst>
        </c:ser>
        <c:dLbls>
          <c:showLegendKey val="0"/>
          <c:showVal val="0"/>
          <c:showCatName val="0"/>
          <c:showSerName val="0"/>
          <c:showPercent val="0"/>
          <c:showBubbleSize val="0"/>
        </c:dLbls>
        <c:gapWidth val="87"/>
        <c:overlap val="-32"/>
        <c:axId val="-1096658400"/>
        <c:axId val="-1096652960"/>
      </c:barChart>
      <c:catAx>
        <c:axId val="-1096658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96652960"/>
        <c:crosses val="autoZero"/>
        <c:auto val="1"/>
        <c:lblAlgn val="ctr"/>
        <c:lblOffset val="100"/>
        <c:noMultiLvlLbl val="0"/>
      </c:catAx>
      <c:valAx>
        <c:axId val="-10966529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Billions</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9665840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Provinces</cx:pt>
          <cx:pt idx="1">Cities</cx:pt>
          <cx:pt idx="2">Municipalities</cx:pt>
          <cx:pt idx="3">Barangays</cx:pt>
        </cx:lvl>
      </cx:strDim>
      <cx:numDim type="size">
        <cx:f>Sheet1!$B$2:$B$5</cx:f>
        <cx:lvl ptCount="4" formatCode="General">
          <cx:pt idx="0">0.23000000000000001</cx:pt>
          <cx:pt idx="1">0.23000000000000001</cx:pt>
          <cx:pt idx="2">0.34000000000000002</cx:pt>
          <cx:pt idx="3">0.20000000000000001</cx:pt>
        </cx:lvl>
      </cx:numDim>
    </cx:data>
  </cx:chartData>
  <cx:chart>
    <cx:plotArea>
      <cx:plotAreaRegion>
        <cx:series layoutId="sunburst" uniqueId="{BB506942-7CC4-4AF9-93E0-081E3EEC837A}">
          <cx:tx>
            <cx:txData>
              <cx:f>Sheet1!$B$1</cx:f>
              <cx:v>% Allocation</cx:v>
            </cx:txData>
          </cx:tx>
          <cx:spPr>
            <a:effectLst>
              <a:outerShdw blurRad="63500" sx="102000" sy="102000" algn="ctr" rotWithShape="0">
                <a:prstClr val="black">
                  <a:alpha val="40000"/>
                </a:prstClr>
              </a:outerShdw>
            </a:effectLst>
          </cx:spPr>
          <cx:dataPt idx="0">
            <cx:spPr>
              <a:solidFill>
                <a:srgbClr val="4CC1EF"/>
              </a:solidFill>
            </cx:spPr>
          </cx:dataPt>
          <cx:dataPt idx="1">
            <cx:spPr>
              <a:solidFill>
                <a:srgbClr val="70AD47">
                  <a:lumMod val="60000"/>
                  <a:lumOff val="40000"/>
                </a:srgbClr>
              </a:solidFill>
            </cx:spPr>
          </cx:dataPt>
          <cx:dataPt idx="2">
            <cx:spPr>
              <a:solidFill>
                <a:srgbClr val="FFC000">
                  <a:lumMod val="40000"/>
                  <a:lumOff val="60000"/>
                </a:srgbClr>
              </a:solidFill>
            </cx:spPr>
          </cx:dataPt>
          <cx:dataPt idx="3">
            <cx:spPr>
              <a:solidFill>
                <a:srgbClr val="F7931E"/>
              </a:solidFill>
            </cx:spPr>
          </cx:dataPt>
          <cx:dataLabels>
            <cx:numFmt formatCode="0%" sourceLinked="0"/>
            <cx:txPr>
              <a:bodyPr spcFirstLastPara="1" vertOverflow="ellipsis" horzOverflow="overflow" wrap="square" lIns="0" tIns="0" rIns="0" bIns="0" anchor="ctr" anchorCtr="1"/>
              <a:lstStyle/>
              <a:p>
                <a:pPr algn="ctr" rtl="0">
                  <a:defRPr sz="2400">
                    <a:solidFill>
                      <a:schemeClr val="tx1"/>
                    </a:solidFill>
                    <a:latin typeface="Franklin Gothic Medium Cond" panose="020B0606030402020204" pitchFamily="34" charset="0"/>
                    <a:ea typeface="Franklin Gothic Medium Cond" panose="020B0606030402020204" pitchFamily="34" charset="0"/>
                    <a:cs typeface="Franklin Gothic Medium Cond" panose="020B0606030402020204" pitchFamily="34" charset="0"/>
                  </a:defRPr>
                </a:pPr>
                <a:endParaRPr lang="en-US" sz="2400" b="0" i="0" u="none" strike="noStrike" baseline="0">
                  <a:solidFill>
                    <a:schemeClr val="tx1"/>
                  </a:solidFill>
                  <a:latin typeface="Franklin Gothic Medium Cond" panose="020B0606030402020204" pitchFamily="34" charset="0"/>
                </a:endParaRPr>
              </a:p>
            </cx:txPr>
            <cx:visibility seriesName="0" categoryName="0" value="1"/>
            <cx:separator>
</cx:separator>
          </cx:dataLabels>
          <cx:dataId val="0"/>
        </cx:series>
      </cx:plotAreaRegion>
    </cx:plotArea>
    <cx:legend pos="r" align="ctr"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Provinces</cx:pt>
          <cx:pt idx="1">Cities</cx:pt>
          <cx:pt idx="2">Municipalities</cx:pt>
          <cx:pt idx="3">Barangays</cx:pt>
        </cx:lvl>
      </cx:strDim>
      <cx:numDim type="size">
        <cx:f>Sheet1!$B$2:$B$5</cx:f>
        <cx:lvl ptCount="4" formatCode="General">
          <cx:pt idx="0">0.23000000000000001</cx:pt>
          <cx:pt idx="1">0.23000000000000001</cx:pt>
          <cx:pt idx="2">0.34000000000000002</cx:pt>
          <cx:pt idx="3">0.20000000000000001</cx:pt>
        </cx:lvl>
      </cx:numDim>
    </cx:data>
  </cx:chartData>
  <cx:chart>
    <cx:plotArea>
      <cx:plotAreaRegion>
        <cx:series layoutId="sunburst" uniqueId="{BB506942-7CC4-4AF9-93E0-081E3EEC837A}">
          <cx:tx>
            <cx:txData>
              <cx:f>Sheet1!$B$1</cx:f>
              <cx:v>% Allocation</cx:v>
            </cx:txData>
          </cx:tx>
          <cx:spPr>
            <a:effectLst>
              <a:outerShdw blurRad="63500" sx="102000" sy="102000" algn="ctr" rotWithShape="0">
                <a:prstClr val="black">
                  <a:alpha val="40000"/>
                </a:prstClr>
              </a:outerShdw>
            </a:effectLst>
          </cx:spPr>
          <cx:dataPt idx="0">
            <cx:spPr>
              <a:solidFill>
                <a:srgbClr val="4CC1EF"/>
              </a:solidFill>
            </cx:spPr>
          </cx:dataPt>
          <cx:dataPt idx="1">
            <cx:spPr>
              <a:solidFill>
                <a:srgbClr val="70AD47">
                  <a:lumMod val="60000"/>
                  <a:lumOff val="40000"/>
                </a:srgbClr>
              </a:solidFill>
            </cx:spPr>
          </cx:dataPt>
          <cx:dataPt idx="2">
            <cx:spPr>
              <a:solidFill>
                <a:srgbClr val="FFC000">
                  <a:lumMod val="40000"/>
                  <a:lumOff val="60000"/>
                </a:srgbClr>
              </a:solidFill>
            </cx:spPr>
          </cx:dataPt>
          <cx:dataPt idx="3">
            <cx:spPr>
              <a:solidFill>
                <a:srgbClr val="F7931E"/>
              </a:solidFill>
            </cx:spPr>
          </cx:dataPt>
          <cx:dataLabels>
            <cx:numFmt formatCode="0%" sourceLinked="0"/>
            <cx:txPr>
              <a:bodyPr spcFirstLastPara="1" vertOverflow="ellipsis" horzOverflow="overflow" wrap="square" lIns="0" tIns="0" rIns="0" bIns="0" anchor="ctr" anchorCtr="1"/>
              <a:lstStyle/>
              <a:p>
                <a:pPr algn="ctr" rtl="0">
                  <a:defRPr sz="2400">
                    <a:solidFill>
                      <a:schemeClr val="tx1"/>
                    </a:solidFill>
                    <a:latin typeface="Franklin Gothic Medium Cond" panose="020B0606030402020204" pitchFamily="34" charset="0"/>
                    <a:ea typeface="Franklin Gothic Medium Cond" panose="020B0606030402020204" pitchFamily="34" charset="0"/>
                    <a:cs typeface="Franklin Gothic Medium Cond" panose="020B0606030402020204" pitchFamily="34" charset="0"/>
                  </a:defRPr>
                </a:pPr>
                <a:endParaRPr lang="en-US" sz="2400" b="0" i="0" u="none" strike="noStrike" baseline="0">
                  <a:solidFill>
                    <a:schemeClr val="tx1"/>
                  </a:solidFill>
                  <a:latin typeface="Franklin Gothic Medium Cond" panose="020B0606030402020204" pitchFamily="34" charset="0"/>
                </a:endParaRPr>
              </a:p>
            </cx:txPr>
            <cx:visibility seriesName="0" categoryName="0" value="1"/>
            <cx:separator>
</cx:separator>
          </cx:dataLabels>
          <cx:dataId val="0"/>
        </cx:series>
      </cx:plotAreaRegion>
    </cx:plotArea>
    <cx:legend pos="r" align="ctr" overlay="0"/>
  </cx:chart>
</cx: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84">
  <cs:axisTitle>
    <cs:lnRef idx="0"/>
    <cs:fillRef idx="0"/>
    <cs:effectRef idx="0"/>
    <cs:fontRef idx="minor">
      <a:schemeClr val="tx1">
        <a:lumMod val="50000"/>
        <a:lumOff val="50000"/>
      </a:schemeClr>
    </cs:fontRef>
    <cs:defRPr sz="1197"/>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cs:chartArea>
  <cs:dataLabel>
    <cs:lnRef idx="0"/>
    <cs:fillRef idx="0"/>
    <cs:effectRef idx="0"/>
    <cs:fontRef idx="minor">
      <a:schemeClr val="tx1">
        <a:lumMod val="50000"/>
        <a:lumOff val="50000"/>
      </a:schemeClr>
    </cs:fontRef>
    <cs:defRPr sz="1197"/>
  </cs:dataLabel>
  <cs:dataLabelCallout>
    <cs:lnRef idx="0"/>
    <cs:fillRef idx="0"/>
    <cs:effectRef idx="0"/>
    <cs:fontRef idx="minor">
      <a:schemeClr val="dk1">
        <a:lumMod val="50000"/>
        <a:lumOff val="50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ln w="9525" cap="flat" cmpd="sng" algn="ctr">
        <a:solidFill>
          <a:schemeClr val="phClr">
            <a:alpha val="50000"/>
          </a:schemeClr>
        </a:solidFill>
        <a:round/>
      </a:ln>
    </cs:spPr>
  </cs:dataPoint>
  <cs:dataPoint3D>
    <cs:lnRef idx="0">
      <cs:styleClr val="auto"/>
    </cs:lnRef>
    <cs:fillRef idx="0">
      <cs:styleClr val="auto"/>
    </cs:fillRef>
    <cs:effectRef idx="0"/>
    <cs:fontRef idx="minor">
      <a:schemeClr val="dk1"/>
    </cs:fontRef>
    <cs:spPr>
      <a:solidFill>
        <a:schemeClr val="phClr"/>
      </a:solidFill>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4"/>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15000"/>
            <a:lumOff val="85000"/>
            <a:lumOff val="10000"/>
          </a:schemeClr>
        </a:solidFill>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inor">
      <a:schemeClr val="tx1">
        <a:lumMod val="50000"/>
        <a:lumOff val="50000"/>
      </a:schemeClr>
    </cs:fontRef>
    <cs:defRPr sz="1862" cap="none" spc="2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50000"/>
        <a:lumOff val="50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50000"/>
        <a:lumOff val="50000"/>
      </a:schemeClr>
    </cs:fontRef>
    <cs:defRPr sz="1197"/>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384">
  <cs:axisTitle>
    <cs:lnRef idx="0"/>
    <cs:fillRef idx="0"/>
    <cs:effectRef idx="0"/>
    <cs:fontRef idx="minor">
      <a:schemeClr val="tx1">
        <a:lumMod val="50000"/>
        <a:lumOff val="50000"/>
      </a:schemeClr>
    </cs:fontRef>
    <cs:defRPr sz="1197"/>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cs:chartArea>
  <cs:dataLabel>
    <cs:lnRef idx="0"/>
    <cs:fillRef idx="0"/>
    <cs:effectRef idx="0"/>
    <cs:fontRef idx="minor">
      <a:schemeClr val="tx1">
        <a:lumMod val="50000"/>
        <a:lumOff val="50000"/>
      </a:schemeClr>
    </cs:fontRef>
    <cs:defRPr sz="1197"/>
  </cs:dataLabel>
  <cs:dataLabelCallout>
    <cs:lnRef idx="0"/>
    <cs:fillRef idx="0"/>
    <cs:effectRef idx="0"/>
    <cs:fontRef idx="minor">
      <a:schemeClr val="dk1">
        <a:lumMod val="50000"/>
        <a:lumOff val="50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ln w="9525" cap="flat" cmpd="sng" algn="ctr">
        <a:solidFill>
          <a:schemeClr val="phClr">
            <a:alpha val="50000"/>
          </a:schemeClr>
        </a:solidFill>
        <a:round/>
      </a:ln>
    </cs:spPr>
  </cs:dataPoint>
  <cs:dataPoint3D>
    <cs:lnRef idx="0">
      <cs:styleClr val="auto"/>
    </cs:lnRef>
    <cs:fillRef idx="0">
      <cs:styleClr val="auto"/>
    </cs:fillRef>
    <cs:effectRef idx="0"/>
    <cs:fontRef idx="minor">
      <a:schemeClr val="dk1"/>
    </cs:fontRef>
    <cs:spPr>
      <a:solidFill>
        <a:schemeClr val="phClr"/>
      </a:solidFill>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4"/>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15000"/>
            <a:lumOff val="85000"/>
            <a:lumOff val="10000"/>
          </a:schemeClr>
        </a:solidFill>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inor">
      <a:schemeClr val="tx1">
        <a:lumMod val="50000"/>
        <a:lumOff val="50000"/>
      </a:schemeClr>
    </cs:fontRef>
    <cs:defRPr sz="1862" cap="none" spc="2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50000"/>
        <a:lumOff val="50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50000"/>
        <a:lumOff val="50000"/>
      </a:schemeClr>
    </cs:fontRef>
    <cs:defRPr sz="1197"/>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n-PH"/>
          </a:p>
        </p:txBody>
      </p:sp>
      <p:sp>
        <p:nvSpPr>
          <p:cNvPr id="3" name="Date Placehold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330832C8-AD49-4E51-AC74-BE9DCE4CBDE2}" type="datetimeFigureOut">
              <a:rPr lang="en-PH" smtClean="0"/>
              <a:t>25/05/2022</a:t>
            </a:fld>
            <a:endParaRPr lang="en-PH"/>
          </a:p>
        </p:txBody>
      </p:sp>
      <p:sp>
        <p:nvSpPr>
          <p:cNvPr id="4" name="Slide Image Placehold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n-PH"/>
          </a:p>
        </p:txBody>
      </p:sp>
      <p:sp>
        <p:nvSpPr>
          <p:cNvPr id="5" name="Notes Placehold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n-PH"/>
          </a:p>
        </p:txBody>
      </p:sp>
      <p:sp>
        <p:nvSpPr>
          <p:cNvPr id="7" name="Slide Number Placehold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338CEFE-C8D6-47B8-B5F2-54922D8D2A44}" type="slidenum">
              <a:rPr lang="en-PH" smtClean="0"/>
              <a:t>‹#›</a:t>
            </a:fld>
            <a:endParaRPr lang="en-PH"/>
          </a:p>
        </p:txBody>
      </p:sp>
    </p:spTree>
    <p:extLst>
      <p:ext uri="{BB962C8B-B14F-4D97-AF65-F5344CB8AC3E}">
        <p14:creationId xmlns:p14="http://schemas.microsoft.com/office/powerpoint/2010/main" val="14979153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338CEFE-C8D6-47B8-B5F2-54922D8D2A44}" type="slidenum">
              <a:rPr lang="en-PH" smtClean="0"/>
              <a:t>2</a:t>
            </a:fld>
            <a:endParaRPr lang="en-PH"/>
          </a:p>
        </p:txBody>
      </p:sp>
    </p:spTree>
    <p:extLst>
      <p:ext uri="{BB962C8B-B14F-4D97-AF65-F5344CB8AC3E}">
        <p14:creationId xmlns:p14="http://schemas.microsoft.com/office/powerpoint/2010/main" val="2790604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PH" dirty="0"/>
          </a:p>
        </p:txBody>
      </p:sp>
      <p:sp>
        <p:nvSpPr>
          <p:cNvPr id="4" name="Slide Number Placeholder 3"/>
          <p:cNvSpPr>
            <a:spLocks noGrp="1"/>
          </p:cNvSpPr>
          <p:nvPr>
            <p:ph type="sldNum" sz="quarter" idx="5"/>
          </p:nvPr>
        </p:nvSpPr>
        <p:spPr/>
        <p:txBody>
          <a:bodyPr/>
          <a:lstStyle/>
          <a:p>
            <a:fld id="{2184A5C7-F684-41D4-AE0B-F2BA53444052}" type="slidenum">
              <a:rPr lang="en-US" smtClean="0"/>
              <a:t>11</a:t>
            </a:fld>
            <a:endParaRPr lang="en-US"/>
          </a:p>
        </p:txBody>
      </p:sp>
    </p:spTree>
    <p:extLst>
      <p:ext uri="{BB962C8B-B14F-4D97-AF65-F5344CB8AC3E}">
        <p14:creationId xmlns:p14="http://schemas.microsoft.com/office/powerpoint/2010/main" val="3688558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dirty="0"/>
          </a:p>
        </p:txBody>
      </p:sp>
      <p:sp>
        <p:nvSpPr>
          <p:cNvPr id="4" name="Slide Number Placeholder 3"/>
          <p:cNvSpPr>
            <a:spLocks noGrp="1"/>
          </p:cNvSpPr>
          <p:nvPr>
            <p:ph type="sldNum" sz="quarter" idx="5"/>
          </p:nvPr>
        </p:nvSpPr>
        <p:spPr/>
        <p:txBody>
          <a:bodyPr/>
          <a:lstStyle/>
          <a:p>
            <a:fld id="{2184A5C7-F684-41D4-AE0B-F2BA53444052}" type="slidenum">
              <a:rPr lang="en-US" smtClean="0"/>
              <a:t>12</a:t>
            </a:fld>
            <a:endParaRPr lang="en-US"/>
          </a:p>
        </p:txBody>
      </p:sp>
    </p:spTree>
    <p:extLst>
      <p:ext uri="{BB962C8B-B14F-4D97-AF65-F5344CB8AC3E}">
        <p14:creationId xmlns:p14="http://schemas.microsoft.com/office/powerpoint/2010/main" val="3987149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PH" dirty="0"/>
          </a:p>
        </p:txBody>
      </p:sp>
      <p:sp>
        <p:nvSpPr>
          <p:cNvPr id="4" name="Slide Number Placeholder 3"/>
          <p:cNvSpPr>
            <a:spLocks noGrp="1"/>
          </p:cNvSpPr>
          <p:nvPr>
            <p:ph type="sldNum" sz="quarter" idx="5"/>
          </p:nvPr>
        </p:nvSpPr>
        <p:spPr/>
        <p:txBody>
          <a:bodyPr/>
          <a:lstStyle/>
          <a:p>
            <a:fld id="{2184A5C7-F684-41D4-AE0B-F2BA53444052}" type="slidenum">
              <a:rPr lang="en-US" smtClean="0"/>
              <a:t>13</a:t>
            </a:fld>
            <a:endParaRPr lang="en-US"/>
          </a:p>
        </p:txBody>
      </p:sp>
    </p:spTree>
    <p:extLst>
      <p:ext uri="{BB962C8B-B14F-4D97-AF65-F5344CB8AC3E}">
        <p14:creationId xmlns:p14="http://schemas.microsoft.com/office/powerpoint/2010/main" val="1388986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PH" dirty="0"/>
          </a:p>
        </p:txBody>
      </p:sp>
      <p:sp>
        <p:nvSpPr>
          <p:cNvPr id="4" name="Slide Number Placeholder 3"/>
          <p:cNvSpPr>
            <a:spLocks noGrp="1"/>
          </p:cNvSpPr>
          <p:nvPr>
            <p:ph type="sldNum" sz="quarter" idx="5"/>
          </p:nvPr>
        </p:nvSpPr>
        <p:spPr/>
        <p:txBody>
          <a:bodyPr/>
          <a:lstStyle/>
          <a:p>
            <a:fld id="{2184A5C7-F684-41D4-AE0B-F2BA53444052}" type="slidenum">
              <a:rPr lang="en-US" smtClean="0"/>
              <a:t>14</a:t>
            </a:fld>
            <a:endParaRPr lang="en-US"/>
          </a:p>
        </p:txBody>
      </p:sp>
    </p:spTree>
    <p:extLst>
      <p:ext uri="{BB962C8B-B14F-4D97-AF65-F5344CB8AC3E}">
        <p14:creationId xmlns:p14="http://schemas.microsoft.com/office/powerpoint/2010/main" val="1778878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2184A5C7-F684-41D4-AE0B-F2BA53444052}" type="slidenum">
              <a:rPr lang="en-US" smtClean="0"/>
              <a:t>15</a:t>
            </a:fld>
            <a:endParaRPr lang="en-US"/>
          </a:p>
        </p:txBody>
      </p:sp>
    </p:spTree>
    <p:extLst>
      <p:ext uri="{BB962C8B-B14F-4D97-AF65-F5344CB8AC3E}">
        <p14:creationId xmlns:p14="http://schemas.microsoft.com/office/powerpoint/2010/main" val="2009813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H" dirty="0"/>
          </a:p>
        </p:txBody>
      </p:sp>
      <p:sp>
        <p:nvSpPr>
          <p:cNvPr id="4" name="Slide Number Placeholder 3"/>
          <p:cNvSpPr>
            <a:spLocks noGrp="1"/>
          </p:cNvSpPr>
          <p:nvPr>
            <p:ph type="sldNum" sz="quarter" idx="5"/>
          </p:nvPr>
        </p:nvSpPr>
        <p:spPr/>
        <p:txBody>
          <a:bodyPr/>
          <a:lstStyle/>
          <a:p>
            <a:fld id="{3338CEFE-C8D6-47B8-B5F2-54922D8D2A44}" type="slidenum">
              <a:rPr lang="en-PH" smtClean="0"/>
              <a:t>16</a:t>
            </a:fld>
            <a:endParaRPr lang="en-PH"/>
          </a:p>
        </p:txBody>
      </p:sp>
    </p:spTree>
    <p:extLst>
      <p:ext uri="{BB962C8B-B14F-4D97-AF65-F5344CB8AC3E}">
        <p14:creationId xmlns:p14="http://schemas.microsoft.com/office/powerpoint/2010/main" val="2435978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3338CEFE-C8D6-47B8-B5F2-54922D8D2A44}" type="slidenum">
              <a:rPr lang="en-PH" smtClean="0"/>
              <a:t>17</a:t>
            </a:fld>
            <a:endParaRPr lang="en-PH"/>
          </a:p>
        </p:txBody>
      </p:sp>
    </p:spTree>
    <p:extLst>
      <p:ext uri="{BB962C8B-B14F-4D97-AF65-F5344CB8AC3E}">
        <p14:creationId xmlns:p14="http://schemas.microsoft.com/office/powerpoint/2010/main" val="1460877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3338CEFE-C8D6-47B8-B5F2-54922D8D2A44}" type="slidenum">
              <a:rPr lang="en-PH" smtClean="0"/>
              <a:t>18</a:t>
            </a:fld>
            <a:endParaRPr lang="en-PH"/>
          </a:p>
        </p:txBody>
      </p:sp>
    </p:spTree>
    <p:extLst>
      <p:ext uri="{BB962C8B-B14F-4D97-AF65-F5344CB8AC3E}">
        <p14:creationId xmlns:p14="http://schemas.microsoft.com/office/powerpoint/2010/main" val="3989874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30163" y="393700"/>
            <a:ext cx="7164388" cy="40306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302230" y="4715467"/>
            <a:ext cx="6565031" cy="402987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28650" lvl="1" indent="-171450" algn="just">
              <a:buFont typeface="Arial" panose="020B0604020202020204" pitchFamily="34" charset="0"/>
              <a:buChar char="•"/>
            </a:pPr>
            <a:endParaRPr lang="en-US" b="0" dirty="0"/>
          </a:p>
        </p:txBody>
      </p:sp>
      <p:sp>
        <p:nvSpPr>
          <p:cNvPr id="38916" name="Slide Number Placeholder 3"/>
          <p:cNvSpPr>
            <a:spLocks noGrp="1"/>
          </p:cNvSpPr>
          <p:nvPr>
            <p:ph type="sldNum" sz="quarter" idx="5"/>
          </p:nvPr>
        </p:nvSpPr>
        <p:spPr bwMode="auto">
          <a:xfrm>
            <a:off x="4024274" y="9721091"/>
            <a:ext cx="3078654" cy="5111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86" indent="-309610">
              <a:spcBef>
                <a:spcPct val="30000"/>
              </a:spcBef>
              <a:defRPr sz="1400">
                <a:solidFill>
                  <a:schemeClr val="tx1"/>
                </a:solidFill>
                <a:latin typeface="Calibri" panose="020F0502020204030204" pitchFamily="34" charset="0"/>
                <a:ea typeface="MS PGothic" panose="020B0600070205080204" pitchFamily="34" charset="-128"/>
              </a:defRPr>
            </a:lvl2pPr>
            <a:lvl3pPr marL="1238441" indent="-247688">
              <a:spcBef>
                <a:spcPct val="30000"/>
              </a:spcBef>
              <a:defRPr sz="1400">
                <a:solidFill>
                  <a:schemeClr val="tx1"/>
                </a:solidFill>
                <a:latin typeface="Calibri" panose="020F0502020204030204" pitchFamily="34" charset="0"/>
                <a:ea typeface="MS PGothic" panose="020B0600070205080204" pitchFamily="34" charset="-128"/>
              </a:defRPr>
            </a:lvl3pPr>
            <a:lvl4pPr marL="1733817" indent="-247688">
              <a:spcBef>
                <a:spcPct val="30000"/>
              </a:spcBef>
              <a:defRPr sz="1400">
                <a:solidFill>
                  <a:schemeClr val="tx1"/>
                </a:solidFill>
                <a:latin typeface="Calibri" panose="020F0502020204030204" pitchFamily="34" charset="0"/>
                <a:ea typeface="MS PGothic" panose="020B0600070205080204" pitchFamily="34" charset="-128"/>
              </a:defRPr>
            </a:lvl4pPr>
            <a:lvl5pPr marL="2229193" indent="-247688">
              <a:spcBef>
                <a:spcPct val="30000"/>
              </a:spcBef>
              <a:defRPr sz="1400">
                <a:solidFill>
                  <a:schemeClr val="tx1"/>
                </a:solidFill>
                <a:latin typeface="Calibri" panose="020F0502020204030204" pitchFamily="34" charset="0"/>
                <a:ea typeface="MS PGothic" panose="020B0600070205080204" pitchFamily="34" charset="-128"/>
              </a:defRPr>
            </a:lvl5pPr>
            <a:lvl6pPr marL="2724569"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945"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322"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698"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19</a:t>
            </a:fld>
            <a:endParaRPr lang="en-PH" altLang="en-US" sz="1300"/>
          </a:p>
        </p:txBody>
      </p:sp>
    </p:spTree>
    <p:extLst>
      <p:ext uri="{BB962C8B-B14F-4D97-AF65-F5344CB8AC3E}">
        <p14:creationId xmlns:p14="http://schemas.microsoft.com/office/powerpoint/2010/main" val="2065289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658938" y="1609725"/>
            <a:ext cx="8394701" cy="47228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28650" lvl="1" indent="-171450" algn="just">
              <a:buFont typeface="Arial" panose="020B0604020202020204" pitchFamily="34" charset="0"/>
              <a:buChar char="•"/>
            </a:pPr>
            <a:endParaRPr lang="en-US" dirty="0"/>
          </a:p>
        </p:txBody>
      </p:sp>
      <p:sp>
        <p:nvSpPr>
          <p:cNvPr id="38916" name="Slide Number Placeholder 3"/>
          <p:cNvSpPr>
            <a:spLocks noGrp="1"/>
          </p:cNvSpPr>
          <p:nvPr>
            <p:ph type="sldNum" sz="quarter" idx="5"/>
          </p:nvPr>
        </p:nvSpPr>
        <p:spPr bwMode="auto">
          <a:xfrm>
            <a:off x="4024274" y="9721091"/>
            <a:ext cx="3078654" cy="5111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86" indent="-309610">
              <a:spcBef>
                <a:spcPct val="30000"/>
              </a:spcBef>
              <a:defRPr sz="1400">
                <a:solidFill>
                  <a:schemeClr val="tx1"/>
                </a:solidFill>
                <a:latin typeface="Calibri" panose="020F0502020204030204" pitchFamily="34" charset="0"/>
                <a:ea typeface="MS PGothic" panose="020B0600070205080204" pitchFamily="34" charset="-128"/>
              </a:defRPr>
            </a:lvl2pPr>
            <a:lvl3pPr marL="1238441" indent="-247688">
              <a:spcBef>
                <a:spcPct val="30000"/>
              </a:spcBef>
              <a:defRPr sz="1400">
                <a:solidFill>
                  <a:schemeClr val="tx1"/>
                </a:solidFill>
                <a:latin typeface="Calibri" panose="020F0502020204030204" pitchFamily="34" charset="0"/>
                <a:ea typeface="MS PGothic" panose="020B0600070205080204" pitchFamily="34" charset="-128"/>
              </a:defRPr>
            </a:lvl3pPr>
            <a:lvl4pPr marL="1733817" indent="-247688">
              <a:spcBef>
                <a:spcPct val="30000"/>
              </a:spcBef>
              <a:defRPr sz="1400">
                <a:solidFill>
                  <a:schemeClr val="tx1"/>
                </a:solidFill>
                <a:latin typeface="Calibri" panose="020F0502020204030204" pitchFamily="34" charset="0"/>
                <a:ea typeface="MS PGothic" panose="020B0600070205080204" pitchFamily="34" charset="-128"/>
              </a:defRPr>
            </a:lvl4pPr>
            <a:lvl5pPr marL="2229193" indent="-247688">
              <a:spcBef>
                <a:spcPct val="30000"/>
              </a:spcBef>
              <a:defRPr sz="1400">
                <a:solidFill>
                  <a:schemeClr val="tx1"/>
                </a:solidFill>
                <a:latin typeface="Calibri" panose="020F0502020204030204" pitchFamily="34" charset="0"/>
                <a:ea typeface="MS PGothic" panose="020B0600070205080204" pitchFamily="34" charset="-128"/>
              </a:defRPr>
            </a:lvl5pPr>
            <a:lvl6pPr marL="2724569"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945"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322"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698"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20</a:t>
            </a:fld>
            <a:endParaRPr lang="en-PH" altLang="en-US" sz="1300"/>
          </a:p>
        </p:txBody>
      </p:sp>
    </p:spTree>
    <p:extLst>
      <p:ext uri="{BB962C8B-B14F-4D97-AF65-F5344CB8AC3E}">
        <p14:creationId xmlns:p14="http://schemas.microsoft.com/office/powerpoint/2010/main" val="3464746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630387" y="6465650"/>
            <a:ext cx="4307364" cy="339962"/>
          </a:xfrm>
          <a:prstGeom prst="rect">
            <a:avLst/>
          </a:prstGeom>
        </p:spPr>
        <p:txBody>
          <a:bodyPr/>
          <a:lstStyle/>
          <a:p>
            <a:fld id="{C42AFCD4-FA8C-438D-A42C-9357F554AB25}" type="slidenum">
              <a:rPr lang="en-PH" smtClean="0"/>
              <a:t>3</a:t>
            </a:fld>
            <a:endParaRPr lang="en-PH"/>
          </a:p>
        </p:txBody>
      </p:sp>
      <p:sp>
        <p:nvSpPr>
          <p:cNvPr id="5" name="Slide Image Placeholder 4">
            <a:extLst>
              <a:ext uri="{FF2B5EF4-FFF2-40B4-BE49-F238E27FC236}">
                <a16:creationId xmlns:a16="http://schemas.microsoft.com/office/drawing/2014/main" xmlns="" id="{C831A275-B3DB-4A54-954F-8C8672C68CEB}"/>
              </a:ext>
            </a:extLst>
          </p:cNvPr>
          <p:cNvSpPr>
            <a:spLocks noGrp="1" noRot="1" noChangeAspect="1"/>
          </p:cNvSpPr>
          <p:nvPr>
            <p:ph type="sldImg"/>
          </p:nvPr>
        </p:nvSpPr>
        <p:spPr/>
      </p:sp>
    </p:spTree>
    <p:extLst>
      <p:ext uri="{BB962C8B-B14F-4D97-AF65-F5344CB8AC3E}">
        <p14:creationId xmlns:p14="http://schemas.microsoft.com/office/powerpoint/2010/main" val="297775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2184A5C7-F684-41D4-AE0B-F2BA53444052}" type="slidenum">
              <a:rPr lang="en-US" smtClean="0"/>
              <a:t>21</a:t>
            </a:fld>
            <a:endParaRPr lang="en-US"/>
          </a:p>
        </p:txBody>
      </p:sp>
    </p:spTree>
    <p:extLst>
      <p:ext uri="{BB962C8B-B14F-4D97-AF65-F5344CB8AC3E}">
        <p14:creationId xmlns:p14="http://schemas.microsoft.com/office/powerpoint/2010/main" val="362677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PH" dirty="0"/>
          </a:p>
        </p:txBody>
      </p:sp>
      <p:sp>
        <p:nvSpPr>
          <p:cNvPr id="4" name="Slide Number Placeholder 3"/>
          <p:cNvSpPr>
            <a:spLocks noGrp="1"/>
          </p:cNvSpPr>
          <p:nvPr>
            <p:ph type="sldNum" sz="quarter" idx="5"/>
          </p:nvPr>
        </p:nvSpPr>
        <p:spPr/>
        <p:txBody>
          <a:bodyPr/>
          <a:lstStyle/>
          <a:p>
            <a:fld id="{2184A5C7-F684-41D4-AE0B-F2BA53444052}" type="slidenum">
              <a:rPr lang="en-US" smtClean="0"/>
              <a:t>22</a:t>
            </a:fld>
            <a:endParaRPr lang="en-US"/>
          </a:p>
        </p:txBody>
      </p:sp>
    </p:spTree>
    <p:extLst>
      <p:ext uri="{BB962C8B-B14F-4D97-AF65-F5344CB8AC3E}">
        <p14:creationId xmlns:p14="http://schemas.microsoft.com/office/powerpoint/2010/main" val="1346975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ID" dirty="0"/>
          </a:p>
        </p:txBody>
      </p:sp>
      <p:sp>
        <p:nvSpPr>
          <p:cNvPr id="4" name="Slide Number Placeholder 3"/>
          <p:cNvSpPr>
            <a:spLocks noGrp="1"/>
          </p:cNvSpPr>
          <p:nvPr>
            <p:ph type="sldNum" sz="quarter" idx="5"/>
          </p:nvPr>
        </p:nvSpPr>
        <p:spPr/>
        <p:txBody>
          <a:bodyPr/>
          <a:lstStyle/>
          <a:p>
            <a:fld id="{2184A5C7-F684-41D4-AE0B-F2BA53444052}" type="slidenum">
              <a:rPr lang="en-US" smtClean="0"/>
              <a:t>23</a:t>
            </a:fld>
            <a:endParaRPr lang="en-US"/>
          </a:p>
        </p:txBody>
      </p:sp>
    </p:spTree>
    <p:extLst>
      <p:ext uri="{BB962C8B-B14F-4D97-AF65-F5344CB8AC3E}">
        <p14:creationId xmlns:p14="http://schemas.microsoft.com/office/powerpoint/2010/main" val="2050724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d2be95123d_0_6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sym typeface="Tahoma"/>
            </a:endParaRPr>
          </a:p>
        </p:txBody>
      </p:sp>
      <p:sp>
        <p:nvSpPr>
          <p:cNvPr id="520" name="Google Shape;520;gd2be95123d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81964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d2be95123d_0_389:notes"/>
          <p:cNvSpPr>
            <a:spLocks noGrp="1" noRot="1" noChangeAspect="1"/>
          </p:cNvSpPr>
          <p:nvPr>
            <p:ph type="sldImg" idx="2"/>
          </p:nvPr>
        </p:nvSpPr>
        <p:spPr>
          <a:xfrm>
            <a:off x="-1300163" y="1438275"/>
            <a:ext cx="7500938" cy="42195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0" name="Google Shape;540;gd2be95123d_0_3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endParaRPr>
              <a:sym typeface="Tahoma"/>
            </a:endParaRPr>
          </a:p>
        </p:txBody>
      </p:sp>
      <p:sp>
        <p:nvSpPr>
          <p:cNvPr id="541" name="Google Shape;541;gd2be95123d_0_389:notes"/>
          <p:cNvSpPr txBox="1">
            <a:spLocks noGrp="1"/>
          </p:cNvSpPr>
          <p:nvPr>
            <p:ph type="sldNum" idx="12"/>
          </p:nvPr>
        </p:nvSpPr>
        <p:spPr>
          <a:xfrm>
            <a:off x="3884885" y="8685200"/>
            <a:ext cx="2972100" cy="4566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6835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d2be95123d_0_5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a:sym typeface="Tahoma"/>
            </a:endParaRPr>
          </a:p>
        </p:txBody>
      </p:sp>
      <p:sp>
        <p:nvSpPr>
          <p:cNvPr id="554" name="Google Shape;554;gd2be95123d_0_5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9181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56109" y="9440634"/>
            <a:ext cx="2950004" cy="496386"/>
          </a:xfrm>
          <a:prstGeom prst="rect">
            <a:avLst/>
          </a:prstGeom>
        </p:spPr>
        <p:txBody>
          <a:bodyPr/>
          <a:lstStyle/>
          <a:p>
            <a:fld id="{C42AFCD4-FA8C-438D-A42C-9357F554AB25}" type="slidenum">
              <a:rPr lang="en-PH" smtClean="0"/>
              <a:t>27</a:t>
            </a:fld>
            <a:endParaRPr lang="en-PH"/>
          </a:p>
        </p:txBody>
      </p:sp>
      <p:sp>
        <p:nvSpPr>
          <p:cNvPr id="5" name="Slide Image Placeholder 4">
            <a:extLst>
              <a:ext uri="{FF2B5EF4-FFF2-40B4-BE49-F238E27FC236}">
                <a16:creationId xmlns:a16="http://schemas.microsoft.com/office/drawing/2014/main" xmlns="" id="{C831A275-B3DB-4A54-954F-8C8672C68CEB}"/>
              </a:ext>
            </a:extLst>
          </p:cNvPr>
          <p:cNvSpPr>
            <a:spLocks noGrp="1" noRot="1" noChangeAspect="1"/>
          </p:cNvSpPr>
          <p:nvPr>
            <p:ph type="sldImg"/>
          </p:nvPr>
        </p:nvSpPr>
        <p:spPr/>
      </p:sp>
    </p:spTree>
    <p:extLst>
      <p:ext uri="{BB962C8B-B14F-4D97-AF65-F5344CB8AC3E}">
        <p14:creationId xmlns:p14="http://schemas.microsoft.com/office/powerpoint/2010/main" val="5799684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d2be95123d_0_5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100"/>
              <a:buFont typeface="Arial" panose="020B0604020202020204" pitchFamily="34" charset="0"/>
              <a:buChar char="•"/>
            </a:pPr>
            <a:endParaRPr dirty="0">
              <a:sym typeface="Tahoma"/>
            </a:endParaRPr>
          </a:p>
        </p:txBody>
      </p:sp>
      <p:sp>
        <p:nvSpPr>
          <p:cNvPr id="554" name="Google Shape;554;gd2be95123d_0_5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06972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ID" dirty="0"/>
          </a:p>
        </p:txBody>
      </p:sp>
      <p:sp>
        <p:nvSpPr>
          <p:cNvPr id="4" name="Slide Number Placeholder 3"/>
          <p:cNvSpPr>
            <a:spLocks noGrp="1"/>
          </p:cNvSpPr>
          <p:nvPr>
            <p:ph type="sldNum" sz="quarter" idx="5"/>
          </p:nvPr>
        </p:nvSpPr>
        <p:spPr/>
        <p:txBody>
          <a:bodyPr/>
          <a:lstStyle/>
          <a:p>
            <a:fld id="{2184A5C7-F684-41D4-AE0B-F2BA53444052}" type="slidenum">
              <a:rPr lang="en-US" smtClean="0"/>
              <a:t>29</a:t>
            </a:fld>
            <a:endParaRPr lang="en-US"/>
          </a:p>
        </p:txBody>
      </p:sp>
    </p:spTree>
    <p:extLst>
      <p:ext uri="{BB962C8B-B14F-4D97-AF65-F5344CB8AC3E}">
        <p14:creationId xmlns:p14="http://schemas.microsoft.com/office/powerpoint/2010/main" val="27913809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300163" y="1438275"/>
            <a:ext cx="7500938" cy="4219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endParaRPr lang="en-US" sz="1400" b="0" dirty="0">
              <a:effectLst/>
            </a:endParaRPr>
          </a:p>
        </p:txBody>
      </p:sp>
      <p:sp>
        <p:nvSpPr>
          <p:cNvPr id="38916" name="Slide Number Placeholder 3"/>
          <p:cNvSpPr>
            <a:spLocks noGrp="1"/>
          </p:cNvSpPr>
          <p:nvPr>
            <p:ph type="sldNum" sz="quarter" idx="5"/>
          </p:nvPr>
        </p:nvSpPr>
        <p:spPr bwMode="auto">
          <a:xfrm>
            <a:off x="3884885" y="8685200"/>
            <a:ext cx="2972019" cy="456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3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3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3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3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200"/>
              <a:pPr>
                <a:spcBef>
                  <a:spcPct val="0"/>
                </a:spcBef>
              </a:pPr>
              <a:t>30</a:t>
            </a:fld>
            <a:endParaRPr lang="en-PH" altLang="en-US" sz="1200"/>
          </a:p>
        </p:txBody>
      </p:sp>
    </p:spTree>
    <p:extLst>
      <p:ext uri="{BB962C8B-B14F-4D97-AF65-F5344CB8AC3E}">
        <p14:creationId xmlns:p14="http://schemas.microsoft.com/office/powerpoint/2010/main" val="1286981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300163" y="1438275"/>
            <a:ext cx="7500938" cy="4219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14350" indent="-285750" algn="just">
              <a:buFont typeface="Arial" panose="020B0604020202020204" pitchFamily="34" charset="0"/>
              <a:buChar cha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3884885" y="8685200"/>
            <a:ext cx="2972019" cy="456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3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3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3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3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200"/>
              <a:pPr>
                <a:spcBef>
                  <a:spcPct val="0"/>
                </a:spcBef>
              </a:pPr>
              <a:t>4</a:t>
            </a:fld>
            <a:endParaRPr lang="en-PH" altLang="en-US" sz="1200"/>
          </a:p>
        </p:txBody>
      </p:sp>
    </p:spTree>
    <p:extLst>
      <p:ext uri="{BB962C8B-B14F-4D97-AF65-F5344CB8AC3E}">
        <p14:creationId xmlns:p14="http://schemas.microsoft.com/office/powerpoint/2010/main" val="36840775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300163" y="1438275"/>
            <a:ext cx="7500938" cy="4219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a:endParaRPr lang="en-US" sz="1400" b="0" dirty="0">
              <a:effectLst/>
            </a:endParaRPr>
          </a:p>
        </p:txBody>
      </p:sp>
      <p:sp>
        <p:nvSpPr>
          <p:cNvPr id="38916" name="Slide Number Placeholder 3"/>
          <p:cNvSpPr>
            <a:spLocks noGrp="1"/>
          </p:cNvSpPr>
          <p:nvPr>
            <p:ph type="sldNum" sz="quarter" idx="5"/>
          </p:nvPr>
        </p:nvSpPr>
        <p:spPr bwMode="auto">
          <a:xfrm>
            <a:off x="3884885" y="8685200"/>
            <a:ext cx="2972019" cy="456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3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3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3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3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200"/>
              <a:pPr>
                <a:spcBef>
                  <a:spcPct val="0"/>
                </a:spcBef>
              </a:pPr>
              <a:t>31</a:t>
            </a:fld>
            <a:endParaRPr lang="en-PH" altLang="en-US" sz="1200"/>
          </a:p>
        </p:txBody>
      </p:sp>
    </p:spTree>
    <p:extLst>
      <p:ext uri="{BB962C8B-B14F-4D97-AF65-F5344CB8AC3E}">
        <p14:creationId xmlns:p14="http://schemas.microsoft.com/office/powerpoint/2010/main" val="23240778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170a288427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g1170a288427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1200"/>
              </a:spcBef>
              <a:spcAft>
                <a:spcPts val="1200"/>
              </a:spcAft>
              <a:buClr>
                <a:srgbClr val="000000"/>
              </a:buClr>
              <a:buSzPts val="1100"/>
              <a:buFont typeface="Arial"/>
              <a:buNone/>
            </a:pPr>
            <a:endParaRPr sz="1400" dirty="0">
              <a:solidFill>
                <a:schemeClr val="dk1"/>
              </a:solidFill>
              <a:highlight>
                <a:schemeClr val="lt1"/>
              </a:highlight>
              <a:latin typeface="Tahoma"/>
              <a:ea typeface="Tahoma"/>
              <a:cs typeface="Tahoma"/>
              <a:sym typeface="Tahoma"/>
            </a:endParaRPr>
          </a:p>
        </p:txBody>
      </p:sp>
    </p:spTree>
    <p:extLst>
      <p:ext uri="{BB962C8B-B14F-4D97-AF65-F5344CB8AC3E}">
        <p14:creationId xmlns:p14="http://schemas.microsoft.com/office/powerpoint/2010/main" val="18285778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28788b49ae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g128788b49ae_1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1200"/>
              </a:spcBef>
              <a:spcAft>
                <a:spcPts val="1200"/>
              </a:spcAft>
              <a:buSzPts val="1100"/>
              <a:buNone/>
            </a:pPr>
            <a:endParaRPr sz="1400" dirty="0">
              <a:solidFill>
                <a:schemeClr val="dk1"/>
              </a:solidFill>
              <a:highlight>
                <a:schemeClr val="lt1"/>
              </a:highlight>
              <a:latin typeface="Tahoma"/>
              <a:ea typeface="Tahoma"/>
              <a:cs typeface="Tahoma"/>
              <a:sym typeface="Tahoma"/>
            </a:endParaRPr>
          </a:p>
        </p:txBody>
      </p:sp>
    </p:spTree>
    <p:extLst>
      <p:ext uri="{BB962C8B-B14F-4D97-AF65-F5344CB8AC3E}">
        <p14:creationId xmlns:p14="http://schemas.microsoft.com/office/powerpoint/2010/main" val="41091136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300163" y="1438275"/>
            <a:ext cx="7500938" cy="4219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85750" indent="-285750" rtl="0">
              <a:buFont typeface="Arial" panose="020B0604020202020204" pitchFamily="34" charset="0"/>
              <a:buChar char="•"/>
            </a:pPr>
            <a:endParaRPr lang="en-US" sz="1400" b="0" dirty="0">
              <a:effectLst/>
            </a:endParaRPr>
          </a:p>
        </p:txBody>
      </p:sp>
      <p:sp>
        <p:nvSpPr>
          <p:cNvPr id="38916" name="Slide Number Placeholder 3"/>
          <p:cNvSpPr>
            <a:spLocks noGrp="1"/>
          </p:cNvSpPr>
          <p:nvPr>
            <p:ph type="sldNum" sz="quarter" idx="5"/>
          </p:nvPr>
        </p:nvSpPr>
        <p:spPr bwMode="auto">
          <a:xfrm>
            <a:off x="3884885" y="8685200"/>
            <a:ext cx="2972019" cy="456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3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3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3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3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200"/>
              <a:pPr>
                <a:spcBef>
                  <a:spcPct val="0"/>
                </a:spcBef>
              </a:pPr>
              <a:t>34</a:t>
            </a:fld>
            <a:endParaRPr lang="en-PH" altLang="en-US" sz="1200"/>
          </a:p>
        </p:txBody>
      </p:sp>
    </p:spTree>
    <p:extLst>
      <p:ext uri="{BB962C8B-B14F-4D97-AF65-F5344CB8AC3E}">
        <p14:creationId xmlns:p14="http://schemas.microsoft.com/office/powerpoint/2010/main" val="34031216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ID" dirty="0"/>
          </a:p>
        </p:txBody>
      </p:sp>
      <p:sp>
        <p:nvSpPr>
          <p:cNvPr id="4" name="Slide Number Placeholder 3"/>
          <p:cNvSpPr>
            <a:spLocks noGrp="1"/>
          </p:cNvSpPr>
          <p:nvPr>
            <p:ph type="sldNum" sz="quarter" idx="5"/>
          </p:nvPr>
        </p:nvSpPr>
        <p:spPr/>
        <p:txBody>
          <a:bodyPr/>
          <a:lstStyle/>
          <a:p>
            <a:fld id="{2184A5C7-F684-41D4-AE0B-F2BA53444052}" type="slidenum">
              <a:rPr lang="en-US" smtClean="0"/>
              <a:t>35</a:t>
            </a:fld>
            <a:endParaRPr lang="en-US"/>
          </a:p>
        </p:txBody>
      </p:sp>
    </p:spTree>
    <p:extLst>
      <p:ext uri="{BB962C8B-B14F-4D97-AF65-F5344CB8AC3E}">
        <p14:creationId xmlns:p14="http://schemas.microsoft.com/office/powerpoint/2010/main" val="14681323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7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887" y="8685200"/>
            <a:ext cx="2972019" cy="456666"/>
          </a:xfrm>
          <a:prstGeom prst="rect">
            <a:avLst/>
          </a:prstGeom>
        </p:spPr>
        <p:txBody>
          <a:bodyPr/>
          <a:lstStyle/>
          <a:p>
            <a:fld id="{C42AFCD4-FA8C-438D-A42C-9357F554AB25}" type="slidenum">
              <a:rPr lang="en-PH" smtClean="0"/>
              <a:t>36</a:t>
            </a:fld>
            <a:endParaRPr lang="en-PH"/>
          </a:p>
        </p:txBody>
      </p:sp>
    </p:spTree>
    <p:extLst>
      <p:ext uri="{BB962C8B-B14F-4D97-AF65-F5344CB8AC3E}">
        <p14:creationId xmlns:p14="http://schemas.microsoft.com/office/powerpoint/2010/main" val="17248683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defTabSz="914340">
              <a:defRP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37</a:t>
            </a:fld>
            <a:endParaRPr lang="en-PH"/>
          </a:p>
        </p:txBody>
      </p:sp>
    </p:spTree>
    <p:extLst>
      <p:ext uri="{BB962C8B-B14F-4D97-AF65-F5344CB8AC3E}">
        <p14:creationId xmlns:p14="http://schemas.microsoft.com/office/powerpoint/2010/main" val="32751952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88950" y="847725"/>
            <a:ext cx="6126163"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defTabSz="914340">
              <a:defRP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38</a:t>
            </a:fld>
            <a:endParaRPr lang="en-PH" altLang="en-US" sz="1300"/>
          </a:p>
        </p:txBody>
      </p:sp>
    </p:spTree>
    <p:extLst>
      <p:ext uri="{BB962C8B-B14F-4D97-AF65-F5344CB8AC3E}">
        <p14:creationId xmlns:p14="http://schemas.microsoft.com/office/powerpoint/2010/main" val="642000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39750" y="1152525"/>
            <a:ext cx="6022975" cy="33893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sz="1400" dirty="0"/>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39</a:t>
            </a:fld>
            <a:endParaRPr lang="en-PH" altLang="en-US" sz="1300"/>
          </a:p>
        </p:txBody>
      </p:sp>
    </p:spTree>
    <p:extLst>
      <p:ext uri="{BB962C8B-B14F-4D97-AF65-F5344CB8AC3E}">
        <p14:creationId xmlns:p14="http://schemas.microsoft.com/office/powerpoint/2010/main" val="34675423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39750" y="984250"/>
            <a:ext cx="6022975" cy="33893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45223" lvl="1" algn="just"/>
            <a:endParaRPr lang="en-US" sz="1400" dirty="0"/>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40</a:t>
            </a:fld>
            <a:endParaRPr lang="en-PH" altLang="en-US" sz="1300"/>
          </a:p>
        </p:txBody>
      </p:sp>
    </p:spTree>
    <p:extLst>
      <p:ext uri="{BB962C8B-B14F-4D97-AF65-F5344CB8AC3E}">
        <p14:creationId xmlns:p14="http://schemas.microsoft.com/office/powerpoint/2010/main" val="2237542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84A5C7-F684-41D4-AE0B-F2BA53444052}" type="slidenum">
              <a:rPr lang="en-US" smtClean="0"/>
              <a:t>5</a:t>
            </a:fld>
            <a:endParaRPr lang="en-US"/>
          </a:p>
        </p:txBody>
      </p:sp>
    </p:spTree>
    <p:extLst>
      <p:ext uri="{BB962C8B-B14F-4D97-AF65-F5344CB8AC3E}">
        <p14:creationId xmlns:p14="http://schemas.microsoft.com/office/powerpoint/2010/main" val="31953154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74663" y="484188"/>
            <a:ext cx="6153150" cy="34623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709612" y="4392007"/>
            <a:ext cx="5683250" cy="559019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85754" indent="-185754">
              <a:buFont typeface="Arial" panose="020B0604020202020204" pitchFamily="34" charset="0"/>
              <a:buChar char="•"/>
            </a:pPr>
            <a:endParaRPr lang="en-US" dirty="0"/>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41</a:t>
            </a:fld>
            <a:endParaRPr lang="en-PH" altLang="en-US" sz="1300"/>
          </a:p>
        </p:txBody>
      </p:sp>
    </p:spTree>
    <p:extLst>
      <p:ext uri="{BB962C8B-B14F-4D97-AF65-F5344CB8AC3E}">
        <p14:creationId xmlns:p14="http://schemas.microsoft.com/office/powerpoint/2010/main" val="35795519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defTabSz="914340">
              <a:defRPr/>
            </a:pPr>
            <a:endParaRPr lang="en-PH" sz="1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42</a:t>
            </a:fld>
            <a:endParaRPr lang="en-PH"/>
          </a:p>
        </p:txBody>
      </p:sp>
    </p:spTree>
    <p:extLst>
      <p:ext uri="{BB962C8B-B14F-4D97-AF65-F5344CB8AC3E}">
        <p14:creationId xmlns:p14="http://schemas.microsoft.com/office/powerpoint/2010/main" val="30751506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58788" y="763588"/>
            <a:ext cx="6186487" cy="34813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710407" y="4605367"/>
            <a:ext cx="5683250" cy="51157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PH"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43</a:t>
            </a:fld>
            <a:endParaRPr lang="en-PH" altLang="en-US" sz="1300"/>
          </a:p>
        </p:txBody>
      </p:sp>
    </p:spTree>
    <p:extLst>
      <p:ext uri="{BB962C8B-B14F-4D97-AF65-F5344CB8AC3E}">
        <p14:creationId xmlns:p14="http://schemas.microsoft.com/office/powerpoint/2010/main" val="35461130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374650" y="652463"/>
            <a:ext cx="6354763" cy="35750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512499" y="4715467"/>
            <a:ext cx="6216915" cy="402987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defTabSz="990686">
              <a:defRP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44</a:t>
            </a:fld>
            <a:endParaRPr lang="en-PH" altLang="en-US" sz="1300"/>
          </a:p>
        </p:txBody>
      </p:sp>
    </p:spTree>
    <p:extLst>
      <p:ext uri="{BB962C8B-B14F-4D97-AF65-F5344CB8AC3E}">
        <p14:creationId xmlns:p14="http://schemas.microsoft.com/office/powerpoint/2010/main" val="29980841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561975"/>
            <a:ext cx="6140450" cy="3454400"/>
          </a:xfrm>
        </p:spPr>
      </p:sp>
      <p:sp>
        <p:nvSpPr>
          <p:cNvPr id="3" name="Notes Placeholder 2"/>
          <p:cNvSpPr>
            <a:spLocks noGrp="1"/>
          </p:cNvSpPr>
          <p:nvPr>
            <p:ph type="body" idx="1"/>
          </p:nvPr>
        </p:nvSpPr>
        <p:spPr>
          <a:xfrm>
            <a:off x="481013" y="4203299"/>
            <a:ext cx="6140449" cy="5672221"/>
          </a:xfrm>
        </p:spPr>
        <p:txBody>
          <a:bodyPr/>
          <a:lstStyle/>
          <a:p>
            <a:pPr algn="just"/>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45</a:t>
            </a:fld>
            <a:endParaRPr lang="en-PH"/>
          </a:p>
        </p:txBody>
      </p:sp>
    </p:spTree>
    <p:extLst>
      <p:ext uri="{BB962C8B-B14F-4D97-AF65-F5344CB8AC3E}">
        <p14:creationId xmlns:p14="http://schemas.microsoft.com/office/powerpoint/2010/main" val="1890702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684213"/>
            <a:ext cx="6140450" cy="3454400"/>
          </a:xfrm>
        </p:spPr>
      </p:sp>
      <p:sp>
        <p:nvSpPr>
          <p:cNvPr id="3" name="Notes Placeholder 2"/>
          <p:cNvSpPr>
            <a:spLocks noGrp="1"/>
          </p:cNvSpPr>
          <p:nvPr>
            <p:ph type="body" idx="1"/>
          </p:nvPr>
        </p:nvSpPr>
        <p:spPr>
          <a:xfrm>
            <a:off x="709612" y="4422488"/>
            <a:ext cx="5683250" cy="5127913"/>
          </a:xfrm>
        </p:spPr>
        <p:txBody>
          <a:bodyPr/>
          <a:lstStyle/>
          <a:p>
            <a:pPr algn="just"/>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46</a:t>
            </a:fld>
            <a:endParaRPr lang="en-PH"/>
          </a:p>
        </p:txBody>
      </p:sp>
    </p:spTree>
    <p:extLst>
      <p:ext uri="{BB962C8B-B14F-4D97-AF65-F5344CB8AC3E}">
        <p14:creationId xmlns:p14="http://schemas.microsoft.com/office/powerpoint/2010/main" val="7743774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65138" y="1069975"/>
            <a:ext cx="6172200" cy="3471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47</a:t>
            </a:fld>
            <a:endParaRPr lang="en-PH" altLang="en-US" sz="1300"/>
          </a:p>
        </p:txBody>
      </p:sp>
    </p:spTree>
    <p:extLst>
      <p:ext uri="{BB962C8B-B14F-4D97-AF65-F5344CB8AC3E}">
        <p14:creationId xmlns:p14="http://schemas.microsoft.com/office/powerpoint/2010/main" val="11725511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30225" y="841375"/>
            <a:ext cx="5895975" cy="33178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636588" y="4712047"/>
            <a:ext cx="5683250" cy="402987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90034" indent="-234020" algn="just">
              <a:buFont typeface="Arial" panose="020B0604020202020204" pitchFamily="34" charset="0"/>
              <a:buChar cha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48</a:t>
            </a:fld>
            <a:endParaRPr lang="en-PH" altLang="en-US" sz="1300"/>
          </a:p>
        </p:txBody>
      </p:sp>
    </p:spTree>
    <p:extLst>
      <p:ext uri="{BB962C8B-B14F-4D97-AF65-F5344CB8AC3E}">
        <p14:creationId xmlns:p14="http://schemas.microsoft.com/office/powerpoint/2010/main" val="24641909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defTabSz="914340">
              <a:defRP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49</a:t>
            </a:fld>
            <a:endParaRPr lang="en-PH"/>
          </a:p>
        </p:txBody>
      </p:sp>
    </p:spTree>
    <p:extLst>
      <p:ext uri="{BB962C8B-B14F-4D97-AF65-F5344CB8AC3E}">
        <p14:creationId xmlns:p14="http://schemas.microsoft.com/office/powerpoint/2010/main" val="22997004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41338" y="1046163"/>
            <a:ext cx="6019800" cy="3387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defTabSz="914340">
              <a:defRP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50</a:t>
            </a:fld>
            <a:endParaRPr lang="en-PH" altLang="en-US" sz="1300"/>
          </a:p>
        </p:txBody>
      </p:sp>
    </p:spTree>
    <p:extLst>
      <p:ext uri="{BB962C8B-B14F-4D97-AF65-F5344CB8AC3E}">
        <p14:creationId xmlns:p14="http://schemas.microsoft.com/office/powerpoint/2010/main" val="920698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184A5C7-F684-41D4-AE0B-F2BA53444052}" type="slidenum">
              <a:rPr lang="en-US" smtClean="0"/>
              <a:t>6</a:t>
            </a:fld>
            <a:endParaRPr lang="en-US"/>
          </a:p>
        </p:txBody>
      </p:sp>
    </p:spTree>
    <p:extLst>
      <p:ext uri="{BB962C8B-B14F-4D97-AF65-F5344CB8AC3E}">
        <p14:creationId xmlns:p14="http://schemas.microsoft.com/office/powerpoint/2010/main" val="14222272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39750" y="1152525"/>
            <a:ext cx="6022975" cy="33893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51</a:t>
            </a:fld>
            <a:endParaRPr lang="en-PH" altLang="en-US" sz="1300"/>
          </a:p>
        </p:txBody>
      </p:sp>
    </p:spTree>
    <p:extLst>
      <p:ext uri="{BB962C8B-B14F-4D97-AF65-F5344CB8AC3E}">
        <p14:creationId xmlns:p14="http://schemas.microsoft.com/office/powerpoint/2010/main" val="10725953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39750" y="1152525"/>
            <a:ext cx="6022975" cy="33893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52</a:t>
            </a:fld>
            <a:endParaRPr lang="en-PH" altLang="en-US" sz="1300"/>
          </a:p>
        </p:txBody>
      </p:sp>
    </p:spTree>
    <p:extLst>
      <p:ext uri="{BB962C8B-B14F-4D97-AF65-F5344CB8AC3E}">
        <p14:creationId xmlns:p14="http://schemas.microsoft.com/office/powerpoint/2010/main" val="2766213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defTabSz="914340">
              <a:defRP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53</a:t>
            </a:fld>
            <a:endParaRPr lang="en-PH"/>
          </a:p>
        </p:txBody>
      </p:sp>
    </p:spTree>
    <p:extLst>
      <p:ext uri="{BB962C8B-B14F-4D97-AF65-F5344CB8AC3E}">
        <p14:creationId xmlns:p14="http://schemas.microsoft.com/office/powerpoint/2010/main" val="37305571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635000" y="1258888"/>
            <a:ext cx="5834063" cy="32829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defTabSz="914340">
              <a:defRP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54</a:t>
            </a:fld>
            <a:endParaRPr lang="en-PH" altLang="en-US" sz="1300"/>
          </a:p>
        </p:txBody>
      </p:sp>
    </p:spTree>
    <p:extLst>
      <p:ext uri="{BB962C8B-B14F-4D97-AF65-F5344CB8AC3E}">
        <p14:creationId xmlns:p14="http://schemas.microsoft.com/office/powerpoint/2010/main" val="31307486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712788" y="731838"/>
            <a:ext cx="5680075" cy="31956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711201" y="4292198"/>
            <a:ext cx="5683250" cy="56747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55</a:t>
            </a:fld>
            <a:endParaRPr lang="en-PH" altLang="en-US" sz="1300"/>
          </a:p>
        </p:txBody>
      </p:sp>
    </p:spTree>
    <p:extLst>
      <p:ext uri="{BB962C8B-B14F-4D97-AF65-F5344CB8AC3E}">
        <p14:creationId xmlns:p14="http://schemas.microsoft.com/office/powerpoint/2010/main" val="16623610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39750" y="969963"/>
            <a:ext cx="6022975" cy="33893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709612" y="4803487"/>
            <a:ext cx="5683250" cy="47367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56</a:t>
            </a:fld>
            <a:endParaRPr lang="en-PH" altLang="en-US" sz="1300"/>
          </a:p>
        </p:txBody>
      </p:sp>
    </p:spTree>
    <p:extLst>
      <p:ext uri="{BB962C8B-B14F-4D97-AF65-F5344CB8AC3E}">
        <p14:creationId xmlns:p14="http://schemas.microsoft.com/office/powerpoint/2010/main" val="95551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320675"/>
            <a:ext cx="6140450" cy="3454400"/>
          </a:xfrm>
        </p:spPr>
      </p:sp>
      <p:sp>
        <p:nvSpPr>
          <p:cNvPr id="3" name="Notes Placeholder 2"/>
          <p:cNvSpPr>
            <a:spLocks noGrp="1"/>
          </p:cNvSpPr>
          <p:nvPr>
            <p:ph type="body" idx="1"/>
          </p:nvPr>
        </p:nvSpPr>
        <p:spPr>
          <a:xfrm>
            <a:off x="481014" y="4004341"/>
            <a:ext cx="6140449" cy="6230273"/>
          </a:xfrm>
        </p:spPr>
        <p:txBody>
          <a:bodyPr/>
          <a:lstStyle/>
          <a:p>
            <a:pPr algn="just"/>
            <a:endParaRPr lang="en-PH"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57</a:t>
            </a:fld>
            <a:endParaRPr lang="en-PH"/>
          </a:p>
        </p:txBody>
      </p:sp>
    </p:spTree>
    <p:extLst>
      <p:ext uri="{BB962C8B-B14F-4D97-AF65-F5344CB8AC3E}">
        <p14:creationId xmlns:p14="http://schemas.microsoft.com/office/powerpoint/2010/main" val="26771187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3338CEFE-C8D6-47B8-B5F2-54922D8D2A44}" type="slidenum">
              <a:rPr lang="en-PH" smtClean="0"/>
              <a:t>58</a:t>
            </a:fld>
            <a:endParaRPr lang="en-PH"/>
          </a:p>
        </p:txBody>
      </p:sp>
    </p:spTree>
    <p:extLst>
      <p:ext uri="{BB962C8B-B14F-4D97-AF65-F5344CB8AC3E}">
        <p14:creationId xmlns:p14="http://schemas.microsoft.com/office/powerpoint/2010/main" val="37563435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113183" y="9912667"/>
            <a:ext cx="3146671" cy="52120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500">
                <a:solidFill>
                  <a:schemeClr val="tx1"/>
                </a:solidFill>
                <a:latin typeface="Calibri" panose="020F0502020204030204" pitchFamily="34" charset="0"/>
                <a:ea typeface="MS PGothic" panose="020B0600070205080204" pitchFamily="34" charset="-128"/>
              </a:defRPr>
            </a:lvl1pPr>
            <a:lvl2pPr marL="850605" indent="-327155">
              <a:spcBef>
                <a:spcPct val="30000"/>
              </a:spcBef>
              <a:defRPr sz="1500">
                <a:solidFill>
                  <a:schemeClr val="tx1"/>
                </a:solidFill>
                <a:latin typeface="Calibri" panose="020F0502020204030204" pitchFamily="34" charset="0"/>
                <a:ea typeface="MS PGothic" panose="020B0600070205080204" pitchFamily="34" charset="-128"/>
              </a:defRPr>
            </a:lvl2pPr>
            <a:lvl3pPr marL="1308624" indent="-261724">
              <a:spcBef>
                <a:spcPct val="30000"/>
              </a:spcBef>
              <a:defRPr sz="1500">
                <a:solidFill>
                  <a:schemeClr val="tx1"/>
                </a:solidFill>
                <a:latin typeface="Calibri" panose="020F0502020204030204" pitchFamily="34" charset="0"/>
                <a:ea typeface="MS PGothic" panose="020B0600070205080204" pitchFamily="34" charset="-128"/>
              </a:defRPr>
            </a:lvl3pPr>
            <a:lvl4pPr marL="1832072" indent="-261724">
              <a:spcBef>
                <a:spcPct val="30000"/>
              </a:spcBef>
              <a:defRPr sz="1500">
                <a:solidFill>
                  <a:schemeClr val="tx1"/>
                </a:solidFill>
                <a:latin typeface="Calibri" panose="020F0502020204030204" pitchFamily="34" charset="0"/>
                <a:ea typeface="MS PGothic" panose="020B0600070205080204" pitchFamily="34" charset="-128"/>
              </a:defRPr>
            </a:lvl4pPr>
            <a:lvl5pPr marL="2355521" indent="-261724">
              <a:spcBef>
                <a:spcPct val="30000"/>
              </a:spcBef>
              <a:defRPr sz="1500">
                <a:solidFill>
                  <a:schemeClr val="tx1"/>
                </a:solidFill>
                <a:latin typeface="Calibri" panose="020F0502020204030204" pitchFamily="34" charset="0"/>
                <a:ea typeface="MS PGothic" panose="020B0600070205080204" pitchFamily="34" charset="-128"/>
              </a:defRPr>
            </a:lvl5pPr>
            <a:lvl6pPr marL="2878971" indent="-261724" eaLnBrk="0" fontAlgn="base" hangingPunct="0">
              <a:spcBef>
                <a:spcPct val="30000"/>
              </a:spcBef>
              <a:spcAft>
                <a:spcPct val="0"/>
              </a:spcAft>
              <a:defRPr sz="1500">
                <a:solidFill>
                  <a:schemeClr val="tx1"/>
                </a:solidFill>
                <a:latin typeface="Calibri" panose="020F0502020204030204" pitchFamily="34" charset="0"/>
                <a:ea typeface="MS PGothic" panose="020B0600070205080204" pitchFamily="34" charset="-128"/>
              </a:defRPr>
            </a:lvl6pPr>
            <a:lvl7pPr marL="3402420" indent="-261724" eaLnBrk="0" fontAlgn="base" hangingPunct="0">
              <a:spcBef>
                <a:spcPct val="30000"/>
              </a:spcBef>
              <a:spcAft>
                <a:spcPct val="0"/>
              </a:spcAft>
              <a:defRPr sz="1500">
                <a:solidFill>
                  <a:schemeClr val="tx1"/>
                </a:solidFill>
                <a:latin typeface="Calibri" panose="020F0502020204030204" pitchFamily="34" charset="0"/>
                <a:ea typeface="MS PGothic" panose="020B0600070205080204" pitchFamily="34" charset="-128"/>
              </a:defRPr>
            </a:lvl7pPr>
            <a:lvl8pPr marL="3925869" indent="-261724" eaLnBrk="0" fontAlgn="base" hangingPunct="0">
              <a:spcBef>
                <a:spcPct val="30000"/>
              </a:spcBef>
              <a:spcAft>
                <a:spcPct val="0"/>
              </a:spcAft>
              <a:defRPr sz="1500">
                <a:solidFill>
                  <a:schemeClr val="tx1"/>
                </a:solidFill>
                <a:latin typeface="Calibri" panose="020F0502020204030204" pitchFamily="34" charset="0"/>
                <a:ea typeface="MS PGothic" panose="020B0600070205080204" pitchFamily="34" charset="-128"/>
              </a:defRPr>
            </a:lvl8pPr>
            <a:lvl9pPr marL="4449317" indent="-261724" eaLnBrk="0" fontAlgn="base" hangingPunct="0">
              <a:spcBef>
                <a:spcPct val="30000"/>
              </a:spcBef>
              <a:spcAft>
                <a:spcPct val="0"/>
              </a:spcAft>
              <a:defRPr sz="15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400"/>
              <a:pPr>
                <a:spcBef>
                  <a:spcPct val="0"/>
                </a:spcBef>
              </a:pPr>
              <a:t>59</a:t>
            </a:fld>
            <a:endParaRPr lang="en-PH" altLang="en-US" sz="1400"/>
          </a:p>
        </p:txBody>
      </p:sp>
      <p:sp>
        <p:nvSpPr>
          <p:cNvPr id="2" name="Slide Image Placeholder 1">
            <a:extLst>
              <a:ext uri="{FF2B5EF4-FFF2-40B4-BE49-F238E27FC236}">
                <a16:creationId xmlns:a16="http://schemas.microsoft.com/office/drawing/2014/main" xmlns="" id="{E8CAA48C-26FC-4B2E-BDBE-CBAA2CE2F3BB}"/>
              </a:ext>
            </a:extLst>
          </p:cNvPr>
          <p:cNvSpPr>
            <a:spLocks noGrp="1" noRot="1" noChangeAspect="1"/>
          </p:cNvSpPr>
          <p:nvPr>
            <p:ph type="sldImg"/>
          </p:nvPr>
        </p:nvSpPr>
        <p:spPr>
          <a:xfrm>
            <a:off x="457200" y="720725"/>
            <a:ext cx="6400800" cy="3600450"/>
          </a:xfrm>
        </p:spPr>
      </p:sp>
    </p:spTree>
    <p:extLst>
      <p:ext uri="{BB962C8B-B14F-4D97-AF65-F5344CB8AC3E}">
        <p14:creationId xmlns:p14="http://schemas.microsoft.com/office/powerpoint/2010/main" val="26565681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374650" y="1076325"/>
            <a:ext cx="6057900" cy="3408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en-US" dirty="0"/>
          </a:p>
        </p:txBody>
      </p:sp>
      <p:sp>
        <p:nvSpPr>
          <p:cNvPr id="38916" name="Slide Number Placeholder 3"/>
          <p:cNvSpPr>
            <a:spLocks noGrp="1"/>
          </p:cNvSpPr>
          <p:nvPr>
            <p:ph type="sldNum" sz="quarter" idx="5"/>
          </p:nvPr>
        </p:nvSpPr>
        <p:spPr bwMode="auto">
          <a:xfrm>
            <a:off x="3994465" y="10566624"/>
            <a:ext cx="3055849" cy="55559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86" indent="-309610">
              <a:spcBef>
                <a:spcPct val="30000"/>
              </a:spcBef>
              <a:defRPr sz="1400">
                <a:solidFill>
                  <a:schemeClr val="tx1"/>
                </a:solidFill>
                <a:latin typeface="Calibri" panose="020F0502020204030204" pitchFamily="34" charset="0"/>
                <a:ea typeface="MS PGothic" panose="020B0600070205080204" pitchFamily="34" charset="-128"/>
              </a:defRPr>
            </a:lvl2pPr>
            <a:lvl3pPr marL="1238441" indent="-247688">
              <a:spcBef>
                <a:spcPct val="30000"/>
              </a:spcBef>
              <a:defRPr sz="1400">
                <a:solidFill>
                  <a:schemeClr val="tx1"/>
                </a:solidFill>
                <a:latin typeface="Calibri" panose="020F0502020204030204" pitchFamily="34" charset="0"/>
                <a:ea typeface="MS PGothic" panose="020B0600070205080204" pitchFamily="34" charset="-128"/>
              </a:defRPr>
            </a:lvl3pPr>
            <a:lvl4pPr marL="1733817" indent="-247688">
              <a:spcBef>
                <a:spcPct val="30000"/>
              </a:spcBef>
              <a:defRPr sz="1400">
                <a:solidFill>
                  <a:schemeClr val="tx1"/>
                </a:solidFill>
                <a:latin typeface="Calibri" panose="020F0502020204030204" pitchFamily="34" charset="0"/>
                <a:ea typeface="MS PGothic" panose="020B0600070205080204" pitchFamily="34" charset="-128"/>
              </a:defRPr>
            </a:lvl4pPr>
            <a:lvl5pPr marL="2229193" indent="-247688">
              <a:spcBef>
                <a:spcPct val="30000"/>
              </a:spcBef>
              <a:defRPr sz="1400">
                <a:solidFill>
                  <a:schemeClr val="tx1"/>
                </a:solidFill>
                <a:latin typeface="Calibri" panose="020F0502020204030204" pitchFamily="34" charset="0"/>
                <a:ea typeface="MS PGothic" panose="020B0600070205080204" pitchFamily="34" charset="-128"/>
              </a:defRPr>
            </a:lvl5pPr>
            <a:lvl6pPr marL="2724569"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945"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322"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698"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60</a:t>
            </a:fld>
            <a:endParaRPr lang="en-PH" altLang="en-US" sz="1300"/>
          </a:p>
        </p:txBody>
      </p:sp>
    </p:spTree>
    <p:extLst>
      <p:ext uri="{BB962C8B-B14F-4D97-AF65-F5344CB8AC3E}">
        <p14:creationId xmlns:p14="http://schemas.microsoft.com/office/powerpoint/2010/main" val="2298815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719138" y="1163638"/>
            <a:ext cx="5578475" cy="3138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US" sz="1800" b="0" i="0" u="none" strike="noStrike" baseline="0" dirty="0">
              <a:solidFill>
                <a:srgbClr val="000000"/>
              </a:solidFill>
              <a:latin typeface="XQNLR W+ Minion Pro"/>
            </a:endParaRP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3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3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3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3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200"/>
              <a:pPr>
                <a:spcBef>
                  <a:spcPct val="0"/>
                </a:spcBef>
              </a:pPr>
              <a:t>7</a:t>
            </a:fld>
            <a:endParaRPr lang="en-PH" altLang="en-US" sz="1200"/>
          </a:p>
        </p:txBody>
      </p:sp>
    </p:spTree>
    <p:extLst>
      <p:ext uri="{BB962C8B-B14F-4D97-AF65-F5344CB8AC3E}">
        <p14:creationId xmlns:p14="http://schemas.microsoft.com/office/powerpoint/2010/main" val="41159953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658938" y="1609725"/>
            <a:ext cx="8394701" cy="47228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PH" sz="1200" kern="1200" dirty="0">
              <a:solidFill>
                <a:schemeClr val="tx1"/>
              </a:solidFill>
              <a:effectLst/>
              <a:latin typeface="+mn-lt"/>
              <a:ea typeface="+mn-ea"/>
              <a:cs typeface="+mn-cs"/>
            </a:endParaRPr>
          </a:p>
        </p:txBody>
      </p:sp>
      <p:sp>
        <p:nvSpPr>
          <p:cNvPr id="38916" name="Slide Number Placeholder 3"/>
          <p:cNvSpPr>
            <a:spLocks noGrp="1"/>
          </p:cNvSpPr>
          <p:nvPr>
            <p:ph type="sldNum" sz="quarter" idx="5"/>
          </p:nvPr>
        </p:nvSpPr>
        <p:spPr bwMode="auto">
          <a:xfrm>
            <a:off x="4024274" y="9721091"/>
            <a:ext cx="3078654" cy="51113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86" indent="-309610">
              <a:spcBef>
                <a:spcPct val="30000"/>
              </a:spcBef>
              <a:defRPr sz="1400">
                <a:solidFill>
                  <a:schemeClr val="tx1"/>
                </a:solidFill>
                <a:latin typeface="Calibri" panose="020F0502020204030204" pitchFamily="34" charset="0"/>
                <a:ea typeface="MS PGothic" panose="020B0600070205080204" pitchFamily="34" charset="-128"/>
              </a:defRPr>
            </a:lvl2pPr>
            <a:lvl3pPr marL="1238441" indent="-247688">
              <a:spcBef>
                <a:spcPct val="30000"/>
              </a:spcBef>
              <a:defRPr sz="1400">
                <a:solidFill>
                  <a:schemeClr val="tx1"/>
                </a:solidFill>
                <a:latin typeface="Calibri" panose="020F0502020204030204" pitchFamily="34" charset="0"/>
                <a:ea typeface="MS PGothic" panose="020B0600070205080204" pitchFamily="34" charset="-128"/>
              </a:defRPr>
            </a:lvl3pPr>
            <a:lvl4pPr marL="1733817" indent="-247688">
              <a:spcBef>
                <a:spcPct val="30000"/>
              </a:spcBef>
              <a:defRPr sz="1400">
                <a:solidFill>
                  <a:schemeClr val="tx1"/>
                </a:solidFill>
                <a:latin typeface="Calibri" panose="020F0502020204030204" pitchFamily="34" charset="0"/>
                <a:ea typeface="MS PGothic" panose="020B0600070205080204" pitchFamily="34" charset="-128"/>
              </a:defRPr>
            </a:lvl4pPr>
            <a:lvl5pPr marL="2229193" indent="-247688">
              <a:spcBef>
                <a:spcPct val="30000"/>
              </a:spcBef>
              <a:defRPr sz="1400">
                <a:solidFill>
                  <a:schemeClr val="tx1"/>
                </a:solidFill>
                <a:latin typeface="Calibri" panose="020F0502020204030204" pitchFamily="34" charset="0"/>
                <a:ea typeface="MS PGothic" panose="020B0600070205080204" pitchFamily="34" charset="-128"/>
              </a:defRPr>
            </a:lvl5pPr>
            <a:lvl6pPr marL="2724569"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945"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322"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698" indent="-247688"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61</a:t>
            </a:fld>
            <a:endParaRPr lang="en-PH" altLang="en-US" sz="1300"/>
          </a:p>
        </p:txBody>
      </p:sp>
    </p:spTree>
    <p:extLst>
      <p:ext uri="{BB962C8B-B14F-4D97-AF65-F5344CB8AC3E}">
        <p14:creationId xmlns:p14="http://schemas.microsoft.com/office/powerpoint/2010/main" val="29427833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2650" cy="3354387"/>
          </a:xfrm>
        </p:spPr>
      </p:sp>
      <p:sp>
        <p:nvSpPr>
          <p:cNvPr id="3" name="Notes Placeholder 2"/>
          <p:cNvSpPr>
            <a:spLocks noGrp="1"/>
          </p:cNvSpPr>
          <p:nvPr>
            <p:ph type="body" idx="1"/>
          </p:nvPr>
        </p:nvSpPr>
        <p:spPr/>
        <p:txBody>
          <a:bodyPr/>
          <a:lstStyle/>
          <a:p>
            <a:pPr algn="just"/>
            <a:endParaRPr lang="en-US" dirty="0"/>
          </a:p>
        </p:txBody>
      </p:sp>
      <p:sp>
        <p:nvSpPr>
          <p:cNvPr id="4" name="Slide Number Placeholder 3"/>
          <p:cNvSpPr>
            <a:spLocks noGrp="1"/>
          </p:cNvSpPr>
          <p:nvPr>
            <p:ph type="sldNum" sz="quarter" idx="5"/>
          </p:nvPr>
        </p:nvSpPr>
        <p:spPr/>
        <p:txBody>
          <a:bodyPr/>
          <a:lstStyle/>
          <a:p>
            <a:fld id="{3338CEFE-C8D6-47B8-B5F2-54922D8D2A44}" type="slidenum">
              <a:rPr lang="en-PH" smtClean="0"/>
              <a:t>62</a:t>
            </a:fld>
            <a:endParaRPr lang="en-PH"/>
          </a:p>
        </p:txBody>
      </p:sp>
    </p:spTree>
    <p:extLst>
      <p:ext uri="{BB962C8B-B14F-4D97-AF65-F5344CB8AC3E}">
        <p14:creationId xmlns:p14="http://schemas.microsoft.com/office/powerpoint/2010/main" val="37607700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endParaRPr lang="en-US" sz="1200" kern="1200" dirty="0">
              <a:solidFill>
                <a:schemeClr val="tx1"/>
              </a:solidFill>
              <a:latin typeface="+mn-lt"/>
              <a:ea typeface="+mn-ea"/>
              <a:cs typeface="Calibri" panose="020F050202020403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63</a:t>
            </a:fld>
            <a:endParaRPr lang="en-PH"/>
          </a:p>
        </p:txBody>
      </p:sp>
    </p:spTree>
    <p:extLst>
      <p:ext uri="{BB962C8B-B14F-4D97-AF65-F5344CB8AC3E}">
        <p14:creationId xmlns:p14="http://schemas.microsoft.com/office/powerpoint/2010/main" val="41783035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27038" y="909638"/>
            <a:ext cx="6248400" cy="3514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302230" y="4715468"/>
            <a:ext cx="6565031" cy="51600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38" indent="-171438" algn="just">
              <a:buFont typeface="Arial" panose="020B0604020202020204" pitchFamily="34" charset="0"/>
              <a:buChar cha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64</a:t>
            </a:fld>
            <a:endParaRPr lang="en-PH" altLang="en-US" sz="1300"/>
          </a:p>
        </p:txBody>
      </p:sp>
    </p:spTree>
    <p:extLst>
      <p:ext uri="{BB962C8B-B14F-4D97-AF65-F5344CB8AC3E}">
        <p14:creationId xmlns:p14="http://schemas.microsoft.com/office/powerpoint/2010/main" val="29980841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52450" y="604838"/>
            <a:ext cx="5999163" cy="33750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390446" y="4177300"/>
            <a:ext cx="6323171" cy="59268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38" indent="-171438" algn="just">
              <a:buFont typeface="Arial" panose="020B0604020202020204" pitchFamily="34" charset="0"/>
              <a:buChar char="•"/>
            </a:pP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65</a:t>
            </a:fld>
            <a:endParaRPr lang="en-PH" altLang="en-US" sz="1300"/>
          </a:p>
        </p:txBody>
      </p:sp>
    </p:spTree>
    <p:extLst>
      <p:ext uri="{BB962C8B-B14F-4D97-AF65-F5344CB8AC3E}">
        <p14:creationId xmlns:p14="http://schemas.microsoft.com/office/powerpoint/2010/main" val="276111186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65138" y="612775"/>
            <a:ext cx="6172200" cy="34718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465139" y="4498687"/>
            <a:ext cx="6172200" cy="53463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56014" algn="just"/>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66</a:t>
            </a:fld>
            <a:endParaRPr lang="en-PH" altLang="en-US" sz="1300"/>
          </a:p>
        </p:txBody>
      </p:sp>
    </p:spTree>
    <p:extLst>
      <p:ext uri="{BB962C8B-B14F-4D97-AF65-F5344CB8AC3E}">
        <p14:creationId xmlns:p14="http://schemas.microsoft.com/office/powerpoint/2010/main" val="246419099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539750" y="985838"/>
            <a:ext cx="6022975" cy="33893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67</a:t>
            </a:fld>
            <a:endParaRPr lang="en-PH" altLang="en-US" sz="1300"/>
          </a:p>
        </p:txBody>
      </p:sp>
    </p:spTree>
    <p:extLst>
      <p:ext uri="{BB962C8B-B14F-4D97-AF65-F5344CB8AC3E}">
        <p14:creationId xmlns:p14="http://schemas.microsoft.com/office/powerpoint/2010/main" val="30323446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611188" y="1279525"/>
            <a:ext cx="5881687" cy="33099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38" indent="-171438" algn="just">
              <a:buFont typeface="Arial" panose="020B0604020202020204" pitchFamily="34" charset="0"/>
              <a:buChar char="•"/>
            </a:pP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38916" name="Slide Number Placeholder 3"/>
          <p:cNvSpPr>
            <a:spLocks noGrp="1"/>
          </p:cNvSpPr>
          <p:nvPr>
            <p:ph type="sldNum" sz="quarter" idx="5"/>
          </p:nvPr>
        </p:nvSpPr>
        <p:spPr bwMode="auto">
          <a:xfrm>
            <a:off x="4024274" y="9721092"/>
            <a:ext cx="3078654" cy="5111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400">
                <a:solidFill>
                  <a:schemeClr val="tx1"/>
                </a:solidFill>
                <a:latin typeface="Calibri" panose="020F0502020204030204" pitchFamily="34" charset="0"/>
                <a:ea typeface="MS PGothic" panose="020B0600070205080204" pitchFamily="34" charset="-128"/>
              </a:defRPr>
            </a:lvl1pPr>
            <a:lvl2pPr marL="804933" indent="-309590">
              <a:spcBef>
                <a:spcPct val="30000"/>
              </a:spcBef>
              <a:defRPr sz="1400">
                <a:solidFill>
                  <a:schemeClr val="tx1"/>
                </a:solidFill>
                <a:latin typeface="Calibri" panose="020F0502020204030204" pitchFamily="34" charset="0"/>
                <a:ea typeface="MS PGothic" panose="020B0600070205080204" pitchFamily="34" charset="-128"/>
              </a:defRPr>
            </a:lvl2pPr>
            <a:lvl3pPr marL="1238359" indent="-247672">
              <a:spcBef>
                <a:spcPct val="30000"/>
              </a:spcBef>
              <a:defRPr sz="1400">
                <a:solidFill>
                  <a:schemeClr val="tx1"/>
                </a:solidFill>
                <a:latin typeface="Calibri" panose="020F0502020204030204" pitchFamily="34" charset="0"/>
                <a:ea typeface="MS PGothic" panose="020B0600070205080204" pitchFamily="34" charset="-128"/>
              </a:defRPr>
            </a:lvl3pPr>
            <a:lvl4pPr marL="1733702" indent="-247672">
              <a:spcBef>
                <a:spcPct val="30000"/>
              </a:spcBef>
              <a:defRPr sz="1400">
                <a:solidFill>
                  <a:schemeClr val="tx1"/>
                </a:solidFill>
                <a:latin typeface="Calibri" panose="020F0502020204030204" pitchFamily="34" charset="0"/>
                <a:ea typeface="MS PGothic" panose="020B0600070205080204" pitchFamily="34" charset="-128"/>
              </a:defRPr>
            </a:lvl4pPr>
            <a:lvl5pPr marL="2229045" indent="-247672">
              <a:spcBef>
                <a:spcPct val="30000"/>
              </a:spcBef>
              <a:defRPr sz="1400">
                <a:solidFill>
                  <a:schemeClr val="tx1"/>
                </a:solidFill>
                <a:latin typeface="Calibri" panose="020F0502020204030204" pitchFamily="34" charset="0"/>
                <a:ea typeface="MS PGothic" panose="020B0600070205080204" pitchFamily="34" charset="-128"/>
              </a:defRPr>
            </a:lvl5pPr>
            <a:lvl6pPr marL="272439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6pPr>
            <a:lvl7pPr marL="3219733"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7pPr>
            <a:lvl8pPr marL="3715077"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8pPr>
            <a:lvl9pPr marL="4210420" indent="-247672" eaLnBrk="0" fontAlgn="base" hangingPunct="0">
              <a:spcBef>
                <a:spcPct val="30000"/>
              </a:spcBef>
              <a:spcAft>
                <a:spcPct val="0"/>
              </a:spcAft>
              <a:defRPr sz="14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300"/>
              <a:pPr>
                <a:spcBef>
                  <a:spcPct val="0"/>
                </a:spcBef>
              </a:pPr>
              <a:t>68</a:t>
            </a:fld>
            <a:endParaRPr lang="en-PH" altLang="en-US" sz="1300"/>
          </a:p>
        </p:txBody>
      </p:sp>
    </p:spTree>
    <p:extLst>
      <p:ext uri="{BB962C8B-B14F-4D97-AF65-F5344CB8AC3E}">
        <p14:creationId xmlns:p14="http://schemas.microsoft.com/office/powerpoint/2010/main" val="30600277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087438"/>
            <a:ext cx="6140450" cy="3454400"/>
          </a:xfrm>
        </p:spPr>
      </p:sp>
      <p:sp>
        <p:nvSpPr>
          <p:cNvPr id="3" name="Notes Placeholder 2"/>
          <p:cNvSpPr>
            <a:spLocks noGrp="1"/>
          </p:cNvSpPr>
          <p:nvPr>
            <p:ph type="body" idx="1"/>
          </p:nvPr>
        </p:nvSpPr>
        <p:spPr/>
        <p:txBody>
          <a:bodyPr/>
          <a:lstStyle/>
          <a:p>
            <a:pPr algn="just"/>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5"/>
          </p:nvPr>
        </p:nvSpPr>
        <p:spPr/>
        <p:txBody>
          <a:bodyPr/>
          <a:lstStyle/>
          <a:p>
            <a:fld id="{3338CEFE-C8D6-47B8-B5F2-54922D8D2A44}" type="slidenum">
              <a:rPr lang="en-PH" smtClean="0"/>
              <a:t>69</a:t>
            </a:fld>
            <a:endParaRPr lang="en-PH"/>
          </a:p>
        </p:txBody>
      </p:sp>
    </p:spTree>
    <p:extLst>
      <p:ext uri="{BB962C8B-B14F-4D97-AF65-F5344CB8AC3E}">
        <p14:creationId xmlns:p14="http://schemas.microsoft.com/office/powerpoint/2010/main" val="23920653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00338" y="511175"/>
            <a:ext cx="4538662" cy="2552700"/>
          </a:xfrm>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3338CEFE-C8D6-47B8-B5F2-54922D8D2A44}" type="slidenum">
              <a:rPr lang="en-PH" smtClean="0"/>
              <a:t>70</a:t>
            </a:fld>
            <a:endParaRPr lang="en-PH"/>
          </a:p>
        </p:txBody>
      </p:sp>
    </p:spTree>
    <p:extLst>
      <p:ext uri="{BB962C8B-B14F-4D97-AF65-F5344CB8AC3E}">
        <p14:creationId xmlns:p14="http://schemas.microsoft.com/office/powerpoint/2010/main" val="652334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1300163" y="1438275"/>
            <a:ext cx="7500938" cy="4219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en-US" dirty="0"/>
          </a:p>
        </p:txBody>
      </p:sp>
      <p:sp>
        <p:nvSpPr>
          <p:cNvPr id="38916" name="Slide Number Placeholder 3"/>
          <p:cNvSpPr>
            <a:spLocks noGrp="1"/>
          </p:cNvSpPr>
          <p:nvPr>
            <p:ph type="sldNum" sz="quarter" idx="5"/>
          </p:nvPr>
        </p:nvSpPr>
        <p:spPr bwMode="auto">
          <a:xfrm>
            <a:off x="3884885" y="8685200"/>
            <a:ext cx="2972019" cy="456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3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3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3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3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MS PGothic" panose="020B0600070205080204" pitchFamily="34" charset="-128"/>
              </a:defRPr>
            </a:lvl9pPr>
          </a:lstStyle>
          <a:p>
            <a:pPr>
              <a:spcBef>
                <a:spcPct val="0"/>
              </a:spcBef>
            </a:pPr>
            <a:fld id="{15E06C7E-D944-499A-8005-7B773CCED691}" type="slidenum">
              <a:rPr lang="en-PH" altLang="en-US" sz="1200"/>
              <a:pPr>
                <a:spcBef>
                  <a:spcPct val="0"/>
                </a:spcBef>
              </a:pPr>
              <a:t>8</a:t>
            </a:fld>
            <a:endParaRPr lang="en-PH" altLang="en-US" sz="1200"/>
          </a:p>
        </p:txBody>
      </p:sp>
    </p:spTree>
    <p:extLst>
      <p:ext uri="{BB962C8B-B14F-4D97-AF65-F5344CB8AC3E}">
        <p14:creationId xmlns:p14="http://schemas.microsoft.com/office/powerpoint/2010/main" val="308422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endParaRPr lang="en-US" dirty="0"/>
          </a:p>
        </p:txBody>
      </p:sp>
      <p:sp>
        <p:nvSpPr>
          <p:cNvPr id="4" name="Slide Number Placeholder 3"/>
          <p:cNvSpPr>
            <a:spLocks noGrp="1"/>
          </p:cNvSpPr>
          <p:nvPr>
            <p:ph type="sldNum" sz="quarter" idx="5"/>
          </p:nvPr>
        </p:nvSpPr>
        <p:spPr/>
        <p:txBody>
          <a:bodyPr/>
          <a:lstStyle/>
          <a:p>
            <a:fld id="{2184A5C7-F684-41D4-AE0B-F2BA53444052}" type="slidenum">
              <a:rPr lang="en-US" smtClean="0"/>
              <a:t>9</a:t>
            </a:fld>
            <a:endParaRPr lang="en-US"/>
          </a:p>
        </p:txBody>
      </p:sp>
    </p:spTree>
    <p:extLst>
      <p:ext uri="{BB962C8B-B14F-4D97-AF65-F5344CB8AC3E}">
        <p14:creationId xmlns:p14="http://schemas.microsoft.com/office/powerpoint/2010/main" val="296368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56109" y="9440634"/>
            <a:ext cx="2950004" cy="496386"/>
          </a:xfrm>
          <a:prstGeom prst="rect">
            <a:avLst/>
          </a:prstGeom>
        </p:spPr>
        <p:txBody>
          <a:bodyPr/>
          <a:lstStyle/>
          <a:p>
            <a:fld id="{C42AFCD4-FA8C-438D-A42C-9357F554AB25}" type="slidenum">
              <a:rPr lang="en-PH" smtClean="0"/>
              <a:t>10</a:t>
            </a:fld>
            <a:endParaRPr lang="en-PH"/>
          </a:p>
        </p:txBody>
      </p:sp>
      <p:sp>
        <p:nvSpPr>
          <p:cNvPr id="5" name="Slide Image Placeholder 4">
            <a:extLst>
              <a:ext uri="{FF2B5EF4-FFF2-40B4-BE49-F238E27FC236}">
                <a16:creationId xmlns:a16="http://schemas.microsoft.com/office/drawing/2014/main" xmlns="" id="{C831A275-B3DB-4A54-954F-8C8672C68CEB}"/>
              </a:ext>
            </a:extLst>
          </p:cNvPr>
          <p:cNvSpPr>
            <a:spLocks noGrp="1" noRot="1" noChangeAspect="1"/>
          </p:cNvSpPr>
          <p:nvPr>
            <p:ph type="sldImg"/>
          </p:nvPr>
        </p:nvSpPr>
        <p:spPr/>
      </p:sp>
    </p:spTree>
    <p:extLst>
      <p:ext uri="{BB962C8B-B14F-4D97-AF65-F5344CB8AC3E}">
        <p14:creationId xmlns:p14="http://schemas.microsoft.com/office/powerpoint/2010/main" val="4044581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xmlns="" id="{44F564AC-9A11-4F55-BE8F-585B82BD302B}"/>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5" name="Footer Placeholder 4">
            <a:extLst>
              <a:ext uri="{FF2B5EF4-FFF2-40B4-BE49-F238E27FC236}">
                <a16:creationId xmlns:a16="http://schemas.microsoft.com/office/drawing/2014/main" xmlns="" id="{01C58AD2-852E-483E-AB84-056B5FAEE3C1}"/>
              </a:ext>
            </a:extLst>
          </p:cNvPr>
          <p:cNvSpPr>
            <a:spLocks noGrp="1"/>
          </p:cNvSpPr>
          <p:nvPr>
            <p:ph type="ftr" sz="quarter" idx="11"/>
          </p:nvPr>
        </p:nvSpPr>
        <p:spPr/>
        <p:txBody>
          <a:bodyPr/>
          <a:lstStyle>
            <a:lvl1pPr>
              <a:defRPr/>
            </a:lvl1pPr>
          </a:lstStyle>
          <a:p>
            <a:endParaRPr lang="en-PH"/>
          </a:p>
        </p:txBody>
      </p:sp>
      <p:sp>
        <p:nvSpPr>
          <p:cNvPr id="6" name="Slide Number Placeholder 5">
            <a:extLst>
              <a:ext uri="{FF2B5EF4-FFF2-40B4-BE49-F238E27FC236}">
                <a16:creationId xmlns:a16="http://schemas.microsoft.com/office/drawing/2014/main" xmlns="" id="{26008EC1-D12A-4848-BF7A-1834189B255B}"/>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2260312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3FEF2F83-3C22-4AC1-929B-BFE04588CCA3}"/>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5" name="Footer Placeholder 4">
            <a:extLst>
              <a:ext uri="{FF2B5EF4-FFF2-40B4-BE49-F238E27FC236}">
                <a16:creationId xmlns:a16="http://schemas.microsoft.com/office/drawing/2014/main" xmlns="" id="{58469654-8BD3-48E2-9A97-29EF1297AD57}"/>
              </a:ext>
            </a:extLst>
          </p:cNvPr>
          <p:cNvSpPr>
            <a:spLocks noGrp="1"/>
          </p:cNvSpPr>
          <p:nvPr>
            <p:ph type="ftr" sz="quarter" idx="11"/>
          </p:nvPr>
        </p:nvSpPr>
        <p:spPr/>
        <p:txBody>
          <a:bodyPr/>
          <a:lstStyle>
            <a:lvl1pPr>
              <a:defRPr/>
            </a:lvl1pPr>
          </a:lstStyle>
          <a:p>
            <a:endParaRPr lang="en-PH"/>
          </a:p>
        </p:txBody>
      </p:sp>
      <p:sp>
        <p:nvSpPr>
          <p:cNvPr id="6" name="Slide Number Placeholder 5">
            <a:extLst>
              <a:ext uri="{FF2B5EF4-FFF2-40B4-BE49-F238E27FC236}">
                <a16:creationId xmlns:a16="http://schemas.microsoft.com/office/drawing/2014/main" xmlns="" id="{F1730D8B-0D1D-4B99-B84C-200013968C61}"/>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164660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37A31C1D-86BD-47B5-B168-AA909B3C01FE}"/>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5" name="Footer Placeholder 4">
            <a:extLst>
              <a:ext uri="{FF2B5EF4-FFF2-40B4-BE49-F238E27FC236}">
                <a16:creationId xmlns:a16="http://schemas.microsoft.com/office/drawing/2014/main" xmlns="" id="{3D293FAA-3F96-4708-AB01-86F1A6565A9C}"/>
              </a:ext>
            </a:extLst>
          </p:cNvPr>
          <p:cNvSpPr>
            <a:spLocks noGrp="1"/>
          </p:cNvSpPr>
          <p:nvPr>
            <p:ph type="ftr" sz="quarter" idx="11"/>
          </p:nvPr>
        </p:nvSpPr>
        <p:spPr/>
        <p:txBody>
          <a:bodyPr/>
          <a:lstStyle>
            <a:lvl1pPr>
              <a:defRPr/>
            </a:lvl1pPr>
          </a:lstStyle>
          <a:p>
            <a:endParaRPr lang="en-PH"/>
          </a:p>
        </p:txBody>
      </p:sp>
      <p:sp>
        <p:nvSpPr>
          <p:cNvPr id="6" name="Slide Number Placeholder 5">
            <a:extLst>
              <a:ext uri="{FF2B5EF4-FFF2-40B4-BE49-F238E27FC236}">
                <a16:creationId xmlns:a16="http://schemas.microsoft.com/office/drawing/2014/main" xmlns="" id="{9CC7CE1C-6BF5-4552-BC18-0096D011D2FE}"/>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2683299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21"/>
        <p:cNvGrpSpPr/>
        <p:nvPr/>
      </p:nvGrpSpPr>
      <p:grpSpPr>
        <a:xfrm>
          <a:off x="0" y="0"/>
          <a:ext cx="0" cy="0"/>
          <a:chOff x="0" y="0"/>
          <a:chExt cx="0" cy="0"/>
        </a:xfrm>
      </p:grpSpPr>
      <p:sp>
        <p:nvSpPr>
          <p:cNvPr id="22" name="Google Shape;22;p59"/>
          <p:cNvSpPr txBox="1">
            <a:spLocks noGrp="1"/>
          </p:cNvSpPr>
          <p:nvPr>
            <p:ph type="title"/>
          </p:nvPr>
        </p:nvSpPr>
        <p:spPr>
          <a:xfrm>
            <a:off x="1524000" y="1122362"/>
            <a:ext cx="9144000" cy="2387601"/>
          </a:xfrm>
          <a:prstGeom prst="rect">
            <a:avLst/>
          </a:prstGeom>
          <a:noFill/>
          <a:ln>
            <a:noFill/>
          </a:ln>
        </p:spPr>
        <p:txBody>
          <a:bodyPr spcFirstLastPara="1" wrap="square" lIns="45675" tIns="45675" rIns="45675" bIns="45675"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r>
              <a:rPr lang="en-US"/>
              <a:t>Click to edit Master title style</a:t>
            </a:r>
            <a:endParaRPr/>
          </a:p>
        </p:txBody>
      </p:sp>
      <p:sp>
        <p:nvSpPr>
          <p:cNvPr id="23" name="Google Shape;23;p59"/>
          <p:cNvSpPr txBox="1">
            <a:spLocks noGrp="1"/>
          </p:cNvSpPr>
          <p:nvPr>
            <p:ph type="body" idx="1"/>
          </p:nvPr>
        </p:nvSpPr>
        <p:spPr>
          <a:xfrm>
            <a:off x="1524000" y="3602037"/>
            <a:ext cx="9144000" cy="1655763"/>
          </a:xfrm>
          <a:prstGeom prst="rect">
            <a:avLst/>
          </a:prstGeom>
          <a:noFill/>
          <a:ln>
            <a:noFill/>
          </a:ln>
        </p:spPr>
        <p:txBody>
          <a:bodyPr spcFirstLastPara="1" wrap="square" lIns="45675" tIns="45675" rIns="45675" bIns="45675"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pPr lvl="0"/>
            <a:r>
              <a:rPr lang="en-US"/>
              <a:t>Click to edit Master text styles</a:t>
            </a:r>
          </a:p>
        </p:txBody>
      </p:sp>
      <p:sp>
        <p:nvSpPr>
          <p:cNvPr id="24" name="Google Shape;24;p59"/>
          <p:cNvSpPr txBox="1">
            <a:spLocks noGrp="1"/>
          </p:cNvSpPr>
          <p:nvPr>
            <p:ph type="sldNum" idx="12"/>
          </p:nvPr>
        </p:nvSpPr>
        <p:spPr>
          <a:xfrm>
            <a:off x="11095216" y="6414780"/>
            <a:ext cx="258585" cy="248265"/>
          </a:xfrm>
          <a:prstGeom prst="rect">
            <a:avLst/>
          </a:prstGeom>
          <a:noFill/>
          <a:ln>
            <a:noFill/>
          </a:ln>
        </p:spPr>
        <p:txBody>
          <a:bodyPr spcFirstLastPara="1" wrap="square" lIns="45675" tIns="45675" rIns="45675" bIns="45675"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66532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xmlns="" id="{281CCB67-2509-4114-9128-4D753BF9B4A7}"/>
              </a:ext>
            </a:extLst>
          </p:cNvPr>
          <p:cNvSpPr>
            <a:spLocks noGrp="1"/>
          </p:cNvSpPr>
          <p:nvPr>
            <p:ph type="dt" sz="half" idx="10"/>
          </p:nvPr>
        </p:nvSpPr>
        <p:spPr/>
        <p:txBody>
          <a:bodyPr/>
          <a:lstStyle>
            <a:lvl1pPr>
              <a:defRPr/>
            </a:lvl1pPr>
          </a:lstStyle>
          <a:p>
            <a:pPr>
              <a:defRPr/>
            </a:pPr>
            <a:fld id="{C3E055A5-C9FC-4123-8BEC-B7FCFB8659A0}"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473AA29C-E026-4F5C-85CE-C512F651B5A5}"/>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2E4104B8-331B-4AB2-8369-DD2B06519FC7}"/>
              </a:ext>
            </a:extLst>
          </p:cNvPr>
          <p:cNvSpPr>
            <a:spLocks noGrp="1"/>
          </p:cNvSpPr>
          <p:nvPr>
            <p:ph type="sldNum" sz="quarter" idx="12"/>
          </p:nvPr>
        </p:nvSpPr>
        <p:spPr/>
        <p:txBody>
          <a:bodyPr/>
          <a:lstStyle>
            <a:lvl1pPr>
              <a:defRPr/>
            </a:lvl1pPr>
          </a:lstStyle>
          <a:p>
            <a:fld id="{FA642889-8E24-4420-BADF-D19F14460C77}" type="slidenum">
              <a:rPr lang="en-PH" altLang="en-US"/>
              <a:pPr/>
              <a:t>‹#›</a:t>
            </a:fld>
            <a:endParaRPr lang="en-PH" altLang="en-US"/>
          </a:p>
        </p:txBody>
      </p:sp>
    </p:spTree>
    <p:extLst>
      <p:ext uri="{BB962C8B-B14F-4D97-AF65-F5344CB8AC3E}">
        <p14:creationId xmlns:p14="http://schemas.microsoft.com/office/powerpoint/2010/main" val="33256865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29AFAB29-0C6E-46E2-BC24-261727925B55}"/>
              </a:ext>
            </a:extLst>
          </p:cNvPr>
          <p:cNvSpPr>
            <a:spLocks noGrp="1"/>
          </p:cNvSpPr>
          <p:nvPr>
            <p:ph type="dt" sz="half" idx="10"/>
          </p:nvPr>
        </p:nvSpPr>
        <p:spPr/>
        <p:txBody>
          <a:bodyPr/>
          <a:lstStyle>
            <a:lvl1pPr>
              <a:defRPr/>
            </a:lvl1pPr>
          </a:lstStyle>
          <a:p>
            <a:pPr>
              <a:defRPr/>
            </a:pPr>
            <a:fld id="{6EC2887D-DD3A-46C2-B230-2D2299806F5B}"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E4080C35-BDA1-43E2-8560-2F95766A79CF}"/>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F8ADA424-CC0E-4179-9E9E-8000CB548631}"/>
              </a:ext>
            </a:extLst>
          </p:cNvPr>
          <p:cNvSpPr>
            <a:spLocks noGrp="1"/>
          </p:cNvSpPr>
          <p:nvPr>
            <p:ph type="sldNum" sz="quarter" idx="12"/>
          </p:nvPr>
        </p:nvSpPr>
        <p:spPr/>
        <p:txBody>
          <a:bodyPr/>
          <a:lstStyle>
            <a:lvl1pPr>
              <a:defRPr/>
            </a:lvl1pPr>
          </a:lstStyle>
          <a:p>
            <a:fld id="{DECDF01E-1BA7-47DD-85C1-EDD50AD6B57D}" type="slidenum">
              <a:rPr lang="en-PH" altLang="en-US"/>
              <a:pPr/>
              <a:t>‹#›</a:t>
            </a:fld>
            <a:endParaRPr lang="en-PH" altLang="en-US"/>
          </a:p>
        </p:txBody>
      </p:sp>
    </p:spTree>
    <p:extLst>
      <p:ext uri="{BB962C8B-B14F-4D97-AF65-F5344CB8AC3E}">
        <p14:creationId xmlns:p14="http://schemas.microsoft.com/office/powerpoint/2010/main" val="39996666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D539CA2-5CF2-4F2D-9AF7-3A9B8945DBE3}"/>
              </a:ext>
            </a:extLst>
          </p:cNvPr>
          <p:cNvSpPr>
            <a:spLocks noGrp="1"/>
          </p:cNvSpPr>
          <p:nvPr>
            <p:ph type="dt" sz="half" idx="10"/>
          </p:nvPr>
        </p:nvSpPr>
        <p:spPr/>
        <p:txBody>
          <a:bodyPr/>
          <a:lstStyle>
            <a:lvl1pPr>
              <a:defRPr/>
            </a:lvl1pPr>
          </a:lstStyle>
          <a:p>
            <a:pPr>
              <a:defRPr/>
            </a:pPr>
            <a:fld id="{DC454A16-CFEC-45BB-B532-B5D1A3C633AE}"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D4C9AEFF-A3DB-4C80-9785-239E7AD9F20E}"/>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4AA420BA-CD2C-4BC5-B2C4-BCD24A5CD83B}"/>
              </a:ext>
            </a:extLst>
          </p:cNvPr>
          <p:cNvSpPr>
            <a:spLocks noGrp="1"/>
          </p:cNvSpPr>
          <p:nvPr>
            <p:ph type="sldNum" sz="quarter" idx="12"/>
          </p:nvPr>
        </p:nvSpPr>
        <p:spPr/>
        <p:txBody>
          <a:bodyPr/>
          <a:lstStyle>
            <a:lvl1pPr>
              <a:defRPr/>
            </a:lvl1pPr>
          </a:lstStyle>
          <a:p>
            <a:fld id="{E6FD80B9-7A95-45C9-B827-E7FB70B93608}" type="slidenum">
              <a:rPr lang="en-PH" altLang="en-US"/>
              <a:pPr/>
              <a:t>‹#›</a:t>
            </a:fld>
            <a:endParaRPr lang="en-PH" altLang="en-US"/>
          </a:p>
        </p:txBody>
      </p:sp>
    </p:spTree>
    <p:extLst>
      <p:ext uri="{BB962C8B-B14F-4D97-AF65-F5344CB8AC3E}">
        <p14:creationId xmlns:p14="http://schemas.microsoft.com/office/powerpoint/2010/main" val="2294203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3">
            <a:extLst>
              <a:ext uri="{FF2B5EF4-FFF2-40B4-BE49-F238E27FC236}">
                <a16:creationId xmlns:a16="http://schemas.microsoft.com/office/drawing/2014/main" xmlns="" id="{4978E98C-5B60-47E5-8C32-CBE8C08B3441}"/>
              </a:ext>
            </a:extLst>
          </p:cNvPr>
          <p:cNvSpPr>
            <a:spLocks noGrp="1"/>
          </p:cNvSpPr>
          <p:nvPr>
            <p:ph type="dt" sz="half" idx="10"/>
          </p:nvPr>
        </p:nvSpPr>
        <p:spPr/>
        <p:txBody>
          <a:bodyPr/>
          <a:lstStyle>
            <a:lvl1pPr>
              <a:defRPr/>
            </a:lvl1pPr>
          </a:lstStyle>
          <a:p>
            <a:pPr>
              <a:defRPr/>
            </a:pPr>
            <a:fld id="{A489ED69-5577-485C-A287-275F87723E03}" type="datetimeFigureOut">
              <a:rPr lang="en-PH"/>
              <a:pPr>
                <a:defRPr/>
              </a:pPr>
              <a:t>25/05/2022</a:t>
            </a:fld>
            <a:endParaRPr lang="en-PH"/>
          </a:p>
        </p:txBody>
      </p:sp>
      <p:sp>
        <p:nvSpPr>
          <p:cNvPr id="6" name="Footer Placeholder 4">
            <a:extLst>
              <a:ext uri="{FF2B5EF4-FFF2-40B4-BE49-F238E27FC236}">
                <a16:creationId xmlns:a16="http://schemas.microsoft.com/office/drawing/2014/main" xmlns="" id="{9EC343E2-EE6E-45C0-B628-FA954C1F0C97}"/>
              </a:ext>
            </a:extLst>
          </p:cNvPr>
          <p:cNvSpPr>
            <a:spLocks noGrp="1"/>
          </p:cNvSpPr>
          <p:nvPr>
            <p:ph type="ftr" sz="quarter" idx="11"/>
          </p:nvPr>
        </p:nvSpPr>
        <p:spPr/>
        <p:txBody>
          <a:bodyPr/>
          <a:lstStyle>
            <a:lvl1pPr>
              <a:defRPr/>
            </a:lvl1pPr>
          </a:lstStyle>
          <a:p>
            <a:pPr>
              <a:defRPr/>
            </a:pPr>
            <a:endParaRPr lang="en-PH"/>
          </a:p>
        </p:txBody>
      </p:sp>
      <p:sp>
        <p:nvSpPr>
          <p:cNvPr id="7" name="Slide Number Placeholder 5">
            <a:extLst>
              <a:ext uri="{FF2B5EF4-FFF2-40B4-BE49-F238E27FC236}">
                <a16:creationId xmlns:a16="http://schemas.microsoft.com/office/drawing/2014/main" xmlns="" id="{03E5A47A-B097-44A9-AB9C-88848DF16D83}"/>
              </a:ext>
            </a:extLst>
          </p:cNvPr>
          <p:cNvSpPr>
            <a:spLocks noGrp="1"/>
          </p:cNvSpPr>
          <p:nvPr>
            <p:ph type="sldNum" sz="quarter" idx="12"/>
          </p:nvPr>
        </p:nvSpPr>
        <p:spPr/>
        <p:txBody>
          <a:bodyPr/>
          <a:lstStyle>
            <a:lvl1pPr>
              <a:defRPr/>
            </a:lvl1pPr>
          </a:lstStyle>
          <a:p>
            <a:fld id="{96D76A3B-2226-4D43-90FB-C077D019F74E}" type="slidenum">
              <a:rPr lang="en-PH" altLang="en-US"/>
              <a:pPr/>
              <a:t>‹#›</a:t>
            </a:fld>
            <a:endParaRPr lang="en-PH" altLang="en-US"/>
          </a:p>
        </p:txBody>
      </p:sp>
    </p:spTree>
    <p:extLst>
      <p:ext uri="{BB962C8B-B14F-4D97-AF65-F5344CB8AC3E}">
        <p14:creationId xmlns:p14="http://schemas.microsoft.com/office/powerpoint/2010/main" val="28173422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3">
            <a:extLst>
              <a:ext uri="{FF2B5EF4-FFF2-40B4-BE49-F238E27FC236}">
                <a16:creationId xmlns:a16="http://schemas.microsoft.com/office/drawing/2014/main" xmlns="" id="{BCE3E6FC-EB67-4A8B-9661-70F1625B6599}"/>
              </a:ext>
            </a:extLst>
          </p:cNvPr>
          <p:cNvSpPr>
            <a:spLocks noGrp="1"/>
          </p:cNvSpPr>
          <p:nvPr>
            <p:ph type="dt" sz="half" idx="10"/>
          </p:nvPr>
        </p:nvSpPr>
        <p:spPr/>
        <p:txBody>
          <a:bodyPr/>
          <a:lstStyle>
            <a:lvl1pPr>
              <a:defRPr/>
            </a:lvl1pPr>
          </a:lstStyle>
          <a:p>
            <a:pPr>
              <a:defRPr/>
            </a:pPr>
            <a:fld id="{84762419-51EC-436B-B19D-53120FC6C00F}" type="datetimeFigureOut">
              <a:rPr lang="en-PH"/>
              <a:pPr>
                <a:defRPr/>
              </a:pPr>
              <a:t>25/05/2022</a:t>
            </a:fld>
            <a:endParaRPr lang="en-PH"/>
          </a:p>
        </p:txBody>
      </p:sp>
      <p:sp>
        <p:nvSpPr>
          <p:cNvPr id="8" name="Footer Placeholder 4">
            <a:extLst>
              <a:ext uri="{FF2B5EF4-FFF2-40B4-BE49-F238E27FC236}">
                <a16:creationId xmlns:a16="http://schemas.microsoft.com/office/drawing/2014/main" xmlns="" id="{D33FCB32-9356-4D6A-A1F0-402D7ADE2DD5}"/>
              </a:ext>
            </a:extLst>
          </p:cNvPr>
          <p:cNvSpPr>
            <a:spLocks noGrp="1"/>
          </p:cNvSpPr>
          <p:nvPr>
            <p:ph type="ftr" sz="quarter" idx="11"/>
          </p:nvPr>
        </p:nvSpPr>
        <p:spPr/>
        <p:txBody>
          <a:bodyPr/>
          <a:lstStyle>
            <a:lvl1pPr>
              <a:defRPr/>
            </a:lvl1pPr>
          </a:lstStyle>
          <a:p>
            <a:pPr>
              <a:defRPr/>
            </a:pPr>
            <a:endParaRPr lang="en-PH"/>
          </a:p>
        </p:txBody>
      </p:sp>
      <p:sp>
        <p:nvSpPr>
          <p:cNvPr id="9" name="Slide Number Placeholder 5">
            <a:extLst>
              <a:ext uri="{FF2B5EF4-FFF2-40B4-BE49-F238E27FC236}">
                <a16:creationId xmlns:a16="http://schemas.microsoft.com/office/drawing/2014/main" xmlns="" id="{219F1DB1-14BD-4848-A56C-2C51C5E42833}"/>
              </a:ext>
            </a:extLst>
          </p:cNvPr>
          <p:cNvSpPr>
            <a:spLocks noGrp="1"/>
          </p:cNvSpPr>
          <p:nvPr>
            <p:ph type="sldNum" sz="quarter" idx="12"/>
          </p:nvPr>
        </p:nvSpPr>
        <p:spPr/>
        <p:txBody>
          <a:bodyPr/>
          <a:lstStyle>
            <a:lvl1pPr>
              <a:defRPr/>
            </a:lvl1pPr>
          </a:lstStyle>
          <a:p>
            <a:fld id="{5D59F6A4-00E2-4879-AB5D-DB94D4E83434}" type="slidenum">
              <a:rPr lang="en-PH" altLang="en-US"/>
              <a:pPr/>
              <a:t>‹#›</a:t>
            </a:fld>
            <a:endParaRPr lang="en-PH" altLang="en-US"/>
          </a:p>
        </p:txBody>
      </p:sp>
    </p:spTree>
    <p:extLst>
      <p:ext uri="{BB962C8B-B14F-4D97-AF65-F5344CB8AC3E}">
        <p14:creationId xmlns:p14="http://schemas.microsoft.com/office/powerpoint/2010/main" val="720989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Date Placeholder 3">
            <a:extLst>
              <a:ext uri="{FF2B5EF4-FFF2-40B4-BE49-F238E27FC236}">
                <a16:creationId xmlns:a16="http://schemas.microsoft.com/office/drawing/2014/main" xmlns="" id="{744B2E1F-01AA-49E9-8CA4-D157813C2E90}"/>
              </a:ext>
            </a:extLst>
          </p:cNvPr>
          <p:cNvSpPr>
            <a:spLocks noGrp="1"/>
          </p:cNvSpPr>
          <p:nvPr>
            <p:ph type="dt" sz="half" idx="10"/>
          </p:nvPr>
        </p:nvSpPr>
        <p:spPr/>
        <p:txBody>
          <a:bodyPr/>
          <a:lstStyle>
            <a:lvl1pPr>
              <a:defRPr/>
            </a:lvl1pPr>
          </a:lstStyle>
          <a:p>
            <a:pPr>
              <a:defRPr/>
            </a:pPr>
            <a:fld id="{2C9CDDFF-EDC9-4272-B2D3-336B71856B0D}" type="datetimeFigureOut">
              <a:rPr lang="en-PH"/>
              <a:pPr>
                <a:defRPr/>
              </a:pPr>
              <a:t>25/05/2022</a:t>
            </a:fld>
            <a:endParaRPr lang="en-PH"/>
          </a:p>
        </p:txBody>
      </p:sp>
      <p:sp>
        <p:nvSpPr>
          <p:cNvPr id="4" name="Footer Placeholder 4">
            <a:extLst>
              <a:ext uri="{FF2B5EF4-FFF2-40B4-BE49-F238E27FC236}">
                <a16:creationId xmlns:a16="http://schemas.microsoft.com/office/drawing/2014/main" xmlns="" id="{068EC955-B1BD-4DBE-955C-F5BE5C9EA7BA}"/>
              </a:ext>
            </a:extLst>
          </p:cNvPr>
          <p:cNvSpPr>
            <a:spLocks noGrp="1"/>
          </p:cNvSpPr>
          <p:nvPr>
            <p:ph type="ftr" sz="quarter" idx="11"/>
          </p:nvPr>
        </p:nvSpPr>
        <p:spPr/>
        <p:txBody>
          <a:bodyPr/>
          <a:lstStyle>
            <a:lvl1pPr>
              <a:defRPr/>
            </a:lvl1pPr>
          </a:lstStyle>
          <a:p>
            <a:pPr>
              <a:defRPr/>
            </a:pPr>
            <a:endParaRPr lang="en-PH"/>
          </a:p>
        </p:txBody>
      </p:sp>
      <p:sp>
        <p:nvSpPr>
          <p:cNvPr id="5" name="Slide Number Placeholder 5">
            <a:extLst>
              <a:ext uri="{FF2B5EF4-FFF2-40B4-BE49-F238E27FC236}">
                <a16:creationId xmlns:a16="http://schemas.microsoft.com/office/drawing/2014/main" xmlns="" id="{6FE2D9E5-D849-4166-B9CB-EE4AE3FBA4A8}"/>
              </a:ext>
            </a:extLst>
          </p:cNvPr>
          <p:cNvSpPr>
            <a:spLocks noGrp="1"/>
          </p:cNvSpPr>
          <p:nvPr>
            <p:ph type="sldNum" sz="quarter" idx="12"/>
          </p:nvPr>
        </p:nvSpPr>
        <p:spPr/>
        <p:txBody>
          <a:bodyPr/>
          <a:lstStyle>
            <a:lvl1pPr>
              <a:defRPr/>
            </a:lvl1pPr>
          </a:lstStyle>
          <a:p>
            <a:fld id="{00E18D15-0994-48C2-92D4-D7000008E24A}" type="slidenum">
              <a:rPr lang="en-PH" altLang="en-US"/>
              <a:pPr/>
              <a:t>‹#›</a:t>
            </a:fld>
            <a:endParaRPr lang="en-PH" altLang="en-US"/>
          </a:p>
        </p:txBody>
      </p:sp>
    </p:spTree>
    <p:extLst>
      <p:ext uri="{BB962C8B-B14F-4D97-AF65-F5344CB8AC3E}">
        <p14:creationId xmlns:p14="http://schemas.microsoft.com/office/powerpoint/2010/main" val="40477476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F5A87910-1150-40C5-86E4-1E78EB24F7EF}"/>
              </a:ext>
            </a:extLst>
          </p:cNvPr>
          <p:cNvSpPr>
            <a:spLocks noGrp="1"/>
          </p:cNvSpPr>
          <p:nvPr>
            <p:ph type="dt" sz="half" idx="10"/>
          </p:nvPr>
        </p:nvSpPr>
        <p:spPr/>
        <p:txBody>
          <a:bodyPr/>
          <a:lstStyle>
            <a:lvl1pPr>
              <a:defRPr/>
            </a:lvl1pPr>
          </a:lstStyle>
          <a:p>
            <a:pPr>
              <a:defRPr/>
            </a:pPr>
            <a:fld id="{85A5CB37-C85A-4CB3-B6A3-2F989C6886F2}" type="datetimeFigureOut">
              <a:rPr lang="en-PH"/>
              <a:pPr>
                <a:defRPr/>
              </a:pPr>
              <a:t>25/05/2022</a:t>
            </a:fld>
            <a:endParaRPr lang="en-PH"/>
          </a:p>
        </p:txBody>
      </p:sp>
      <p:sp>
        <p:nvSpPr>
          <p:cNvPr id="3" name="Footer Placeholder 4">
            <a:extLst>
              <a:ext uri="{FF2B5EF4-FFF2-40B4-BE49-F238E27FC236}">
                <a16:creationId xmlns:a16="http://schemas.microsoft.com/office/drawing/2014/main" xmlns="" id="{EF58308B-534C-4845-8FF5-C580A51D49E6}"/>
              </a:ext>
            </a:extLst>
          </p:cNvPr>
          <p:cNvSpPr>
            <a:spLocks noGrp="1"/>
          </p:cNvSpPr>
          <p:nvPr>
            <p:ph type="ftr" sz="quarter" idx="11"/>
          </p:nvPr>
        </p:nvSpPr>
        <p:spPr/>
        <p:txBody>
          <a:bodyPr/>
          <a:lstStyle>
            <a:lvl1pPr>
              <a:defRPr/>
            </a:lvl1pPr>
          </a:lstStyle>
          <a:p>
            <a:pPr>
              <a:defRPr/>
            </a:pPr>
            <a:endParaRPr lang="en-PH"/>
          </a:p>
        </p:txBody>
      </p:sp>
      <p:sp>
        <p:nvSpPr>
          <p:cNvPr id="4" name="Slide Number Placeholder 5">
            <a:extLst>
              <a:ext uri="{FF2B5EF4-FFF2-40B4-BE49-F238E27FC236}">
                <a16:creationId xmlns:a16="http://schemas.microsoft.com/office/drawing/2014/main" xmlns="" id="{1839991A-6139-44F2-801C-5E533D236FEA}"/>
              </a:ext>
            </a:extLst>
          </p:cNvPr>
          <p:cNvSpPr>
            <a:spLocks noGrp="1"/>
          </p:cNvSpPr>
          <p:nvPr>
            <p:ph type="sldNum" sz="quarter" idx="12"/>
          </p:nvPr>
        </p:nvSpPr>
        <p:spPr/>
        <p:txBody>
          <a:bodyPr/>
          <a:lstStyle>
            <a:lvl1pPr>
              <a:defRPr/>
            </a:lvl1pPr>
          </a:lstStyle>
          <a:p>
            <a:fld id="{F83F373F-6A0B-4D2C-BA4F-15F0E23B90CD}" type="slidenum">
              <a:rPr lang="en-PH" altLang="en-US"/>
              <a:pPr/>
              <a:t>‹#›</a:t>
            </a:fld>
            <a:endParaRPr lang="en-PH" altLang="en-US"/>
          </a:p>
        </p:txBody>
      </p:sp>
    </p:spTree>
    <p:extLst>
      <p:ext uri="{BB962C8B-B14F-4D97-AF65-F5344CB8AC3E}">
        <p14:creationId xmlns:p14="http://schemas.microsoft.com/office/powerpoint/2010/main" val="1685184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592476DA-16B9-4D8E-8937-03DEB3DBFCC9}"/>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5" name="Footer Placeholder 4">
            <a:extLst>
              <a:ext uri="{FF2B5EF4-FFF2-40B4-BE49-F238E27FC236}">
                <a16:creationId xmlns:a16="http://schemas.microsoft.com/office/drawing/2014/main" xmlns="" id="{B6F6E3B5-8442-4BBF-89D8-4956E74E0EBD}"/>
              </a:ext>
            </a:extLst>
          </p:cNvPr>
          <p:cNvSpPr>
            <a:spLocks noGrp="1"/>
          </p:cNvSpPr>
          <p:nvPr>
            <p:ph type="ftr" sz="quarter" idx="11"/>
          </p:nvPr>
        </p:nvSpPr>
        <p:spPr/>
        <p:txBody>
          <a:bodyPr/>
          <a:lstStyle>
            <a:lvl1pPr>
              <a:defRPr/>
            </a:lvl1pPr>
          </a:lstStyle>
          <a:p>
            <a:endParaRPr lang="en-PH"/>
          </a:p>
        </p:txBody>
      </p:sp>
      <p:sp>
        <p:nvSpPr>
          <p:cNvPr id="6" name="Slide Number Placeholder 5">
            <a:extLst>
              <a:ext uri="{FF2B5EF4-FFF2-40B4-BE49-F238E27FC236}">
                <a16:creationId xmlns:a16="http://schemas.microsoft.com/office/drawing/2014/main" xmlns="" id="{95CAC3EA-6017-40F8-BEBA-AE9963953704}"/>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2858149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B2A1FA19-B976-4875-B7C1-C8FBF54B3255}"/>
              </a:ext>
            </a:extLst>
          </p:cNvPr>
          <p:cNvSpPr>
            <a:spLocks noGrp="1"/>
          </p:cNvSpPr>
          <p:nvPr>
            <p:ph type="dt" sz="half" idx="10"/>
          </p:nvPr>
        </p:nvSpPr>
        <p:spPr/>
        <p:txBody>
          <a:bodyPr/>
          <a:lstStyle>
            <a:lvl1pPr>
              <a:defRPr/>
            </a:lvl1pPr>
          </a:lstStyle>
          <a:p>
            <a:pPr>
              <a:defRPr/>
            </a:pPr>
            <a:fld id="{AAB453A3-D9B8-4B66-B22A-E4E69E233DC5}" type="datetimeFigureOut">
              <a:rPr lang="en-PH"/>
              <a:pPr>
                <a:defRPr/>
              </a:pPr>
              <a:t>25/05/2022</a:t>
            </a:fld>
            <a:endParaRPr lang="en-PH"/>
          </a:p>
        </p:txBody>
      </p:sp>
      <p:sp>
        <p:nvSpPr>
          <p:cNvPr id="6" name="Footer Placeholder 4">
            <a:extLst>
              <a:ext uri="{FF2B5EF4-FFF2-40B4-BE49-F238E27FC236}">
                <a16:creationId xmlns:a16="http://schemas.microsoft.com/office/drawing/2014/main" xmlns="" id="{E214C6EC-BEB7-4537-B28E-D20D5A5C0787}"/>
              </a:ext>
            </a:extLst>
          </p:cNvPr>
          <p:cNvSpPr>
            <a:spLocks noGrp="1"/>
          </p:cNvSpPr>
          <p:nvPr>
            <p:ph type="ftr" sz="quarter" idx="11"/>
          </p:nvPr>
        </p:nvSpPr>
        <p:spPr/>
        <p:txBody>
          <a:bodyPr/>
          <a:lstStyle>
            <a:lvl1pPr>
              <a:defRPr/>
            </a:lvl1pPr>
          </a:lstStyle>
          <a:p>
            <a:pPr>
              <a:defRPr/>
            </a:pPr>
            <a:endParaRPr lang="en-PH"/>
          </a:p>
        </p:txBody>
      </p:sp>
      <p:sp>
        <p:nvSpPr>
          <p:cNvPr id="7" name="Slide Number Placeholder 5">
            <a:extLst>
              <a:ext uri="{FF2B5EF4-FFF2-40B4-BE49-F238E27FC236}">
                <a16:creationId xmlns:a16="http://schemas.microsoft.com/office/drawing/2014/main" xmlns="" id="{D8B8A696-4AF4-4799-A69F-1BE220B9C7AC}"/>
              </a:ext>
            </a:extLst>
          </p:cNvPr>
          <p:cNvSpPr>
            <a:spLocks noGrp="1"/>
          </p:cNvSpPr>
          <p:nvPr>
            <p:ph type="sldNum" sz="quarter" idx="12"/>
          </p:nvPr>
        </p:nvSpPr>
        <p:spPr/>
        <p:txBody>
          <a:bodyPr/>
          <a:lstStyle>
            <a:lvl1pPr>
              <a:defRPr/>
            </a:lvl1pPr>
          </a:lstStyle>
          <a:p>
            <a:fld id="{E9A97170-7210-46B4-8102-C84890418A14}" type="slidenum">
              <a:rPr lang="en-PH" altLang="en-US"/>
              <a:pPr/>
              <a:t>‹#›</a:t>
            </a:fld>
            <a:endParaRPr lang="en-PH" altLang="en-US"/>
          </a:p>
        </p:txBody>
      </p:sp>
    </p:spTree>
    <p:extLst>
      <p:ext uri="{BB962C8B-B14F-4D97-AF65-F5344CB8AC3E}">
        <p14:creationId xmlns:p14="http://schemas.microsoft.com/office/powerpoint/2010/main" val="1610241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PH"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32CC112F-47F4-4585-BC27-9A4403B56925}"/>
              </a:ext>
            </a:extLst>
          </p:cNvPr>
          <p:cNvSpPr>
            <a:spLocks noGrp="1"/>
          </p:cNvSpPr>
          <p:nvPr>
            <p:ph type="dt" sz="half" idx="10"/>
          </p:nvPr>
        </p:nvSpPr>
        <p:spPr/>
        <p:txBody>
          <a:bodyPr/>
          <a:lstStyle>
            <a:lvl1pPr>
              <a:defRPr/>
            </a:lvl1pPr>
          </a:lstStyle>
          <a:p>
            <a:pPr>
              <a:defRPr/>
            </a:pPr>
            <a:fld id="{14F3734C-B464-4C8B-9E26-7742F7878A77}" type="datetimeFigureOut">
              <a:rPr lang="en-PH"/>
              <a:pPr>
                <a:defRPr/>
              </a:pPr>
              <a:t>25/05/2022</a:t>
            </a:fld>
            <a:endParaRPr lang="en-PH"/>
          </a:p>
        </p:txBody>
      </p:sp>
      <p:sp>
        <p:nvSpPr>
          <p:cNvPr id="6" name="Footer Placeholder 4">
            <a:extLst>
              <a:ext uri="{FF2B5EF4-FFF2-40B4-BE49-F238E27FC236}">
                <a16:creationId xmlns:a16="http://schemas.microsoft.com/office/drawing/2014/main" xmlns="" id="{45F9411A-8C1A-47B1-87AE-D552B1002049}"/>
              </a:ext>
            </a:extLst>
          </p:cNvPr>
          <p:cNvSpPr>
            <a:spLocks noGrp="1"/>
          </p:cNvSpPr>
          <p:nvPr>
            <p:ph type="ftr" sz="quarter" idx="11"/>
          </p:nvPr>
        </p:nvSpPr>
        <p:spPr/>
        <p:txBody>
          <a:bodyPr/>
          <a:lstStyle>
            <a:lvl1pPr>
              <a:defRPr/>
            </a:lvl1pPr>
          </a:lstStyle>
          <a:p>
            <a:pPr>
              <a:defRPr/>
            </a:pPr>
            <a:endParaRPr lang="en-PH"/>
          </a:p>
        </p:txBody>
      </p:sp>
      <p:sp>
        <p:nvSpPr>
          <p:cNvPr id="7" name="Slide Number Placeholder 5">
            <a:extLst>
              <a:ext uri="{FF2B5EF4-FFF2-40B4-BE49-F238E27FC236}">
                <a16:creationId xmlns:a16="http://schemas.microsoft.com/office/drawing/2014/main" xmlns="" id="{BAAE17D8-A9A3-48DF-A0D8-46C300DF9010}"/>
              </a:ext>
            </a:extLst>
          </p:cNvPr>
          <p:cNvSpPr>
            <a:spLocks noGrp="1"/>
          </p:cNvSpPr>
          <p:nvPr>
            <p:ph type="sldNum" sz="quarter" idx="12"/>
          </p:nvPr>
        </p:nvSpPr>
        <p:spPr/>
        <p:txBody>
          <a:bodyPr/>
          <a:lstStyle>
            <a:lvl1pPr>
              <a:defRPr/>
            </a:lvl1pPr>
          </a:lstStyle>
          <a:p>
            <a:fld id="{52D941A3-D4B2-4FDF-A8E3-C061524F0D2B}" type="slidenum">
              <a:rPr lang="en-PH" altLang="en-US"/>
              <a:pPr/>
              <a:t>‹#›</a:t>
            </a:fld>
            <a:endParaRPr lang="en-PH" altLang="en-US"/>
          </a:p>
        </p:txBody>
      </p:sp>
    </p:spTree>
    <p:extLst>
      <p:ext uri="{BB962C8B-B14F-4D97-AF65-F5344CB8AC3E}">
        <p14:creationId xmlns:p14="http://schemas.microsoft.com/office/powerpoint/2010/main" val="1197907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61A3749A-3A64-40DD-8B8C-C60D9DD18C34}"/>
              </a:ext>
            </a:extLst>
          </p:cNvPr>
          <p:cNvSpPr>
            <a:spLocks noGrp="1"/>
          </p:cNvSpPr>
          <p:nvPr>
            <p:ph type="dt" sz="half" idx="10"/>
          </p:nvPr>
        </p:nvSpPr>
        <p:spPr/>
        <p:txBody>
          <a:bodyPr/>
          <a:lstStyle>
            <a:lvl1pPr>
              <a:defRPr/>
            </a:lvl1pPr>
          </a:lstStyle>
          <a:p>
            <a:pPr>
              <a:defRPr/>
            </a:pPr>
            <a:fld id="{9F9FF6A2-2B5C-4BB2-8E0C-3F414DC35F39}"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9CDA33A8-CD44-48BC-88C0-25528C464CDC}"/>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467529F0-4490-451D-9B91-3F7655FED263}"/>
              </a:ext>
            </a:extLst>
          </p:cNvPr>
          <p:cNvSpPr>
            <a:spLocks noGrp="1"/>
          </p:cNvSpPr>
          <p:nvPr>
            <p:ph type="sldNum" sz="quarter" idx="12"/>
          </p:nvPr>
        </p:nvSpPr>
        <p:spPr/>
        <p:txBody>
          <a:bodyPr/>
          <a:lstStyle>
            <a:lvl1pPr>
              <a:defRPr/>
            </a:lvl1pPr>
          </a:lstStyle>
          <a:p>
            <a:fld id="{DFFF5D5B-069C-4EA9-8730-8431794DCEAA}" type="slidenum">
              <a:rPr lang="en-PH" altLang="en-US"/>
              <a:pPr/>
              <a:t>‹#›</a:t>
            </a:fld>
            <a:endParaRPr lang="en-PH" altLang="en-US"/>
          </a:p>
        </p:txBody>
      </p:sp>
    </p:spTree>
    <p:extLst>
      <p:ext uri="{BB962C8B-B14F-4D97-AF65-F5344CB8AC3E}">
        <p14:creationId xmlns:p14="http://schemas.microsoft.com/office/powerpoint/2010/main" val="17615574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D9846161-91FF-4290-B45C-4DBBE0E89237}"/>
              </a:ext>
            </a:extLst>
          </p:cNvPr>
          <p:cNvSpPr>
            <a:spLocks noGrp="1"/>
          </p:cNvSpPr>
          <p:nvPr>
            <p:ph type="dt" sz="half" idx="10"/>
          </p:nvPr>
        </p:nvSpPr>
        <p:spPr/>
        <p:txBody>
          <a:bodyPr/>
          <a:lstStyle>
            <a:lvl1pPr>
              <a:defRPr/>
            </a:lvl1pPr>
          </a:lstStyle>
          <a:p>
            <a:pPr>
              <a:defRPr/>
            </a:pPr>
            <a:fld id="{AC5EAA72-C2C6-4FB7-AFAD-2DAD352C1167}"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C7A2FAE6-1D80-46BA-9FC4-63421878A448}"/>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F8A688AF-72E1-4358-A8FA-30BCFB3AF8E2}"/>
              </a:ext>
            </a:extLst>
          </p:cNvPr>
          <p:cNvSpPr>
            <a:spLocks noGrp="1"/>
          </p:cNvSpPr>
          <p:nvPr>
            <p:ph type="sldNum" sz="quarter" idx="12"/>
          </p:nvPr>
        </p:nvSpPr>
        <p:spPr/>
        <p:txBody>
          <a:bodyPr/>
          <a:lstStyle>
            <a:lvl1pPr>
              <a:defRPr/>
            </a:lvl1pPr>
          </a:lstStyle>
          <a:p>
            <a:fld id="{043DFAF7-6FAE-4C5E-9674-DE387D23E0B6}" type="slidenum">
              <a:rPr lang="en-PH" altLang="en-US"/>
              <a:pPr/>
              <a:t>‹#›</a:t>
            </a:fld>
            <a:endParaRPr lang="en-PH" altLang="en-US"/>
          </a:p>
        </p:txBody>
      </p:sp>
    </p:spTree>
    <p:extLst>
      <p:ext uri="{BB962C8B-B14F-4D97-AF65-F5344CB8AC3E}">
        <p14:creationId xmlns:p14="http://schemas.microsoft.com/office/powerpoint/2010/main" val="4841629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21"/>
        <p:cNvGrpSpPr/>
        <p:nvPr/>
      </p:nvGrpSpPr>
      <p:grpSpPr>
        <a:xfrm>
          <a:off x="0" y="0"/>
          <a:ext cx="0" cy="0"/>
          <a:chOff x="0" y="0"/>
          <a:chExt cx="0" cy="0"/>
        </a:xfrm>
      </p:grpSpPr>
      <p:sp>
        <p:nvSpPr>
          <p:cNvPr id="22" name="Google Shape;22;p59"/>
          <p:cNvSpPr txBox="1">
            <a:spLocks noGrp="1"/>
          </p:cNvSpPr>
          <p:nvPr>
            <p:ph type="title"/>
          </p:nvPr>
        </p:nvSpPr>
        <p:spPr>
          <a:xfrm>
            <a:off x="1524000" y="1122362"/>
            <a:ext cx="9144000" cy="2387601"/>
          </a:xfrm>
          <a:prstGeom prst="rect">
            <a:avLst/>
          </a:prstGeom>
          <a:noFill/>
          <a:ln>
            <a:noFill/>
          </a:ln>
        </p:spPr>
        <p:txBody>
          <a:bodyPr spcFirstLastPara="1" wrap="square" lIns="45675" tIns="45675" rIns="45675" bIns="45675"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r>
              <a:rPr lang="en-US"/>
              <a:t>Click to edit Master title style</a:t>
            </a:r>
            <a:endParaRPr/>
          </a:p>
        </p:txBody>
      </p:sp>
      <p:sp>
        <p:nvSpPr>
          <p:cNvPr id="23" name="Google Shape;23;p59"/>
          <p:cNvSpPr txBox="1">
            <a:spLocks noGrp="1"/>
          </p:cNvSpPr>
          <p:nvPr>
            <p:ph type="body" idx="1"/>
          </p:nvPr>
        </p:nvSpPr>
        <p:spPr>
          <a:xfrm>
            <a:off x="1524000" y="3602037"/>
            <a:ext cx="9144000" cy="1655763"/>
          </a:xfrm>
          <a:prstGeom prst="rect">
            <a:avLst/>
          </a:prstGeom>
          <a:noFill/>
          <a:ln>
            <a:noFill/>
          </a:ln>
        </p:spPr>
        <p:txBody>
          <a:bodyPr spcFirstLastPara="1" wrap="square" lIns="45675" tIns="45675" rIns="45675" bIns="45675"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pPr lvl="0"/>
            <a:r>
              <a:rPr lang="en-US"/>
              <a:t>Click to edit Master text styles</a:t>
            </a:r>
          </a:p>
        </p:txBody>
      </p:sp>
      <p:sp>
        <p:nvSpPr>
          <p:cNvPr id="24" name="Google Shape;24;p59"/>
          <p:cNvSpPr txBox="1">
            <a:spLocks noGrp="1"/>
          </p:cNvSpPr>
          <p:nvPr>
            <p:ph type="sldNum" idx="12"/>
          </p:nvPr>
        </p:nvSpPr>
        <p:spPr>
          <a:xfrm>
            <a:off x="11095216" y="6414780"/>
            <a:ext cx="258585" cy="248265"/>
          </a:xfrm>
          <a:prstGeom prst="rect">
            <a:avLst/>
          </a:prstGeom>
          <a:noFill/>
          <a:ln>
            <a:noFill/>
          </a:ln>
        </p:spPr>
        <p:txBody>
          <a:bodyPr spcFirstLastPara="1" wrap="square" lIns="45675" tIns="45675" rIns="45675" bIns="45675"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943893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P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H"/>
          </a:p>
        </p:txBody>
      </p:sp>
      <p:sp>
        <p:nvSpPr>
          <p:cNvPr id="4" name="Date Placeholder 3">
            <a:extLst>
              <a:ext uri="{FF2B5EF4-FFF2-40B4-BE49-F238E27FC236}">
                <a16:creationId xmlns:a16="http://schemas.microsoft.com/office/drawing/2014/main" xmlns="" id="{3A91B11B-01F3-4C7A-820A-EFC24364B661}"/>
              </a:ext>
            </a:extLst>
          </p:cNvPr>
          <p:cNvSpPr>
            <a:spLocks noGrp="1"/>
          </p:cNvSpPr>
          <p:nvPr>
            <p:ph type="dt" sz="half" idx="10"/>
          </p:nvPr>
        </p:nvSpPr>
        <p:spPr/>
        <p:txBody>
          <a:bodyPr/>
          <a:lstStyle>
            <a:lvl1pPr>
              <a:defRPr/>
            </a:lvl1pPr>
          </a:lstStyle>
          <a:p>
            <a:pPr>
              <a:defRPr/>
            </a:pPr>
            <a:fld id="{5BA549DA-D841-427B-B94D-5CC5B68BC1EF}"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EBD82600-6706-44A3-A84A-96FAC73F3B6E}"/>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F608C0D2-5494-4B56-B4B6-B6D1CE0817DD}"/>
              </a:ext>
            </a:extLst>
          </p:cNvPr>
          <p:cNvSpPr>
            <a:spLocks noGrp="1"/>
          </p:cNvSpPr>
          <p:nvPr>
            <p:ph type="sldNum" sz="quarter" idx="12"/>
          </p:nvPr>
        </p:nvSpPr>
        <p:spPr/>
        <p:txBody>
          <a:bodyPr/>
          <a:lstStyle>
            <a:lvl1pPr>
              <a:defRPr/>
            </a:lvl1pPr>
          </a:lstStyle>
          <a:p>
            <a:fld id="{044E17C0-DF76-4E28-B06F-186725687F96}" type="slidenum">
              <a:rPr lang="en-PH" altLang="en-US"/>
              <a:pPr/>
              <a:t>‹#›</a:t>
            </a:fld>
            <a:endParaRPr lang="en-PH" altLang="en-US"/>
          </a:p>
        </p:txBody>
      </p:sp>
    </p:spTree>
    <p:extLst>
      <p:ext uri="{BB962C8B-B14F-4D97-AF65-F5344CB8AC3E}">
        <p14:creationId xmlns:p14="http://schemas.microsoft.com/office/powerpoint/2010/main" val="35948836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3421591D-66B0-4D60-BA68-8E63B8F2B409}"/>
              </a:ext>
            </a:extLst>
          </p:cNvPr>
          <p:cNvSpPr>
            <a:spLocks noGrp="1"/>
          </p:cNvSpPr>
          <p:nvPr>
            <p:ph type="dt" sz="half" idx="10"/>
          </p:nvPr>
        </p:nvSpPr>
        <p:spPr/>
        <p:txBody>
          <a:bodyPr/>
          <a:lstStyle>
            <a:lvl1pPr>
              <a:defRPr/>
            </a:lvl1pPr>
          </a:lstStyle>
          <a:p>
            <a:pPr>
              <a:defRPr/>
            </a:pPr>
            <a:fld id="{A674276F-6ED5-41D0-A555-7578725B9C7A}"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B53555CD-97E3-4956-A478-D18A43CC1C19}"/>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B33DAB9B-D35C-408F-A204-62DEA2E4E772}"/>
              </a:ext>
            </a:extLst>
          </p:cNvPr>
          <p:cNvSpPr>
            <a:spLocks noGrp="1"/>
          </p:cNvSpPr>
          <p:nvPr>
            <p:ph type="sldNum" sz="quarter" idx="12"/>
          </p:nvPr>
        </p:nvSpPr>
        <p:spPr/>
        <p:txBody>
          <a:bodyPr/>
          <a:lstStyle>
            <a:lvl1pPr>
              <a:defRPr/>
            </a:lvl1pPr>
          </a:lstStyle>
          <a:p>
            <a:fld id="{69AAF0C1-75E4-4D42-A23F-4DF6902C66C1}" type="slidenum">
              <a:rPr lang="en-PH" altLang="en-US"/>
              <a:pPr/>
              <a:t>‹#›</a:t>
            </a:fld>
            <a:endParaRPr lang="en-PH" altLang="en-US"/>
          </a:p>
        </p:txBody>
      </p:sp>
    </p:spTree>
    <p:extLst>
      <p:ext uri="{BB962C8B-B14F-4D97-AF65-F5344CB8AC3E}">
        <p14:creationId xmlns:p14="http://schemas.microsoft.com/office/powerpoint/2010/main" val="32554178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7A70E0D-50BA-4092-8D0F-B384359FF046}"/>
              </a:ext>
            </a:extLst>
          </p:cNvPr>
          <p:cNvSpPr>
            <a:spLocks noGrp="1"/>
          </p:cNvSpPr>
          <p:nvPr>
            <p:ph type="dt" sz="half" idx="10"/>
          </p:nvPr>
        </p:nvSpPr>
        <p:spPr/>
        <p:txBody>
          <a:bodyPr/>
          <a:lstStyle>
            <a:lvl1pPr>
              <a:defRPr/>
            </a:lvl1pPr>
          </a:lstStyle>
          <a:p>
            <a:pPr>
              <a:defRPr/>
            </a:pPr>
            <a:fld id="{36CF4645-21C8-47E1-9B16-454BE37CAB39}"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26DE9936-8E29-4F97-B841-6D8CF6E0D82B}"/>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B70DE2A7-8403-4AA7-9A06-DB49AE4A465D}"/>
              </a:ext>
            </a:extLst>
          </p:cNvPr>
          <p:cNvSpPr>
            <a:spLocks noGrp="1"/>
          </p:cNvSpPr>
          <p:nvPr>
            <p:ph type="sldNum" sz="quarter" idx="12"/>
          </p:nvPr>
        </p:nvSpPr>
        <p:spPr/>
        <p:txBody>
          <a:bodyPr/>
          <a:lstStyle>
            <a:lvl1pPr>
              <a:defRPr/>
            </a:lvl1pPr>
          </a:lstStyle>
          <a:p>
            <a:fld id="{989A4502-0295-45E2-99DC-B375BAD958F1}" type="slidenum">
              <a:rPr lang="en-PH" altLang="en-US"/>
              <a:pPr/>
              <a:t>‹#›</a:t>
            </a:fld>
            <a:endParaRPr lang="en-PH" altLang="en-US"/>
          </a:p>
        </p:txBody>
      </p:sp>
    </p:spTree>
    <p:extLst>
      <p:ext uri="{BB962C8B-B14F-4D97-AF65-F5344CB8AC3E}">
        <p14:creationId xmlns:p14="http://schemas.microsoft.com/office/powerpoint/2010/main" val="11841919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3">
            <a:extLst>
              <a:ext uri="{FF2B5EF4-FFF2-40B4-BE49-F238E27FC236}">
                <a16:creationId xmlns:a16="http://schemas.microsoft.com/office/drawing/2014/main" xmlns="" id="{3528CC47-B08D-441F-8D45-B0F75BE5878F}"/>
              </a:ext>
            </a:extLst>
          </p:cNvPr>
          <p:cNvSpPr>
            <a:spLocks noGrp="1"/>
          </p:cNvSpPr>
          <p:nvPr>
            <p:ph type="dt" sz="half" idx="10"/>
          </p:nvPr>
        </p:nvSpPr>
        <p:spPr/>
        <p:txBody>
          <a:bodyPr/>
          <a:lstStyle>
            <a:lvl1pPr>
              <a:defRPr/>
            </a:lvl1pPr>
          </a:lstStyle>
          <a:p>
            <a:pPr>
              <a:defRPr/>
            </a:pPr>
            <a:fld id="{7D9538B7-82D6-4929-BF8A-08F5725EB512}" type="datetimeFigureOut">
              <a:rPr lang="en-PH"/>
              <a:pPr>
                <a:defRPr/>
              </a:pPr>
              <a:t>25/05/2022</a:t>
            </a:fld>
            <a:endParaRPr lang="en-PH"/>
          </a:p>
        </p:txBody>
      </p:sp>
      <p:sp>
        <p:nvSpPr>
          <p:cNvPr id="6" name="Footer Placeholder 4">
            <a:extLst>
              <a:ext uri="{FF2B5EF4-FFF2-40B4-BE49-F238E27FC236}">
                <a16:creationId xmlns:a16="http://schemas.microsoft.com/office/drawing/2014/main" xmlns="" id="{E8504318-1D1B-4003-9A5C-B4741EAE35EC}"/>
              </a:ext>
            </a:extLst>
          </p:cNvPr>
          <p:cNvSpPr>
            <a:spLocks noGrp="1"/>
          </p:cNvSpPr>
          <p:nvPr>
            <p:ph type="ftr" sz="quarter" idx="11"/>
          </p:nvPr>
        </p:nvSpPr>
        <p:spPr/>
        <p:txBody>
          <a:bodyPr/>
          <a:lstStyle>
            <a:lvl1pPr>
              <a:defRPr/>
            </a:lvl1pPr>
          </a:lstStyle>
          <a:p>
            <a:pPr>
              <a:defRPr/>
            </a:pPr>
            <a:endParaRPr lang="en-PH"/>
          </a:p>
        </p:txBody>
      </p:sp>
      <p:sp>
        <p:nvSpPr>
          <p:cNvPr id="7" name="Slide Number Placeholder 5">
            <a:extLst>
              <a:ext uri="{FF2B5EF4-FFF2-40B4-BE49-F238E27FC236}">
                <a16:creationId xmlns:a16="http://schemas.microsoft.com/office/drawing/2014/main" xmlns="" id="{4F75871C-9674-4A1E-A49B-1BDC74784809}"/>
              </a:ext>
            </a:extLst>
          </p:cNvPr>
          <p:cNvSpPr>
            <a:spLocks noGrp="1"/>
          </p:cNvSpPr>
          <p:nvPr>
            <p:ph type="sldNum" sz="quarter" idx="12"/>
          </p:nvPr>
        </p:nvSpPr>
        <p:spPr/>
        <p:txBody>
          <a:bodyPr/>
          <a:lstStyle>
            <a:lvl1pPr>
              <a:defRPr/>
            </a:lvl1pPr>
          </a:lstStyle>
          <a:p>
            <a:fld id="{A3D4BB53-9C91-4B97-B95F-CC9354516FD5}" type="slidenum">
              <a:rPr lang="en-PH" altLang="en-US"/>
              <a:pPr/>
              <a:t>‹#›</a:t>
            </a:fld>
            <a:endParaRPr lang="en-PH" altLang="en-US"/>
          </a:p>
        </p:txBody>
      </p:sp>
    </p:spTree>
    <p:extLst>
      <p:ext uri="{BB962C8B-B14F-4D97-AF65-F5344CB8AC3E}">
        <p14:creationId xmlns:p14="http://schemas.microsoft.com/office/powerpoint/2010/main" val="22701358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3">
            <a:extLst>
              <a:ext uri="{FF2B5EF4-FFF2-40B4-BE49-F238E27FC236}">
                <a16:creationId xmlns:a16="http://schemas.microsoft.com/office/drawing/2014/main" xmlns="" id="{E20058DE-4643-40D1-BD72-62A887467319}"/>
              </a:ext>
            </a:extLst>
          </p:cNvPr>
          <p:cNvSpPr>
            <a:spLocks noGrp="1"/>
          </p:cNvSpPr>
          <p:nvPr>
            <p:ph type="dt" sz="half" idx="10"/>
          </p:nvPr>
        </p:nvSpPr>
        <p:spPr/>
        <p:txBody>
          <a:bodyPr/>
          <a:lstStyle>
            <a:lvl1pPr>
              <a:defRPr/>
            </a:lvl1pPr>
          </a:lstStyle>
          <a:p>
            <a:pPr>
              <a:defRPr/>
            </a:pPr>
            <a:fld id="{A3E518CA-D036-4F7B-8462-416CC6D7CE56}" type="datetimeFigureOut">
              <a:rPr lang="en-PH"/>
              <a:pPr>
                <a:defRPr/>
              </a:pPr>
              <a:t>25/05/2022</a:t>
            </a:fld>
            <a:endParaRPr lang="en-PH"/>
          </a:p>
        </p:txBody>
      </p:sp>
      <p:sp>
        <p:nvSpPr>
          <p:cNvPr id="8" name="Footer Placeholder 4">
            <a:extLst>
              <a:ext uri="{FF2B5EF4-FFF2-40B4-BE49-F238E27FC236}">
                <a16:creationId xmlns:a16="http://schemas.microsoft.com/office/drawing/2014/main" xmlns="" id="{ED9E0AD5-BFCE-49D9-8E7D-C5CBF6589C92}"/>
              </a:ext>
            </a:extLst>
          </p:cNvPr>
          <p:cNvSpPr>
            <a:spLocks noGrp="1"/>
          </p:cNvSpPr>
          <p:nvPr>
            <p:ph type="ftr" sz="quarter" idx="11"/>
          </p:nvPr>
        </p:nvSpPr>
        <p:spPr/>
        <p:txBody>
          <a:bodyPr/>
          <a:lstStyle>
            <a:lvl1pPr>
              <a:defRPr/>
            </a:lvl1pPr>
          </a:lstStyle>
          <a:p>
            <a:pPr>
              <a:defRPr/>
            </a:pPr>
            <a:endParaRPr lang="en-PH"/>
          </a:p>
        </p:txBody>
      </p:sp>
      <p:sp>
        <p:nvSpPr>
          <p:cNvPr id="9" name="Slide Number Placeholder 5">
            <a:extLst>
              <a:ext uri="{FF2B5EF4-FFF2-40B4-BE49-F238E27FC236}">
                <a16:creationId xmlns:a16="http://schemas.microsoft.com/office/drawing/2014/main" xmlns="" id="{F5B88E59-43F2-47BD-84E8-277EC13B8C5D}"/>
              </a:ext>
            </a:extLst>
          </p:cNvPr>
          <p:cNvSpPr>
            <a:spLocks noGrp="1"/>
          </p:cNvSpPr>
          <p:nvPr>
            <p:ph type="sldNum" sz="quarter" idx="12"/>
          </p:nvPr>
        </p:nvSpPr>
        <p:spPr/>
        <p:txBody>
          <a:bodyPr/>
          <a:lstStyle>
            <a:lvl1pPr>
              <a:defRPr/>
            </a:lvl1pPr>
          </a:lstStyle>
          <a:p>
            <a:fld id="{9BA12B91-F035-441A-A1F8-D650B4DA5280}" type="slidenum">
              <a:rPr lang="en-PH" altLang="en-US"/>
              <a:pPr/>
              <a:t>‹#›</a:t>
            </a:fld>
            <a:endParaRPr lang="en-PH" altLang="en-US"/>
          </a:p>
        </p:txBody>
      </p:sp>
    </p:spTree>
    <p:extLst>
      <p:ext uri="{BB962C8B-B14F-4D97-AF65-F5344CB8AC3E}">
        <p14:creationId xmlns:p14="http://schemas.microsoft.com/office/powerpoint/2010/main" val="330071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5D1BE9C-8DE8-4E0E-89C7-91CA60AA9318}"/>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5" name="Footer Placeholder 4">
            <a:extLst>
              <a:ext uri="{FF2B5EF4-FFF2-40B4-BE49-F238E27FC236}">
                <a16:creationId xmlns:a16="http://schemas.microsoft.com/office/drawing/2014/main" xmlns="" id="{DBF0D09B-3E74-44D4-8E67-5FB16E5ED740}"/>
              </a:ext>
            </a:extLst>
          </p:cNvPr>
          <p:cNvSpPr>
            <a:spLocks noGrp="1"/>
          </p:cNvSpPr>
          <p:nvPr>
            <p:ph type="ftr" sz="quarter" idx="11"/>
          </p:nvPr>
        </p:nvSpPr>
        <p:spPr/>
        <p:txBody>
          <a:bodyPr/>
          <a:lstStyle>
            <a:lvl1pPr>
              <a:defRPr/>
            </a:lvl1pPr>
          </a:lstStyle>
          <a:p>
            <a:endParaRPr lang="en-PH"/>
          </a:p>
        </p:txBody>
      </p:sp>
      <p:sp>
        <p:nvSpPr>
          <p:cNvPr id="6" name="Slide Number Placeholder 5">
            <a:extLst>
              <a:ext uri="{FF2B5EF4-FFF2-40B4-BE49-F238E27FC236}">
                <a16:creationId xmlns:a16="http://schemas.microsoft.com/office/drawing/2014/main" xmlns="" id="{C0D6B29E-A1A3-406D-A0BA-779895A33225}"/>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26892153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Date Placeholder 3">
            <a:extLst>
              <a:ext uri="{FF2B5EF4-FFF2-40B4-BE49-F238E27FC236}">
                <a16:creationId xmlns:a16="http://schemas.microsoft.com/office/drawing/2014/main" xmlns="" id="{1C78446F-2E81-4CB3-BAA1-AEF6C748AB47}"/>
              </a:ext>
            </a:extLst>
          </p:cNvPr>
          <p:cNvSpPr>
            <a:spLocks noGrp="1"/>
          </p:cNvSpPr>
          <p:nvPr>
            <p:ph type="dt" sz="half" idx="10"/>
          </p:nvPr>
        </p:nvSpPr>
        <p:spPr/>
        <p:txBody>
          <a:bodyPr/>
          <a:lstStyle>
            <a:lvl1pPr>
              <a:defRPr/>
            </a:lvl1pPr>
          </a:lstStyle>
          <a:p>
            <a:pPr>
              <a:defRPr/>
            </a:pPr>
            <a:fld id="{A9BAB479-AFA0-42D8-9958-5D1E63FE081F}" type="datetimeFigureOut">
              <a:rPr lang="en-PH"/>
              <a:pPr>
                <a:defRPr/>
              </a:pPr>
              <a:t>25/05/2022</a:t>
            </a:fld>
            <a:endParaRPr lang="en-PH"/>
          </a:p>
        </p:txBody>
      </p:sp>
      <p:sp>
        <p:nvSpPr>
          <p:cNvPr id="4" name="Footer Placeholder 4">
            <a:extLst>
              <a:ext uri="{FF2B5EF4-FFF2-40B4-BE49-F238E27FC236}">
                <a16:creationId xmlns:a16="http://schemas.microsoft.com/office/drawing/2014/main" xmlns="" id="{D3935D3D-7893-42B5-A642-AE6C15AD6113}"/>
              </a:ext>
            </a:extLst>
          </p:cNvPr>
          <p:cNvSpPr>
            <a:spLocks noGrp="1"/>
          </p:cNvSpPr>
          <p:nvPr>
            <p:ph type="ftr" sz="quarter" idx="11"/>
          </p:nvPr>
        </p:nvSpPr>
        <p:spPr/>
        <p:txBody>
          <a:bodyPr/>
          <a:lstStyle>
            <a:lvl1pPr>
              <a:defRPr/>
            </a:lvl1pPr>
          </a:lstStyle>
          <a:p>
            <a:pPr>
              <a:defRPr/>
            </a:pPr>
            <a:endParaRPr lang="en-PH"/>
          </a:p>
        </p:txBody>
      </p:sp>
      <p:sp>
        <p:nvSpPr>
          <p:cNvPr id="5" name="Slide Number Placeholder 5">
            <a:extLst>
              <a:ext uri="{FF2B5EF4-FFF2-40B4-BE49-F238E27FC236}">
                <a16:creationId xmlns:a16="http://schemas.microsoft.com/office/drawing/2014/main" xmlns="" id="{0488C0BD-0409-43AB-BFEC-A6A90778BE8B}"/>
              </a:ext>
            </a:extLst>
          </p:cNvPr>
          <p:cNvSpPr>
            <a:spLocks noGrp="1"/>
          </p:cNvSpPr>
          <p:nvPr>
            <p:ph type="sldNum" sz="quarter" idx="12"/>
          </p:nvPr>
        </p:nvSpPr>
        <p:spPr/>
        <p:txBody>
          <a:bodyPr/>
          <a:lstStyle>
            <a:lvl1pPr>
              <a:defRPr/>
            </a:lvl1pPr>
          </a:lstStyle>
          <a:p>
            <a:fld id="{A9C16DD3-60CA-493C-9464-77F5B93AA9C1}" type="slidenum">
              <a:rPr lang="en-PH" altLang="en-US"/>
              <a:pPr/>
              <a:t>‹#›</a:t>
            </a:fld>
            <a:endParaRPr lang="en-PH" altLang="en-US"/>
          </a:p>
        </p:txBody>
      </p:sp>
    </p:spTree>
    <p:extLst>
      <p:ext uri="{BB962C8B-B14F-4D97-AF65-F5344CB8AC3E}">
        <p14:creationId xmlns:p14="http://schemas.microsoft.com/office/powerpoint/2010/main" val="27730324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FCC33897-1A3F-4AA2-8B46-A3B8F9362220}"/>
              </a:ext>
            </a:extLst>
          </p:cNvPr>
          <p:cNvSpPr>
            <a:spLocks noGrp="1"/>
          </p:cNvSpPr>
          <p:nvPr>
            <p:ph type="dt" sz="half" idx="10"/>
          </p:nvPr>
        </p:nvSpPr>
        <p:spPr/>
        <p:txBody>
          <a:bodyPr/>
          <a:lstStyle>
            <a:lvl1pPr>
              <a:defRPr/>
            </a:lvl1pPr>
          </a:lstStyle>
          <a:p>
            <a:pPr>
              <a:defRPr/>
            </a:pPr>
            <a:fld id="{49E94437-6EB4-42C5-98D5-A422AD2978FD}" type="datetimeFigureOut">
              <a:rPr lang="en-PH"/>
              <a:pPr>
                <a:defRPr/>
              </a:pPr>
              <a:t>25/05/2022</a:t>
            </a:fld>
            <a:endParaRPr lang="en-PH"/>
          </a:p>
        </p:txBody>
      </p:sp>
      <p:sp>
        <p:nvSpPr>
          <p:cNvPr id="3" name="Footer Placeholder 4">
            <a:extLst>
              <a:ext uri="{FF2B5EF4-FFF2-40B4-BE49-F238E27FC236}">
                <a16:creationId xmlns:a16="http://schemas.microsoft.com/office/drawing/2014/main" xmlns="" id="{97A6A147-4418-4523-91F0-06534B69AAA0}"/>
              </a:ext>
            </a:extLst>
          </p:cNvPr>
          <p:cNvSpPr>
            <a:spLocks noGrp="1"/>
          </p:cNvSpPr>
          <p:nvPr>
            <p:ph type="ftr" sz="quarter" idx="11"/>
          </p:nvPr>
        </p:nvSpPr>
        <p:spPr/>
        <p:txBody>
          <a:bodyPr/>
          <a:lstStyle>
            <a:lvl1pPr>
              <a:defRPr/>
            </a:lvl1pPr>
          </a:lstStyle>
          <a:p>
            <a:pPr>
              <a:defRPr/>
            </a:pPr>
            <a:endParaRPr lang="en-PH"/>
          </a:p>
        </p:txBody>
      </p:sp>
      <p:sp>
        <p:nvSpPr>
          <p:cNvPr id="4" name="Slide Number Placeholder 5">
            <a:extLst>
              <a:ext uri="{FF2B5EF4-FFF2-40B4-BE49-F238E27FC236}">
                <a16:creationId xmlns:a16="http://schemas.microsoft.com/office/drawing/2014/main" xmlns="" id="{A8A55531-1197-4C15-A5B9-CA0447007684}"/>
              </a:ext>
            </a:extLst>
          </p:cNvPr>
          <p:cNvSpPr>
            <a:spLocks noGrp="1"/>
          </p:cNvSpPr>
          <p:nvPr>
            <p:ph type="sldNum" sz="quarter" idx="12"/>
          </p:nvPr>
        </p:nvSpPr>
        <p:spPr/>
        <p:txBody>
          <a:bodyPr/>
          <a:lstStyle>
            <a:lvl1pPr>
              <a:defRPr/>
            </a:lvl1pPr>
          </a:lstStyle>
          <a:p>
            <a:fld id="{DDBB01ED-BD8B-400C-8DA3-E868307E1B9D}" type="slidenum">
              <a:rPr lang="en-PH" altLang="en-US"/>
              <a:pPr/>
              <a:t>‹#›</a:t>
            </a:fld>
            <a:endParaRPr lang="en-PH" altLang="en-US"/>
          </a:p>
        </p:txBody>
      </p:sp>
    </p:spTree>
    <p:extLst>
      <p:ext uri="{BB962C8B-B14F-4D97-AF65-F5344CB8AC3E}">
        <p14:creationId xmlns:p14="http://schemas.microsoft.com/office/powerpoint/2010/main" val="40540109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2CEC331F-A69E-413C-94D3-061F7CE46CAB}"/>
              </a:ext>
            </a:extLst>
          </p:cNvPr>
          <p:cNvSpPr>
            <a:spLocks noGrp="1"/>
          </p:cNvSpPr>
          <p:nvPr>
            <p:ph type="dt" sz="half" idx="10"/>
          </p:nvPr>
        </p:nvSpPr>
        <p:spPr/>
        <p:txBody>
          <a:bodyPr/>
          <a:lstStyle>
            <a:lvl1pPr>
              <a:defRPr/>
            </a:lvl1pPr>
          </a:lstStyle>
          <a:p>
            <a:pPr>
              <a:defRPr/>
            </a:pPr>
            <a:fld id="{DEA30202-FDB9-4EC3-A2E2-458E6999C350}" type="datetimeFigureOut">
              <a:rPr lang="en-PH"/>
              <a:pPr>
                <a:defRPr/>
              </a:pPr>
              <a:t>25/05/2022</a:t>
            </a:fld>
            <a:endParaRPr lang="en-PH"/>
          </a:p>
        </p:txBody>
      </p:sp>
      <p:sp>
        <p:nvSpPr>
          <p:cNvPr id="6" name="Footer Placeholder 4">
            <a:extLst>
              <a:ext uri="{FF2B5EF4-FFF2-40B4-BE49-F238E27FC236}">
                <a16:creationId xmlns:a16="http://schemas.microsoft.com/office/drawing/2014/main" xmlns="" id="{876855DA-6966-43D3-B723-9E95854AEAD5}"/>
              </a:ext>
            </a:extLst>
          </p:cNvPr>
          <p:cNvSpPr>
            <a:spLocks noGrp="1"/>
          </p:cNvSpPr>
          <p:nvPr>
            <p:ph type="ftr" sz="quarter" idx="11"/>
          </p:nvPr>
        </p:nvSpPr>
        <p:spPr/>
        <p:txBody>
          <a:bodyPr/>
          <a:lstStyle>
            <a:lvl1pPr>
              <a:defRPr/>
            </a:lvl1pPr>
          </a:lstStyle>
          <a:p>
            <a:pPr>
              <a:defRPr/>
            </a:pPr>
            <a:endParaRPr lang="en-PH"/>
          </a:p>
        </p:txBody>
      </p:sp>
      <p:sp>
        <p:nvSpPr>
          <p:cNvPr id="7" name="Slide Number Placeholder 5">
            <a:extLst>
              <a:ext uri="{FF2B5EF4-FFF2-40B4-BE49-F238E27FC236}">
                <a16:creationId xmlns:a16="http://schemas.microsoft.com/office/drawing/2014/main" xmlns="" id="{9E581497-39E2-4736-B3F8-992A307B6172}"/>
              </a:ext>
            </a:extLst>
          </p:cNvPr>
          <p:cNvSpPr>
            <a:spLocks noGrp="1"/>
          </p:cNvSpPr>
          <p:nvPr>
            <p:ph type="sldNum" sz="quarter" idx="12"/>
          </p:nvPr>
        </p:nvSpPr>
        <p:spPr/>
        <p:txBody>
          <a:bodyPr/>
          <a:lstStyle>
            <a:lvl1pPr>
              <a:defRPr/>
            </a:lvl1pPr>
          </a:lstStyle>
          <a:p>
            <a:fld id="{2D44AD94-AD1B-4B2D-AB8B-70B58D22A8C8}" type="slidenum">
              <a:rPr lang="en-PH" altLang="en-US"/>
              <a:pPr/>
              <a:t>‹#›</a:t>
            </a:fld>
            <a:endParaRPr lang="en-PH" altLang="en-US"/>
          </a:p>
        </p:txBody>
      </p:sp>
    </p:spTree>
    <p:extLst>
      <p:ext uri="{BB962C8B-B14F-4D97-AF65-F5344CB8AC3E}">
        <p14:creationId xmlns:p14="http://schemas.microsoft.com/office/powerpoint/2010/main" val="267899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PH"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009EC8C4-9C4B-4594-962C-BCDEAF8CC2B6}"/>
              </a:ext>
            </a:extLst>
          </p:cNvPr>
          <p:cNvSpPr>
            <a:spLocks noGrp="1"/>
          </p:cNvSpPr>
          <p:nvPr>
            <p:ph type="dt" sz="half" idx="10"/>
          </p:nvPr>
        </p:nvSpPr>
        <p:spPr/>
        <p:txBody>
          <a:bodyPr/>
          <a:lstStyle>
            <a:lvl1pPr>
              <a:defRPr/>
            </a:lvl1pPr>
          </a:lstStyle>
          <a:p>
            <a:pPr>
              <a:defRPr/>
            </a:pPr>
            <a:fld id="{A64EC918-9594-45D0-991A-E3B4BB0C2A41}" type="datetimeFigureOut">
              <a:rPr lang="en-PH"/>
              <a:pPr>
                <a:defRPr/>
              </a:pPr>
              <a:t>25/05/2022</a:t>
            </a:fld>
            <a:endParaRPr lang="en-PH"/>
          </a:p>
        </p:txBody>
      </p:sp>
      <p:sp>
        <p:nvSpPr>
          <p:cNvPr id="6" name="Footer Placeholder 4">
            <a:extLst>
              <a:ext uri="{FF2B5EF4-FFF2-40B4-BE49-F238E27FC236}">
                <a16:creationId xmlns:a16="http://schemas.microsoft.com/office/drawing/2014/main" xmlns="" id="{C5371F81-DFE1-4139-A5C8-03CF29A03B48}"/>
              </a:ext>
            </a:extLst>
          </p:cNvPr>
          <p:cNvSpPr>
            <a:spLocks noGrp="1"/>
          </p:cNvSpPr>
          <p:nvPr>
            <p:ph type="ftr" sz="quarter" idx="11"/>
          </p:nvPr>
        </p:nvSpPr>
        <p:spPr/>
        <p:txBody>
          <a:bodyPr/>
          <a:lstStyle>
            <a:lvl1pPr>
              <a:defRPr/>
            </a:lvl1pPr>
          </a:lstStyle>
          <a:p>
            <a:pPr>
              <a:defRPr/>
            </a:pPr>
            <a:endParaRPr lang="en-PH"/>
          </a:p>
        </p:txBody>
      </p:sp>
      <p:sp>
        <p:nvSpPr>
          <p:cNvPr id="7" name="Slide Number Placeholder 5">
            <a:extLst>
              <a:ext uri="{FF2B5EF4-FFF2-40B4-BE49-F238E27FC236}">
                <a16:creationId xmlns:a16="http://schemas.microsoft.com/office/drawing/2014/main" xmlns="" id="{7B3A1BB7-00C3-4526-A8BC-99D03A908CA5}"/>
              </a:ext>
            </a:extLst>
          </p:cNvPr>
          <p:cNvSpPr>
            <a:spLocks noGrp="1"/>
          </p:cNvSpPr>
          <p:nvPr>
            <p:ph type="sldNum" sz="quarter" idx="12"/>
          </p:nvPr>
        </p:nvSpPr>
        <p:spPr/>
        <p:txBody>
          <a:bodyPr/>
          <a:lstStyle>
            <a:lvl1pPr>
              <a:defRPr/>
            </a:lvl1pPr>
          </a:lstStyle>
          <a:p>
            <a:fld id="{5B651DD7-C3D1-4955-A08C-B2EC6E8E66F0}" type="slidenum">
              <a:rPr lang="en-PH" altLang="en-US"/>
              <a:pPr/>
              <a:t>‹#›</a:t>
            </a:fld>
            <a:endParaRPr lang="en-PH" altLang="en-US"/>
          </a:p>
        </p:txBody>
      </p:sp>
    </p:spTree>
    <p:extLst>
      <p:ext uri="{BB962C8B-B14F-4D97-AF65-F5344CB8AC3E}">
        <p14:creationId xmlns:p14="http://schemas.microsoft.com/office/powerpoint/2010/main" val="10134994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07BDCE83-D141-48F9-BF38-CC1D5ACA1798}"/>
              </a:ext>
            </a:extLst>
          </p:cNvPr>
          <p:cNvSpPr>
            <a:spLocks noGrp="1"/>
          </p:cNvSpPr>
          <p:nvPr>
            <p:ph type="dt" sz="half" idx="10"/>
          </p:nvPr>
        </p:nvSpPr>
        <p:spPr/>
        <p:txBody>
          <a:bodyPr/>
          <a:lstStyle>
            <a:lvl1pPr>
              <a:defRPr/>
            </a:lvl1pPr>
          </a:lstStyle>
          <a:p>
            <a:pPr>
              <a:defRPr/>
            </a:pPr>
            <a:fld id="{831E1CF6-5DE7-41D0-B2D4-EFC0BD82AF24}"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2221E12D-E0B1-4A87-A075-C20537418716}"/>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23801E08-4AF0-46D4-87A1-C1246F89588D}"/>
              </a:ext>
            </a:extLst>
          </p:cNvPr>
          <p:cNvSpPr>
            <a:spLocks noGrp="1"/>
          </p:cNvSpPr>
          <p:nvPr>
            <p:ph type="sldNum" sz="quarter" idx="12"/>
          </p:nvPr>
        </p:nvSpPr>
        <p:spPr/>
        <p:txBody>
          <a:bodyPr/>
          <a:lstStyle>
            <a:lvl1pPr>
              <a:defRPr/>
            </a:lvl1pPr>
          </a:lstStyle>
          <a:p>
            <a:fld id="{AAE47C4C-6796-4775-8C7E-58603F45CDBF}" type="slidenum">
              <a:rPr lang="en-PH" altLang="en-US"/>
              <a:pPr/>
              <a:t>‹#›</a:t>
            </a:fld>
            <a:endParaRPr lang="en-PH" altLang="en-US"/>
          </a:p>
        </p:txBody>
      </p:sp>
    </p:spTree>
    <p:extLst>
      <p:ext uri="{BB962C8B-B14F-4D97-AF65-F5344CB8AC3E}">
        <p14:creationId xmlns:p14="http://schemas.microsoft.com/office/powerpoint/2010/main" val="3164062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P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Date Placeholder 3">
            <a:extLst>
              <a:ext uri="{FF2B5EF4-FFF2-40B4-BE49-F238E27FC236}">
                <a16:creationId xmlns:a16="http://schemas.microsoft.com/office/drawing/2014/main" xmlns="" id="{14E2F1F9-19CF-45FC-841A-B1463C839612}"/>
              </a:ext>
            </a:extLst>
          </p:cNvPr>
          <p:cNvSpPr>
            <a:spLocks noGrp="1"/>
          </p:cNvSpPr>
          <p:nvPr>
            <p:ph type="dt" sz="half" idx="10"/>
          </p:nvPr>
        </p:nvSpPr>
        <p:spPr/>
        <p:txBody>
          <a:bodyPr/>
          <a:lstStyle>
            <a:lvl1pPr>
              <a:defRPr/>
            </a:lvl1pPr>
          </a:lstStyle>
          <a:p>
            <a:pPr>
              <a:defRPr/>
            </a:pPr>
            <a:fld id="{47355003-7E9A-4559-AF64-710AD37ACDEB}"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10FF7DAF-63B1-4803-88BD-F149515E305A}"/>
              </a:ext>
            </a:extLst>
          </p:cNvPr>
          <p:cNvSpPr>
            <a:spLocks noGrp="1"/>
          </p:cNvSpPr>
          <p:nvPr>
            <p:ph type="ftr" sz="quarter" idx="11"/>
          </p:nvPr>
        </p:nvSpPr>
        <p:spPr/>
        <p:txBody>
          <a:bodyPr/>
          <a:lstStyle>
            <a:lvl1pPr>
              <a:defRPr/>
            </a:lvl1pPr>
          </a:lstStyle>
          <a:p>
            <a:pPr>
              <a:defRPr/>
            </a:pPr>
            <a:endParaRPr lang="en-PH"/>
          </a:p>
        </p:txBody>
      </p:sp>
      <p:sp>
        <p:nvSpPr>
          <p:cNvPr id="6" name="Slide Number Placeholder 5">
            <a:extLst>
              <a:ext uri="{FF2B5EF4-FFF2-40B4-BE49-F238E27FC236}">
                <a16:creationId xmlns:a16="http://schemas.microsoft.com/office/drawing/2014/main" xmlns="" id="{3BB491AB-3390-44D0-85CA-5D80276912EF}"/>
              </a:ext>
            </a:extLst>
          </p:cNvPr>
          <p:cNvSpPr>
            <a:spLocks noGrp="1"/>
          </p:cNvSpPr>
          <p:nvPr>
            <p:ph type="sldNum" sz="quarter" idx="12"/>
          </p:nvPr>
        </p:nvSpPr>
        <p:spPr/>
        <p:txBody>
          <a:bodyPr/>
          <a:lstStyle>
            <a:lvl1pPr>
              <a:defRPr/>
            </a:lvl1pPr>
          </a:lstStyle>
          <a:p>
            <a:fld id="{FE415BBC-15E7-43CF-9A7B-91769DDDD154}" type="slidenum">
              <a:rPr lang="en-PH" altLang="en-US"/>
              <a:pPr/>
              <a:t>‹#›</a:t>
            </a:fld>
            <a:endParaRPr lang="en-PH" altLang="en-US"/>
          </a:p>
        </p:txBody>
      </p:sp>
    </p:spTree>
    <p:extLst>
      <p:ext uri="{BB962C8B-B14F-4D97-AF65-F5344CB8AC3E}">
        <p14:creationId xmlns:p14="http://schemas.microsoft.com/office/powerpoint/2010/main" val="33109110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09600" y="6356351"/>
            <a:ext cx="2844800" cy="365125"/>
          </a:xfrm>
          <a:prstGeom prst="rect">
            <a:avLst/>
          </a:prstGeom>
        </p:spPr>
        <p:txBody>
          <a:bodyPr/>
          <a:lstStyle/>
          <a:p>
            <a:fld id="{500BC8D4-639C-4EEF-A03B-A0F4F01C8734}" type="datetimeFigureOut">
              <a:rPr lang="en-US" smtClean="0">
                <a:solidFill>
                  <a:prstClr val="white">
                    <a:tint val="75000"/>
                  </a:prstClr>
                </a:solidFill>
              </a:rPr>
              <a:pPr/>
              <a:t>5/25/2022</a:t>
            </a:fld>
            <a:endParaRPr lang="en-US" dirty="0">
              <a:solidFill>
                <a:prstClr val="white">
                  <a:tint val="75000"/>
                </a:prstClr>
              </a:solidFill>
            </a:endParaRPr>
          </a:p>
        </p:txBody>
      </p:sp>
      <p:sp>
        <p:nvSpPr>
          <p:cNvPr id="6" name="Slide Number Placeholder 5"/>
          <p:cNvSpPr>
            <a:spLocks noGrp="1"/>
          </p:cNvSpPr>
          <p:nvPr>
            <p:ph type="sldNum" sz="quarter" idx="12"/>
          </p:nvPr>
        </p:nvSpPr>
        <p:spPr>
          <a:xfrm>
            <a:off x="11095216" y="6308126"/>
            <a:ext cx="258585" cy="461574"/>
          </a:xfrm>
        </p:spPr>
        <p:txBody>
          <a:bodyPr/>
          <a:lstStyle/>
          <a:p>
            <a:fld id="{D7A0A5A0-BACD-4D5E-80EC-5B570C7D1447}" type="slidenum">
              <a:rPr lang="en-US" smtClean="0">
                <a:solidFill>
                  <a:prstClr val="white">
                    <a:tint val="75000"/>
                  </a:prstClr>
                </a:solidFill>
              </a:rPr>
              <a:pPr/>
              <a:t>‹#›</a:t>
            </a:fld>
            <a:endParaRPr lang="en-US" dirty="0">
              <a:solidFill>
                <a:prstClr val="white">
                  <a:tint val="75000"/>
                </a:prstClr>
              </a:solidFill>
            </a:endParaRPr>
          </a:p>
        </p:txBody>
      </p:sp>
      <p:sp>
        <p:nvSpPr>
          <p:cNvPr id="2" name="Footer Placeholder 1"/>
          <p:cNvSpPr>
            <a:spLocks noGrp="1"/>
          </p:cNvSpPr>
          <p:nvPr>
            <p:ph type="ftr" sz="quarter" idx="13"/>
          </p:nvPr>
        </p:nvSpPr>
        <p:spPr>
          <a:xfrm>
            <a:off x="4165600" y="6356351"/>
            <a:ext cx="3860800" cy="365125"/>
          </a:xfrm>
          <a:prstGeom prst="rect">
            <a:avLst/>
          </a:prstGeom>
        </p:spPr>
        <p:txBody>
          <a:bodyPr/>
          <a:lstStyle/>
          <a:p>
            <a:endParaRPr lang="en-US" dirty="0">
              <a:solidFill>
                <a:prstClr val="white">
                  <a:tint val="75000"/>
                </a:prstClr>
              </a:solidFill>
            </a:endParaRPr>
          </a:p>
        </p:txBody>
      </p:sp>
      <p:sp>
        <p:nvSpPr>
          <p:cNvPr id="5" name="Date Placeholder 3">
            <a:extLst>
              <a:ext uri="{FF2B5EF4-FFF2-40B4-BE49-F238E27FC236}">
                <a16:creationId xmlns:a16="http://schemas.microsoft.com/office/drawing/2014/main" xmlns="" id="{FF7FB6B6-C293-4A45-BC94-44E380DA94A0}"/>
              </a:ext>
            </a:extLst>
          </p:cNvPr>
          <p:cNvSpPr>
            <a:spLocks noGrp="1"/>
          </p:cNvSpPr>
          <p:nvPr>
            <p:ph type="dt" sz="half" idx="10"/>
          </p:nvPr>
        </p:nvSpPr>
        <p:spPr>
          <a:xfrm>
            <a:off x="609600" y="6356351"/>
            <a:ext cx="2844800" cy="365125"/>
          </a:xfrm>
          <a:prstGeom prst="rect">
            <a:avLst/>
          </a:prstGeom>
        </p:spPr>
        <p:txBody>
          <a:bodyPr/>
          <a:lstStyle/>
          <a:p>
            <a:fld id="{500BC8D4-639C-4EEF-A03B-A0F4F01C8734}" type="datetimeFigureOut">
              <a:rPr lang="en-US" smtClean="0">
                <a:solidFill>
                  <a:prstClr val="white">
                    <a:tint val="75000"/>
                  </a:prstClr>
                </a:solidFill>
              </a:rPr>
              <a:pPr/>
              <a:t>5/25/2022</a:t>
            </a:fld>
            <a:endParaRPr lang="en-US" dirty="0">
              <a:solidFill>
                <a:prstClr val="white">
                  <a:tint val="75000"/>
                </a:prstClr>
              </a:solidFill>
            </a:endParaRPr>
          </a:p>
        </p:txBody>
      </p:sp>
      <p:sp>
        <p:nvSpPr>
          <p:cNvPr id="7" name="Slide Number Placeholder 5">
            <a:extLst>
              <a:ext uri="{FF2B5EF4-FFF2-40B4-BE49-F238E27FC236}">
                <a16:creationId xmlns:a16="http://schemas.microsoft.com/office/drawing/2014/main" xmlns="" id="{BEE31D85-DC9C-4BB3-8CBD-2201940A51D5}"/>
              </a:ext>
            </a:extLst>
          </p:cNvPr>
          <p:cNvSpPr>
            <a:spLocks noGrp="1"/>
          </p:cNvSpPr>
          <p:nvPr>
            <p:ph type="sldNum" sz="quarter" idx="12"/>
          </p:nvPr>
        </p:nvSpPr>
        <p:spPr>
          <a:xfrm>
            <a:off x="11095216" y="6308126"/>
            <a:ext cx="258585" cy="461574"/>
          </a:xfrm>
        </p:spPr>
        <p:txBody>
          <a:bodyPr/>
          <a:lstStyle/>
          <a:p>
            <a:fld id="{D7A0A5A0-BACD-4D5E-80EC-5B570C7D1447}"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2907994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21"/>
        <p:cNvGrpSpPr/>
        <p:nvPr/>
      </p:nvGrpSpPr>
      <p:grpSpPr>
        <a:xfrm>
          <a:off x="0" y="0"/>
          <a:ext cx="0" cy="0"/>
          <a:chOff x="0" y="0"/>
          <a:chExt cx="0" cy="0"/>
        </a:xfrm>
      </p:grpSpPr>
      <p:sp>
        <p:nvSpPr>
          <p:cNvPr id="22" name="Google Shape;22;p59"/>
          <p:cNvSpPr txBox="1">
            <a:spLocks noGrp="1"/>
          </p:cNvSpPr>
          <p:nvPr>
            <p:ph type="title"/>
          </p:nvPr>
        </p:nvSpPr>
        <p:spPr>
          <a:xfrm>
            <a:off x="1524000" y="1122362"/>
            <a:ext cx="9144000" cy="2387601"/>
          </a:xfrm>
          <a:prstGeom prst="rect">
            <a:avLst/>
          </a:prstGeom>
          <a:noFill/>
          <a:ln>
            <a:noFill/>
          </a:ln>
        </p:spPr>
        <p:txBody>
          <a:bodyPr spcFirstLastPara="1" wrap="square" lIns="45675" tIns="45675" rIns="45675" bIns="45675"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r>
              <a:rPr lang="en-US"/>
              <a:t>Click to edit Master title style</a:t>
            </a:r>
            <a:endParaRPr/>
          </a:p>
        </p:txBody>
      </p:sp>
      <p:sp>
        <p:nvSpPr>
          <p:cNvPr id="23" name="Google Shape;23;p59"/>
          <p:cNvSpPr txBox="1">
            <a:spLocks noGrp="1"/>
          </p:cNvSpPr>
          <p:nvPr>
            <p:ph type="body" idx="1"/>
          </p:nvPr>
        </p:nvSpPr>
        <p:spPr>
          <a:xfrm>
            <a:off x="1524000" y="3602037"/>
            <a:ext cx="9144000" cy="1655763"/>
          </a:xfrm>
          <a:prstGeom prst="rect">
            <a:avLst/>
          </a:prstGeom>
          <a:noFill/>
          <a:ln>
            <a:noFill/>
          </a:ln>
        </p:spPr>
        <p:txBody>
          <a:bodyPr spcFirstLastPara="1" wrap="square" lIns="45675" tIns="45675" rIns="45675" bIns="45675"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406400" algn="l">
              <a:lnSpc>
                <a:spcPct val="90000"/>
              </a:lnSpc>
              <a:spcBef>
                <a:spcPts val="1000"/>
              </a:spcBef>
              <a:spcAft>
                <a:spcPts val="0"/>
              </a:spcAft>
              <a:buSzPts val="2800"/>
              <a:buChar char="•"/>
              <a:defRPr/>
            </a:lvl6pPr>
            <a:lvl7pPr marL="3200400" lvl="6" indent="-406400" algn="l">
              <a:lnSpc>
                <a:spcPct val="90000"/>
              </a:lnSpc>
              <a:spcBef>
                <a:spcPts val="1000"/>
              </a:spcBef>
              <a:spcAft>
                <a:spcPts val="0"/>
              </a:spcAft>
              <a:buSzPts val="2800"/>
              <a:buChar char="•"/>
              <a:defRPr/>
            </a:lvl7pPr>
            <a:lvl8pPr marL="3657600" lvl="7" indent="-406400" algn="l">
              <a:lnSpc>
                <a:spcPct val="90000"/>
              </a:lnSpc>
              <a:spcBef>
                <a:spcPts val="1000"/>
              </a:spcBef>
              <a:spcAft>
                <a:spcPts val="0"/>
              </a:spcAft>
              <a:buSzPts val="2800"/>
              <a:buChar char="•"/>
              <a:defRPr/>
            </a:lvl8pPr>
            <a:lvl9pPr marL="4114800" lvl="8" indent="-406400" algn="l">
              <a:lnSpc>
                <a:spcPct val="90000"/>
              </a:lnSpc>
              <a:spcBef>
                <a:spcPts val="1000"/>
              </a:spcBef>
              <a:spcAft>
                <a:spcPts val="0"/>
              </a:spcAft>
              <a:buSzPts val="2800"/>
              <a:buChar char="•"/>
              <a:defRPr/>
            </a:lvl9pPr>
          </a:lstStyle>
          <a:p>
            <a:pPr lvl="0"/>
            <a:r>
              <a:rPr lang="en-US"/>
              <a:t>Click to edit Master text styles</a:t>
            </a:r>
          </a:p>
        </p:txBody>
      </p:sp>
      <p:sp>
        <p:nvSpPr>
          <p:cNvPr id="24" name="Google Shape;24;p59"/>
          <p:cNvSpPr txBox="1">
            <a:spLocks noGrp="1"/>
          </p:cNvSpPr>
          <p:nvPr>
            <p:ph type="sldNum" idx="12"/>
          </p:nvPr>
        </p:nvSpPr>
        <p:spPr>
          <a:xfrm>
            <a:off x="11095216" y="6414780"/>
            <a:ext cx="258585" cy="248265"/>
          </a:xfrm>
          <a:prstGeom prst="rect">
            <a:avLst/>
          </a:prstGeom>
          <a:noFill/>
          <a:ln>
            <a:noFill/>
          </a:ln>
        </p:spPr>
        <p:txBody>
          <a:bodyPr spcFirstLastPara="1" wrap="square" lIns="45675" tIns="45675" rIns="45675" bIns="45675"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751526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3">
            <a:extLst>
              <a:ext uri="{FF2B5EF4-FFF2-40B4-BE49-F238E27FC236}">
                <a16:creationId xmlns:a16="http://schemas.microsoft.com/office/drawing/2014/main" xmlns="" id="{EFD00D5C-092B-4343-B9F4-200CF772600F}"/>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6" name="Footer Placeholder 4">
            <a:extLst>
              <a:ext uri="{FF2B5EF4-FFF2-40B4-BE49-F238E27FC236}">
                <a16:creationId xmlns:a16="http://schemas.microsoft.com/office/drawing/2014/main" xmlns="" id="{8D997B4D-234D-45AA-948D-1FB2CCC49ACF}"/>
              </a:ext>
            </a:extLst>
          </p:cNvPr>
          <p:cNvSpPr>
            <a:spLocks noGrp="1"/>
          </p:cNvSpPr>
          <p:nvPr>
            <p:ph type="ftr" sz="quarter" idx="11"/>
          </p:nvPr>
        </p:nvSpPr>
        <p:spPr/>
        <p:txBody>
          <a:bodyPr/>
          <a:lstStyle>
            <a:lvl1pPr>
              <a:defRPr/>
            </a:lvl1pPr>
          </a:lstStyle>
          <a:p>
            <a:endParaRPr lang="en-PH"/>
          </a:p>
        </p:txBody>
      </p:sp>
      <p:sp>
        <p:nvSpPr>
          <p:cNvPr id="7" name="Slide Number Placeholder 5">
            <a:extLst>
              <a:ext uri="{FF2B5EF4-FFF2-40B4-BE49-F238E27FC236}">
                <a16:creationId xmlns:a16="http://schemas.microsoft.com/office/drawing/2014/main" xmlns="" id="{BB1FC3B7-7BD5-4789-B241-2E43FE520CD2}"/>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653508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P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Date Placeholder 3">
            <a:extLst>
              <a:ext uri="{FF2B5EF4-FFF2-40B4-BE49-F238E27FC236}">
                <a16:creationId xmlns:a16="http://schemas.microsoft.com/office/drawing/2014/main" xmlns="" id="{9A3DE6B8-7C49-4F72-AA2E-78320E0BCBC7}"/>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8" name="Footer Placeholder 4">
            <a:extLst>
              <a:ext uri="{FF2B5EF4-FFF2-40B4-BE49-F238E27FC236}">
                <a16:creationId xmlns:a16="http://schemas.microsoft.com/office/drawing/2014/main" xmlns="" id="{0A82E3D3-2061-4C4D-8361-D3E2537BE05A}"/>
              </a:ext>
            </a:extLst>
          </p:cNvPr>
          <p:cNvSpPr>
            <a:spLocks noGrp="1"/>
          </p:cNvSpPr>
          <p:nvPr>
            <p:ph type="ftr" sz="quarter" idx="11"/>
          </p:nvPr>
        </p:nvSpPr>
        <p:spPr/>
        <p:txBody>
          <a:bodyPr/>
          <a:lstStyle>
            <a:lvl1pPr>
              <a:defRPr/>
            </a:lvl1pPr>
          </a:lstStyle>
          <a:p>
            <a:endParaRPr lang="en-PH"/>
          </a:p>
        </p:txBody>
      </p:sp>
      <p:sp>
        <p:nvSpPr>
          <p:cNvPr id="9" name="Slide Number Placeholder 5">
            <a:extLst>
              <a:ext uri="{FF2B5EF4-FFF2-40B4-BE49-F238E27FC236}">
                <a16:creationId xmlns:a16="http://schemas.microsoft.com/office/drawing/2014/main" xmlns="" id="{ED99009D-7F03-464E-B753-1F6AA795522A}"/>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648976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PH"/>
          </a:p>
        </p:txBody>
      </p:sp>
      <p:sp>
        <p:nvSpPr>
          <p:cNvPr id="3" name="Date Placeholder 3">
            <a:extLst>
              <a:ext uri="{FF2B5EF4-FFF2-40B4-BE49-F238E27FC236}">
                <a16:creationId xmlns:a16="http://schemas.microsoft.com/office/drawing/2014/main" xmlns="" id="{DF5D7DBD-C296-408C-A334-3BC30D1B99F3}"/>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4" name="Footer Placeholder 4">
            <a:extLst>
              <a:ext uri="{FF2B5EF4-FFF2-40B4-BE49-F238E27FC236}">
                <a16:creationId xmlns:a16="http://schemas.microsoft.com/office/drawing/2014/main" xmlns="" id="{D7A2D64B-2106-4BF4-A017-95FAF8894D5F}"/>
              </a:ext>
            </a:extLst>
          </p:cNvPr>
          <p:cNvSpPr>
            <a:spLocks noGrp="1"/>
          </p:cNvSpPr>
          <p:nvPr>
            <p:ph type="ftr" sz="quarter" idx="11"/>
          </p:nvPr>
        </p:nvSpPr>
        <p:spPr/>
        <p:txBody>
          <a:bodyPr/>
          <a:lstStyle>
            <a:lvl1pPr>
              <a:defRPr/>
            </a:lvl1pPr>
          </a:lstStyle>
          <a:p>
            <a:endParaRPr lang="en-PH"/>
          </a:p>
        </p:txBody>
      </p:sp>
      <p:sp>
        <p:nvSpPr>
          <p:cNvPr id="5" name="Slide Number Placeholder 5">
            <a:extLst>
              <a:ext uri="{FF2B5EF4-FFF2-40B4-BE49-F238E27FC236}">
                <a16:creationId xmlns:a16="http://schemas.microsoft.com/office/drawing/2014/main" xmlns="" id="{C9996377-7847-479D-8B47-7ACBF67F9AC9}"/>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3427636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7AF2D40-69AD-44F0-9CA6-B22BA8828085}"/>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3" name="Footer Placeholder 4">
            <a:extLst>
              <a:ext uri="{FF2B5EF4-FFF2-40B4-BE49-F238E27FC236}">
                <a16:creationId xmlns:a16="http://schemas.microsoft.com/office/drawing/2014/main" xmlns="" id="{391D29F7-5409-43BC-A3F4-8A757702A0CE}"/>
              </a:ext>
            </a:extLst>
          </p:cNvPr>
          <p:cNvSpPr>
            <a:spLocks noGrp="1"/>
          </p:cNvSpPr>
          <p:nvPr>
            <p:ph type="ftr" sz="quarter" idx="11"/>
          </p:nvPr>
        </p:nvSpPr>
        <p:spPr/>
        <p:txBody>
          <a:bodyPr/>
          <a:lstStyle>
            <a:lvl1pPr>
              <a:defRPr/>
            </a:lvl1pPr>
          </a:lstStyle>
          <a:p>
            <a:endParaRPr lang="en-PH"/>
          </a:p>
        </p:txBody>
      </p:sp>
      <p:sp>
        <p:nvSpPr>
          <p:cNvPr id="4" name="Slide Number Placeholder 5">
            <a:extLst>
              <a:ext uri="{FF2B5EF4-FFF2-40B4-BE49-F238E27FC236}">
                <a16:creationId xmlns:a16="http://schemas.microsoft.com/office/drawing/2014/main" xmlns="" id="{55D887E8-A6CB-4BF5-9922-5693E76117D1}"/>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2940067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D54C0526-05F2-412F-922D-810970853E45}"/>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6" name="Footer Placeholder 4">
            <a:extLst>
              <a:ext uri="{FF2B5EF4-FFF2-40B4-BE49-F238E27FC236}">
                <a16:creationId xmlns:a16="http://schemas.microsoft.com/office/drawing/2014/main" xmlns="" id="{209E18F3-26D8-4E1C-B233-129FB2F68274}"/>
              </a:ext>
            </a:extLst>
          </p:cNvPr>
          <p:cNvSpPr>
            <a:spLocks noGrp="1"/>
          </p:cNvSpPr>
          <p:nvPr>
            <p:ph type="ftr" sz="quarter" idx="11"/>
          </p:nvPr>
        </p:nvSpPr>
        <p:spPr/>
        <p:txBody>
          <a:bodyPr/>
          <a:lstStyle>
            <a:lvl1pPr>
              <a:defRPr/>
            </a:lvl1pPr>
          </a:lstStyle>
          <a:p>
            <a:endParaRPr lang="en-PH"/>
          </a:p>
        </p:txBody>
      </p:sp>
      <p:sp>
        <p:nvSpPr>
          <p:cNvPr id="7" name="Slide Number Placeholder 5">
            <a:extLst>
              <a:ext uri="{FF2B5EF4-FFF2-40B4-BE49-F238E27FC236}">
                <a16:creationId xmlns:a16="http://schemas.microsoft.com/office/drawing/2014/main" xmlns="" id="{5D0E2381-D648-48D5-B665-0A7ECA06E003}"/>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3396446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H"/>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PH"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xmlns="" id="{0525B8CA-6145-4737-BECF-4BD652DF5711}"/>
              </a:ext>
            </a:extLst>
          </p:cNvPr>
          <p:cNvSpPr>
            <a:spLocks noGrp="1"/>
          </p:cNvSpPr>
          <p:nvPr>
            <p:ph type="dt" sz="half" idx="10"/>
          </p:nvPr>
        </p:nvSpPr>
        <p:spPr/>
        <p:txBody>
          <a:bodyPr/>
          <a:lstStyle>
            <a:lvl1pPr>
              <a:defRPr/>
            </a:lvl1pPr>
          </a:lstStyle>
          <a:p>
            <a:fld id="{083393AA-FE1A-4640-8840-2FDB3A236687}" type="datetimeFigureOut">
              <a:rPr lang="en-PH" smtClean="0"/>
              <a:t>25/05/2022</a:t>
            </a:fld>
            <a:endParaRPr lang="en-PH"/>
          </a:p>
        </p:txBody>
      </p:sp>
      <p:sp>
        <p:nvSpPr>
          <p:cNvPr id="6" name="Footer Placeholder 4">
            <a:extLst>
              <a:ext uri="{FF2B5EF4-FFF2-40B4-BE49-F238E27FC236}">
                <a16:creationId xmlns:a16="http://schemas.microsoft.com/office/drawing/2014/main" xmlns="" id="{AA8ED26E-ADC5-4E7B-956A-D9891CF34B6D}"/>
              </a:ext>
            </a:extLst>
          </p:cNvPr>
          <p:cNvSpPr>
            <a:spLocks noGrp="1"/>
          </p:cNvSpPr>
          <p:nvPr>
            <p:ph type="ftr" sz="quarter" idx="11"/>
          </p:nvPr>
        </p:nvSpPr>
        <p:spPr/>
        <p:txBody>
          <a:bodyPr/>
          <a:lstStyle>
            <a:lvl1pPr>
              <a:defRPr/>
            </a:lvl1pPr>
          </a:lstStyle>
          <a:p>
            <a:endParaRPr lang="en-PH"/>
          </a:p>
        </p:txBody>
      </p:sp>
      <p:sp>
        <p:nvSpPr>
          <p:cNvPr id="7" name="Slide Number Placeholder 5">
            <a:extLst>
              <a:ext uri="{FF2B5EF4-FFF2-40B4-BE49-F238E27FC236}">
                <a16:creationId xmlns:a16="http://schemas.microsoft.com/office/drawing/2014/main" xmlns="" id="{672D7CEB-EBE4-4DB4-AD43-AAB1D9151D5B}"/>
              </a:ext>
            </a:extLst>
          </p:cNvPr>
          <p:cNvSpPr>
            <a:spLocks noGrp="1"/>
          </p:cNvSpPr>
          <p:nvPr>
            <p:ph type="sldNum" sz="quarter" idx="12"/>
          </p:nvPr>
        </p:nvSpPr>
        <p:spPr/>
        <p:txBody>
          <a:bodyPr/>
          <a:lstStyle>
            <a:lvl1pPr>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4101447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3.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7EC55A41-D7DA-42E3-AB3D-7D46A9AA5046}"/>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PH" altLang="en-US"/>
          </a:p>
        </p:txBody>
      </p:sp>
      <p:sp>
        <p:nvSpPr>
          <p:cNvPr id="1027" name="Text Placeholder 2">
            <a:extLst>
              <a:ext uri="{FF2B5EF4-FFF2-40B4-BE49-F238E27FC236}">
                <a16:creationId xmlns:a16="http://schemas.microsoft.com/office/drawing/2014/main" xmlns="" id="{EEB5F396-48F5-4A34-BB84-2C02C1D7F15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PH" altLang="en-US"/>
          </a:p>
        </p:txBody>
      </p:sp>
      <p:sp>
        <p:nvSpPr>
          <p:cNvPr id="4" name="Date Placeholder 3">
            <a:extLst>
              <a:ext uri="{FF2B5EF4-FFF2-40B4-BE49-F238E27FC236}">
                <a16:creationId xmlns:a16="http://schemas.microsoft.com/office/drawing/2014/main" xmlns="" id="{681B3642-DDDA-496B-9484-0F63A32AEB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fld id="{083393AA-FE1A-4640-8840-2FDB3A236687}" type="datetimeFigureOut">
              <a:rPr lang="en-PH" smtClean="0"/>
              <a:t>25/05/2022</a:t>
            </a:fld>
            <a:endParaRPr lang="en-PH"/>
          </a:p>
        </p:txBody>
      </p:sp>
      <p:sp>
        <p:nvSpPr>
          <p:cNvPr id="5" name="Footer Placeholder 4">
            <a:extLst>
              <a:ext uri="{FF2B5EF4-FFF2-40B4-BE49-F238E27FC236}">
                <a16:creationId xmlns:a16="http://schemas.microsoft.com/office/drawing/2014/main" xmlns="" id="{A233776C-F011-40E8-985B-F9178E11FA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endParaRPr lang="en-PH"/>
          </a:p>
        </p:txBody>
      </p:sp>
      <p:sp>
        <p:nvSpPr>
          <p:cNvPr id="6" name="Slide Number Placeholder 5">
            <a:extLst>
              <a:ext uri="{FF2B5EF4-FFF2-40B4-BE49-F238E27FC236}">
                <a16:creationId xmlns:a16="http://schemas.microsoft.com/office/drawing/2014/main" xmlns="" id="{147BDF7F-FCEE-4955-A772-5C5937C3926E}"/>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89A57084-9FF2-4E89-B8E6-6B161DBCAD5F}" type="slidenum">
              <a:rPr lang="en-PH" smtClean="0"/>
              <a:t>‹#›</a:t>
            </a:fld>
            <a:endParaRPr lang="en-PH"/>
          </a:p>
        </p:txBody>
      </p:sp>
    </p:spTree>
    <p:extLst>
      <p:ext uri="{BB962C8B-B14F-4D97-AF65-F5344CB8AC3E}">
        <p14:creationId xmlns:p14="http://schemas.microsoft.com/office/powerpoint/2010/main" val="3940907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01" r:id="rId12"/>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xmlns="" id="{4E37D783-2186-43F8-8D0D-E8947E0BAB3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PH" altLang="en-US"/>
          </a:p>
        </p:txBody>
      </p:sp>
      <p:sp>
        <p:nvSpPr>
          <p:cNvPr id="2051" name="Text Placeholder 2">
            <a:extLst>
              <a:ext uri="{FF2B5EF4-FFF2-40B4-BE49-F238E27FC236}">
                <a16:creationId xmlns:a16="http://schemas.microsoft.com/office/drawing/2014/main" xmlns="" id="{F88E7558-E01A-44D4-95CC-6A6EDB506CB7}"/>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PH" altLang="en-US"/>
          </a:p>
        </p:txBody>
      </p:sp>
      <p:sp>
        <p:nvSpPr>
          <p:cNvPr id="4" name="Date Placeholder 3">
            <a:extLst>
              <a:ext uri="{FF2B5EF4-FFF2-40B4-BE49-F238E27FC236}">
                <a16:creationId xmlns:a16="http://schemas.microsoft.com/office/drawing/2014/main" xmlns="" id="{7A2AA25C-84B7-4375-8667-8A115A5C2E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E7C7775B-B4F8-4238-B558-8943EF55433B}"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ED60EAF3-0421-4F92-9BD2-EC75470341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PH"/>
          </a:p>
        </p:txBody>
      </p:sp>
      <p:sp>
        <p:nvSpPr>
          <p:cNvPr id="6" name="Slide Number Placeholder 5">
            <a:extLst>
              <a:ext uri="{FF2B5EF4-FFF2-40B4-BE49-F238E27FC236}">
                <a16:creationId xmlns:a16="http://schemas.microsoft.com/office/drawing/2014/main" xmlns="" id="{95A89F1A-2509-4B34-B2DA-2EE23DB5C87D}"/>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7232225-2AC3-4569-B03F-577417103A5B}" type="slidenum">
              <a:rPr lang="en-PH" altLang="en-US"/>
              <a:pPr/>
              <a:t>‹#›</a:t>
            </a:fld>
            <a:endParaRPr lang="en-PH" altLang="en-US"/>
          </a:p>
        </p:txBody>
      </p:sp>
    </p:spTree>
    <p:extLst>
      <p:ext uri="{BB962C8B-B14F-4D97-AF65-F5344CB8AC3E}">
        <p14:creationId xmlns:p14="http://schemas.microsoft.com/office/powerpoint/2010/main" val="8190600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8" r:id="rId12"/>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3074" name="Title Placeholder 1">
            <a:extLst>
              <a:ext uri="{FF2B5EF4-FFF2-40B4-BE49-F238E27FC236}">
                <a16:creationId xmlns:a16="http://schemas.microsoft.com/office/drawing/2014/main" xmlns="" id="{A3258668-1255-4642-824C-33557C5AF5A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PH" altLang="en-US"/>
          </a:p>
        </p:txBody>
      </p:sp>
      <p:sp>
        <p:nvSpPr>
          <p:cNvPr id="3075" name="Text Placeholder 2">
            <a:extLst>
              <a:ext uri="{FF2B5EF4-FFF2-40B4-BE49-F238E27FC236}">
                <a16:creationId xmlns:a16="http://schemas.microsoft.com/office/drawing/2014/main" xmlns="" id="{2C67661C-3532-4C5E-850D-E045AB14BD44}"/>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PH" altLang="en-US"/>
          </a:p>
        </p:txBody>
      </p:sp>
      <p:sp>
        <p:nvSpPr>
          <p:cNvPr id="4" name="Date Placeholder 3">
            <a:extLst>
              <a:ext uri="{FF2B5EF4-FFF2-40B4-BE49-F238E27FC236}">
                <a16:creationId xmlns:a16="http://schemas.microsoft.com/office/drawing/2014/main" xmlns="" id="{4451B794-F03F-4FC9-9F54-401073EC47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D4CA576F-410C-48E7-8489-8F9AD2365012}" type="datetimeFigureOut">
              <a:rPr lang="en-PH"/>
              <a:pPr>
                <a:defRPr/>
              </a:pPr>
              <a:t>25/05/2022</a:t>
            </a:fld>
            <a:endParaRPr lang="en-PH"/>
          </a:p>
        </p:txBody>
      </p:sp>
      <p:sp>
        <p:nvSpPr>
          <p:cNvPr id="5" name="Footer Placeholder 4">
            <a:extLst>
              <a:ext uri="{FF2B5EF4-FFF2-40B4-BE49-F238E27FC236}">
                <a16:creationId xmlns:a16="http://schemas.microsoft.com/office/drawing/2014/main" xmlns="" id="{9EA69975-5AFA-49E9-B013-DC6D9F6259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PH"/>
          </a:p>
        </p:txBody>
      </p:sp>
      <p:sp>
        <p:nvSpPr>
          <p:cNvPr id="6" name="Slide Number Placeholder 5">
            <a:extLst>
              <a:ext uri="{FF2B5EF4-FFF2-40B4-BE49-F238E27FC236}">
                <a16:creationId xmlns:a16="http://schemas.microsoft.com/office/drawing/2014/main" xmlns="" id="{ED340DD3-02A5-45CB-A12C-62D38419117E}"/>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D52AAF8-D0E1-4336-AA34-39CE29CBD5A2}" type="slidenum">
              <a:rPr lang="en-PH" altLang="en-US"/>
              <a:pPr/>
              <a:t>‹#›</a:t>
            </a:fld>
            <a:endParaRPr lang="en-PH" altLang="en-US"/>
          </a:p>
        </p:txBody>
      </p:sp>
    </p:spTree>
    <p:extLst>
      <p:ext uri="{BB962C8B-B14F-4D97-AF65-F5344CB8AC3E}">
        <p14:creationId xmlns:p14="http://schemas.microsoft.com/office/powerpoint/2010/main" val="18059623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0" r:id="rId12"/>
    <p:sldLayoutId id="2147483702" r:id="rId13"/>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6.png"/><Relationship Id="rId12" Type="http://schemas.openxmlformats.org/officeDocument/2006/relationships/image" Target="../media/image27.svg"/><Relationship Id="rId2" Type="http://schemas.openxmlformats.org/officeDocument/2006/relationships/notesSlide" Target="../notesSlides/notesSlide10.xml"/><Relationship Id="rId16" Type="http://schemas.openxmlformats.org/officeDocument/2006/relationships/image" Target="../media/image31.svg"/><Relationship Id="rId1" Type="http://schemas.openxmlformats.org/officeDocument/2006/relationships/slideLayout" Target="../slideLayouts/slideLayout26.xml"/><Relationship Id="rId6" Type="http://schemas.openxmlformats.org/officeDocument/2006/relationships/image" Target="../media/image21.svg"/><Relationship Id="rId11" Type="http://schemas.openxmlformats.org/officeDocument/2006/relationships/image" Target="../media/image18.png"/><Relationship Id="rId5" Type="http://schemas.openxmlformats.org/officeDocument/2006/relationships/image" Target="../media/image15.png"/><Relationship Id="rId1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17.png"/><Relationship Id="rId14" Type="http://schemas.openxmlformats.org/officeDocument/2006/relationships/image" Target="../media/image29.sv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5.sv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9.sv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37.sv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40.sv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37.xml"/><Relationship Id="rId4" Type="http://schemas.openxmlformats.org/officeDocument/2006/relationships/image" Target="https://sp.yimg.com/xj/th?id=OIP.Mcd32559f21d687fe7c5d436f343f5071o0&amp;pid=15.1&amp;P=0&amp;w=300&amp;h=300"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6.xml"/><Relationship Id="rId4" Type="http://schemas.openxmlformats.org/officeDocument/2006/relationships/image" Target="../media/image43.sv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6.xml"/><Relationship Id="rId4" Type="http://schemas.openxmlformats.org/officeDocument/2006/relationships/image" Target="../media/image45.sv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6.xml"/><Relationship Id="rId4" Type="http://schemas.openxmlformats.org/officeDocument/2006/relationships/image" Target="../media/image50.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8.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3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7.xml"/></Relationships>
</file>

<file path=ppt/slides/_rels/slide5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8.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7" Type="http://schemas.microsoft.com/office/2007/relationships/hdphoto" Target="../media/hdphoto1.wdp"/><Relationship Id="rId2" Type="http://schemas.openxmlformats.org/officeDocument/2006/relationships/notesSlide" Target="../notesSlides/notesSlide59.xml"/><Relationship Id="rId1" Type="http://schemas.openxmlformats.org/officeDocument/2006/relationships/slideLayout" Target="../slideLayouts/slideLayout26.xml"/><Relationship Id="rId6" Type="http://schemas.openxmlformats.org/officeDocument/2006/relationships/image" Target="../media/image41.png"/><Relationship Id="rId5" Type="http://schemas.openxmlformats.org/officeDocument/2006/relationships/image" Target="../media/image58.svg"/><Relationship Id="rId4" Type="http://schemas.openxmlformats.org/officeDocument/2006/relationships/image" Target="../media/image40.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3" Type="http://schemas.microsoft.com/office/2014/relationships/chartEx" Target="../charts/chartEx2.xml"/><Relationship Id="rId2" Type="http://schemas.openxmlformats.org/officeDocument/2006/relationships/notesSlide" Target="../notesSlides/notesSlide61.xml"/><Relationship Id="rId1" Type="http://schemas.openxmlformats.org/officeDocument/2006/relationships/slideLayout" Target="../slideLayouts/slideLayout26.xml"/><Relationship Id="rId4" Type="http://schemas.openxmlformats.org/officeDocument/2006/relationships/image" Target="../media/image42.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NUL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6.xml"/><Relationship Id="rId6" Type="http://schemas.openxmlformats.org/officeDocument/2006/relationships/image" Target="../media/image11.svg"/><Relationship Id="rId5" Type="http://schemas.openxmlformats.org/officeDocument/2006/relationships/image" Target="../media/image9.png"/><Relationship Id="rId4" Type="http://schemas.openxmlformats.org/officeDocument/2006/relationships/image" Target="../media/image9.sv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3.png"/><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DAE7CE8D-B4C9-4337-A2C8-40B2B4A580A8}"/>
              </a:ext>
            </a:extLst>
          </p:cNvPr>
          <p:cNvSpPr>
            <a:spLocks noGrp="1"/>
          </p:cNvSpPr>
          <p:nvPr>
            <p:ph type="title"/>
          </p:nvPr>
        </p:nvSpPr>
        <p:spPr>
          <a:xfrm>
            <a:off x="412588" y="2618256"/>
            <a:ext cx="6099717" cy="1325563"/>
          </a:xfrm>
        </p:spPr>
        <p:txBody>
          <a:bodyPr/>
          <a:lstStyle/>
          <a:p>
            <a:pPr algn="ctr"/>
            <a:r>
              <a:rPr lang="en-US" sz="5400" b="1" dirty="0">
                <a:latin typeface="Tahoma" panose="020B0604030504040204" pitchFamily="34" charset="0"/>
                <a:ea typeface="Tahoma" panose="020B0604030504040204" pitchFamily="34" charset="0"/>
                <a:cs typeface="Tahoma" panose="020B0604030504040204" pitchFamily="34" charset="0"/>
              </a:rPr>
              <a:t>DBM </a:t>
            </a:r>
            <a:br>
              <a:rPr lang="en-US" sz="5400" b="1" dirty="0">
                <a:latin typeface="Tahoma" panose="020B0604030504040204" pitchFamily="34" charset="0"/>
                <a:ea typeface="Tahoma" panose="020B0604030504040204" pitchFamily="34" charset="0"/>
                <a:cs typeface="Tahoma" panose="020B0604030504040204" pitchFamily="34" charset="0"/>
              </a:rPr>
            </a:br>
            <a:r>
              <a:rPr lang="en-US" sz="5400" b="1" dirty="0">
                <a:latin typeface="Tahoma" panose="020B0604030504040204" pitchFamily="34" charset="0"/>
                <a:ea typeface="Tahoma" panose="020B0604030504040204" pitchFamily="34" charset="0"/>
                <a:cs typeface="Tahoma" panose="020B0604030504040204" pitchFamily="34" charset="0"/>
              </a:rPr>
              <a:t>UPDATES</a:t>
            </a:r>
            <a:endParaRPr lang="en-PH" b="1" dirty="0">
              <a:latin typeface="Tahoma" panose="020B0604030504040204" pitchFamily="34" charset="0"/>
              <a:ea typeface="Tahoma" panose="020B0604030504040204" pitchFamily="34" charset="0"/>
              <a:cs typeface="Tahoma" panose="020B0604030504040204" pitchFamily="34" charset="0"/>
            </a:endParaRPr>
          </a:p>
        </p:txBody>
      </p:sp>
      <p:pic>
        <p:nvPicPr>
          <p:cNvPr id="5" name="Picture 3" descr="C:\Users\blagunay\Desktop\Pub Icons (Others)\download.png">
            <a:extLst>
              <a:ext uri="{FF2B5EF4-FFF2-40B4-BE49-F238E27FC236}">
                <a16:creationId xmlns:a16="http://schemas.microsoft.com/office/drawing/2014/main" xmlns="" id="{38CF6DFA-7FB5-461D-B3CD-25DEF4270C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452" y="4760962"/>
            <a:ext cx="6350000" cy="4286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xmlns="" id="{C3C7B72F-4B5C-4D87-91C1-4D44714ACA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1289" y="539450"/>
            <a:ext cx="842319" cy="842319"/>
          </a:xfrm>
          <a:prstGeom prst="rect">
            <a:avLst/>
          </a:prstGeom>
        </p:spPr>
      </p:pic>
      <p:sp>
        <p:nvSpPr>
          <p:cNvPr id="7" name="TextBox 6">
            <a:extLst>
              <a:ext uri="{FF2B5EF4-FFF2-40B4-BE49-F238E27FC236}">
                <a16:creationId xmlns:a16="http://schemas.microsoft.com/office/drawing/2014/main" xmlns="" id="{0F0BB49E-2E23-469B-AF45-322DB461BACC}"/>
              </a:ext>
            </a:extLst>
          </p:cNvPr>
          <p:cNvSpPr txBox="1"/>
          <p:nvPr/>
        </p:nvSpPr>
        <p:spPr>
          <a:xfrm>
            <a:off x="415708" y="1462560"/>
            <a:ext cx="6097639" cy="338554"/>
          </a:xfrm>
          <a:prstGeom prst="rect">
            <a:avLst/>
          </a:prstGeom>
          <a:noFill/>
        </p:spPr>
        <p:txBody>
          <a:bodyPr wrap="square" rtlCol="0">
            <a:spAutoFit/>
          </a:bodyPr>
          <a:lstStyle/>
          <a:p>
            <a:pPr algn="ctr"/>
            <a:r>
              <a:rPr lang="en-PH" sz="1600" dirty="0">
                <a:latin typeface="Book Antiqua" panose="02040602050305030304" pitchFamily="18" charset="0"/>
                <a:ea typeface="Tahoma" panose="020B0604030504040204" pitchFamily="34" charset="0"/>
                <a:cs typeface="Tahoma" panose="020B0604030504040204" pitchFamily="34" charset="0"/>
              </a:rPr>
              <a:t>DEPARTMENT OF BUDGET AND MANAGEMENT</a:t>
            </a:r>
          </a:p>
        </p:txBody>
      </p:sp>
      <p:sp>
        <p:nvSpPr>
          <p:cNvPr id="8" name="TextBox 7">
            <a:extLst>
              <a:ext uri="{FF2B5EF4-FFF2-40B4-BE49-F238E27FC236}">
                <a16:creationId xmlns:a16="http://schemas.microsoft.com/office/drawing/2014/main" xmlns="" id="{8747D3D9-F938-49E9-B60D-5974A21D0012}"/>
              </a:ext>
            </a:extLst>
          </p:cNvPr>
          <p:cNvSpPr txBox="1"/>
          <p:nvPr/>
        </p:nvSpPr>
        <p:spPr>
          <a:xfrm>
            <a:off x="125280" y="5486697"/>
            <a:ext cx="6674335" cy="830997"/>
          </a:xfrm>
          <a:prstGeom prst="rect">
            <a:avLst/>
          </a:prstGeom>
          <a:noFill/>
        </p:spPr>
        <p:txBody>
          <a:bodyPr wrap="square" rtlCol="0">
            <a:spAutoFit/>
          </a:bodyPr>
          <a:lstStyle/>
          <a:p>
            <a:pPr algn="ctr"/>
            <a:r>
              <a:rPr lang="en-US" sz="1600" b="1" dirty="0">
                <a:latin typeface="Tahoma" panose="020B0604030504040204" pitchFamily="34" charset="0"/>
                <a:ea typeface="Tahoma" panose="020B0604030504040204" pitchFamily="34" charset="0"/>
                <a:cs typeface="Tahoma" panose="020B0604030504040204" pitchFamily="34" charset="0"/>
              </a:rPr>
              <a:t>JOHN ARIES S. MACASPAC</a:t>
            </a:r>
          </a:p>
          <a:p>
            <a:pPr algn="ctr"/>
            <a:r>
              <a:rPr lang="en-US" sz="1600" dirty="0">
                <a:latin typeface="Tahoma" panose="020B0604030504040204" pitchFamily="34" charset="0"/>
                <a:ea typeface="Tahoma" panose="020B0604030504040204" pitchFamily="34" charset="0"/>
                <a:cs typeface="Tahoma" panose="020B0604030504040204" pitchFamily="34" charset="0"/>
              </a:rPr>
              <a:t>Local Government and Regional Coordination Bureau</a:t>
            </a:r>
          </a:p>
          <a:p>
            <a:pPr algn="ctr"/>
            <a:r>
              <a:rPr lang="en-US" sz="1600" dirty="0">
                <a:latin typeface="Tahoma" panose="020B0604030504040204" pitchFamily="34" charset="0"/>
                <a:ea typeface="Tahoma" panose="020B0604030504040204" pitchFamily="34" charset="0"/>
                <a:cs typeface="Tahoma" panose="020B0604030504040204" pitchFamily="34" charset="0"/>
              </a:rPr>
              <a:t>Department of Budget and Management</a:t>
            </a:r>
            <a:endParaRPr lang="en-PH"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8603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184752"/>
            <a:ext cx="10972800" cy="2488495"/>
          </a:xfrm>
          <a:noFill/>
        </p:spPr>
        <p:txBody>
          <a:bodyPr>
            <a:noAutofit/>
          </a:bodyPr>
          <a:lstStyle/>
          <a:p>
            <a:pPr>
              <a:defRPr/>
            </a:pPr>
            <a:r>
              <a:rPr lang="en-US" sz="4800" b="1" dirty="0">
                <a:solidFill>
                  <a:srgbClr val="2A1304"/>
                </a:solidFill>
                <a:latin typeface="Franklin Gothic Demi Cond" panose="020B0706030402020204" pitchFamily="34" charset="0"/>
              </a:rPr>
              <a:t>SALIENT FEATURES OF</a:t>
            </a:r>
            <a:br>
              <a:rPr lang="en-US" sz="4800" b="1" dirty="0">
                <a:solidFill>
                  <a:srgbClr val="2A1304"/>
                </a:solidFill>
                <a:latin typeface="Franklin Gothic Demi Cond" panose="020B0706030402020204" pitchFamily="34" charset="0"/>
              </a:rPr>
            </a:br>
            <a:r>
              <a:rPr lang="en-US" sz="4800" b="1" dirty="0">
                <a:latin typeface="Franklin Gothic Demi Cond" panose="020B0706030402020204" pitchFamily="34" charset="0"/>
                <a:cs typeface="Times New Roman" panose="02020603050405020304" pitchFamily="18" charset="0"/>
              </a:rPr>
              <a:t>LOCAL BUDGET MEMORANDUM </a:t>
            </a:r>
            <a:br>
              <a:rPr lang="en-US" sz="4800" b="1" dirty="0">
                <a:latin typeface="Franklin Gothic Demi Cond" panose="020B0706030402020204" pitchFamily="34" charset="0"/>
                <a:cs typeface="Times New Roman" panose="02020603050405020304" pitchFamily="18" charset="0"/>
              </a:rPr>
            </a:br>
            <a:r>
              <a:rPr lang="en-US" sz="4800" b="1" dirty="0">
                <a:latin typeface="Franklin Gothic Demi Cond" panose="020B0706030402020204" pitchFamily="34" charset="0"/>
                <a:cs typeface="Times New Roman" panose="02020603050405020304" pitchFamily="18" charset="0"/>
              </a:rPr>
              <a:t>RE: FY 2023 NATIONAL TAX ALLOTMENT SHARES OF LGUs</a:t>
            </a:r>
            <a:endParaRPr lang="en-US" sz="4800" b="1" dirty="0">
              <a:solidFill>
                <a:srgbClr val="2A1304"/>
              </a:solidFill>
              <a:latin typeface="Franklin Gothic Demi Cond" panose="020B0706030402020204" pitchFamily="34" charset="0"/>
            </a:endParaRPr>
          </a:p>
        </p:txBody>
      </p:sp>
    </p:spTree>
    <p:extLst>
      <p:ext uri="{BB962C8B-B14F-4D97-AF65-F5344CB8AC3E}">
        <p14:creationId xmlns:p14="http://schemas.microsoft.com/office/powerpoint/2010/main" val="234022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xmlns="" id="{D6D42908-BBAE-4FF4-B022-42566C52B8C4}"/>
              </a:ext>
            </a:extLst>
          </p:cNvPr>
          <p:cNvSpPr txBox="1">
            <a:spLocks/>
          </p:cNvSpPr>
          <p:nvPr/>
        </p:nvSpPr>
        <p:spPr>
          <a:xfrm>
            <a:off x="152400" y="719738"/>
            <a:ext cx="11887200" cy="763801"/>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a:latin typeface="Franklin Gothic Demi Cond" panose="020B0706030402020204" pitchFamily="34" charset="0"/>
                <a:cs typeface="Times New Roman" panose="02020603050405020304" pitchFamily="18" charset="0"/>
              </a:rPr>
              <a:t>SALIENT FEATURES OF </a:t>
            </a:r>
            <a:r>
              <a:rPr lang="en-PH" sz="2800" b="1" dirty="0">
                <a:latin typeface="Franklin Gothic Demi Cond"/>
                <a:cs typeface="Times New Roman"/>
              </a:rPr>
              <a:t>LOCAL BUDGET MEMORANDUM</a:t>
            </a:r>
            <a:r>
              <a:rPr lang="en-US" sz="2800" b="1" dirty="0">
                <a:latin typeface="Franklin Gothic Demi Cond"/>
                <a:cs typeface="Times New Roman"/>
              </a:rPr>
              <a:t> COVERING THE INDICATIVE </a:t>
            </a:r>
          </a:p>
          <a:p>
            <a:r>
              <a:rPr lang="en-US" sz="2800" b="1" dirty="0">
                <a:latin typeface="Franklin Gothic Demi Cond"/>
                <a:cs typeface="Times New Roman"/>
              </a:rPr>
              <a:t>FY 2023 NTA SHARES OF LGUs AND PREPARATION OF ANNUAL BUDGETS OF LGUs</a:t>
            </a:r>
          </a:p>
        </p:txBody>
      </p:sp>
      <p:grpSp>
        <p:nvGrpSpPr>
          <p:cNvPr id="7" name="Group 6">
            <a:extLst>
              <a:ext uri="{FF2B5EF4-FFF2-40B4-BE49-F238E27FC236}">
                <a16:creationId xmlns:a16="http://schemas.microsoft.com/office/drawing/2014/main" xmlns="" id="{59F462F9-7EF1-4B26-8ED7-99EC7E5CA30A}"/>
              </a:ext>
            </a:extLst>
          </p:cNvPr>
          <p:cNvGrpSpPr/>
          <p:nvPr/>
        </p:nvGrpSpPr>
        <p:grpSpPr>
          <a:xfrm>
            <a:off x="1371600" y="1651311"/>
            <a:ext cx="4729480" cy="1446255"/>
            <a:chOff x="-151628" y="1487564"/>
            <a:chExt cx="4729480" cy="1446255"/>
          </a:xfrm>
        </p:grpSpPr>
        <p:sp>
          <p:nvSpPr>
            <p:cNvPr id="8" name="TextBox 7">
              <a:extLst>
                <a:ext uri="{FF2B5EF4-FFF2-40B4-BE49-F238E27FC236}">
                  <a16:creationId xmlns:a16="http://schemas.microsoft.com/office/drawing/2014/main" xmlns="" id="{B6B9D362-485B-40CF-A143-5CC07BFEB06D}"/>
                </a:ext>
              </a:extLst>
            </p:cNvPr>
            <p:cNvSpPr txBox="1"/>
            <p:nvPr/>
          </p:nvSpPr>
          <p:spPr>
            <a:xfrm>
              <a:off x="-151628" y="1929132"/>
              <a:ext cx="2924090" cy="646331"/>
            </a:xfrm>
            <a:prstGeom prst="rect">
              <a:avLst/>
            </a:prstGeom>
            <a:noFill/>
          </p:spPr>
          <p:txBody>
            <a:bodyPr wrap="square" lIns="0" rIns="0" rtlCol="0" anchor="b">
              <a:spAutoFit/>
            </a:bodyPr>
            <a:lstStyle/>
            <a:p>
              <a:pPr algn="r"/>
              <a:r>
                <a:rPr lang="en-US" noProof="1">
                  <a:latin typeface="Franklin Gothic Medium Cond" panose="020B0606030402020204" pitchFamily="34" charset="0"/>
                </a:rPr>
                <a:t>Implementation of the SC Ruling on the Mandanas-Garcia Case</a:t>
              </a:r>
            </a:p>
          </p:txBody>
        </p:sp>
        <p:sp>
          <p:nvSpPr>
            <p:cNvPr id="9" name="Rectangle 8">
              <a:extLst>
                <a:ext uri="{FF2B5EF4-FFF2-40B4-BE49-F238E27FC236}">
                  <a16:creationId xmlns:a16="http://schemas.microsoft.com/office/drawing/2014/main" xmlns="" id="{FF9A52B0-5BAA-4B33-8316-64382520A746}"/>
                </a:ext>
              </a:extLst>
            </p:cNvPr>
            <p:cNvSpPr/>
            <p:nvPr/>
          </p:nvSpPr>
          <p:spPr>
            <a:xfrm>
              <a:off x="3131597" y="1487564"/>
              <a:ext cx="1446255" cy="1446255"/>
            </a:xfrm>
            <a:prstGeom prst="rect">
              <a:avLst/>
            </a:prstGeom>
            <a:solidFill>
              <a:srgbClr val="F79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 name="Group 10">
            <a:extLst>
              <a:ext uri="{FF2B5EF4-FFF2-40B4-BE49-F238E27FC236}">
                <a16:creationId xmlns:a16="http://schemas.microsoft.com/office/drawing/2014/main" xmlns="" id="{1E72FC0A-0CE7-47DD-BCA5-837872FA627F}"/>
              </a:ext>
            </a:extLst>
          </p:cNvPr>
          <p:cNvGrpSpPr/>
          <p:nvPr/>
        </p:nvGrpSpPr>
        <p:grpSpPr>
          <a:xfrm>
            <a:off x="1751828" y="4543818"/>
            <a:ext cx="4349251" cy="1446255"/>
            <a:chOff x="228600" y="4380071"/>
            <a:chExt cx="4349251" cy="1446255"/>
          </a:xfrm>
        </p:grpSpPr>
        <p:sp>
          <p:nvSpPr>
            <p:cNvPr id="12" name="Rectangle 11">
              <a:extLst>
                <a:ext uri="{FF2B5EF4-FFF2-40B4-BE49-F238E27FC236}">
                  <a16:creationId xmlns:a16="http://schemas.microsoft.com/office/drawing/2014/main" xmlns="" id="{EEF18946-BAD9-40F0-9597-6AC3DB604F3E}"/>
                </a:ext>
              </a:extLst>
            </p:cNvPr>
            <p:cNvSpPr/>
            <p:nvPr/>
          </p:nvSpPr>
          <p:spPr>
            <a:xfrm>
              <a:off x="3131596" y="4380071"/>
              <a:ext cx="1446255" cy="1446255"/>
            </a:xfrm>
            <a:prstGeom prst="rect">
              <a:avLst/>
            </a:prstGeom>
            <a:solidFill>
              <a:srgbClr val="A2B9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E5B3B59E-0D5B-4773-ACA3-82586821460B}"/>
                </a:ext>
              </a:extLst>
            </p:cNvPr>
            <p:cNvSpPr txBox="1"/>
            <p:nvPr/>
          </p:nvSpPr>
          <p:spPr>
            <a:xfrm>
              <a:off x="228600" y="4918533"/>
              <a:ext cx="2543862" cy="646331"/>
            </a:xfrm>
            <a:prstGeom prst="rect">
              <a:avLst/>
            </a:prstGeom>
            <a:noFill/>
          </p:spPr>
          <p:txBody>
            <a:bodyPr wrap="square" lIns="0" rIns="0" rtlCol="0" anchor="b">
              <a:spAutoFit/>
            </a:bodyPr>
            <a:lstStyle/>
            <a:p>
              <a:pPr algn="r"/>
              <a:r>
                <a:rPr lang="en-US" noProof="1">
                  <a:latin typeface="Franklin Gothic Medium Cond" panose="020B0606030402020204" pitchFamily="34" charset="0"/>
                </a:rPr>
                <a:t>Impacts of the </a:t>
              </a:r>
            </a:p>
            <a:p>
              <a:pPr algn="r"/>
              <a:r>
                <a:rPr lang="en-US" noProof="1">
                  <a:latin typeface="Franklin Gothic Medium Cond" panose="020B0606030402020204" pitchFamily="34" charset="0"/>
                </a:rPr>
                <a:t>COVID-19 pandemic</a:t>
              </a:r>
            </a:p>
          </p:txBody>
        </p:sp>
      </p:grpSp>
      <p:grpSp>
        <p:nvGrpSpPr>
          <p:cNvPr id="15" name="Group 14">
            <a:extLst>
              <a:ext uri="{FF2B5EF4-FFF2-40B4-BE49-F238E27FC236}">
                <a16:creationId xmlns:a16="http://schemas.microsoft.com/office/drawing/2014/main" xmlns="" id="{8FF405B1-1091-4B7C-908A-60F04156C018}"/>
              </a:ext>
            </a:extLst>
          </p:cNvPr>
          <p:cNvGrpSpPr/>
          <p:nvPr/>
        </p:nvGrpSpPr>
        <p:grpSpPr>
          <a:xfrm>
            <a:off x="1751828" y="3097564"/>
            <a:ext cx="4349251" cy="1446255"/>
            <a:chOff x="228600" y="2933817"/>
            <a:chExt cx="4349251" cy="1446255"/>
          </a:xfrm>
        </p:grpSpPr>
        <p:sp>
          <p:nvSpPr>
            <p:cNvPr id="16" name="Rectangle 15">
              <a:extLst>
                <a:ext uri="{FF2B5EF4-FFF2-40B4-BE49-F238E27FC236}">
                  <a16:creationId xmlns:a16="http://schemas.microsoft.com/office/drawing/2014/main" xmlns="" id="{A9BF02EF-8DEA-4AA9-A2F9-3B3DF7EF0DC6}"/>
                </a:ext>
              </a:extLst>
            </p:cNvPr>
            <p:cNvSpPr/>
            <p:nvPr/>
          </p:nvSpPr>
          <p:spPr>
            <a:xfrm>
              <a:off x="3131596" y="2933817"/>
              <a:ext cx="1446255" cy="1446255"/>
            </a:xfrm>
            <a:prstGeom prst="rect">
              <a:avLst/>
            </a:prstGeom>
            <a:solidFill>
              <a:srgbClr val="FFC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EE464CF-0454-4383-992F-0972DC388E24}"/>
                </a:ext>
              </a:extLst>
            </p:cNvPr>
            <p:cNvSpPr txBox="1"/>
            <p:nvPr/>
          </p:nvSpPr>
          <p:spPr>
            <a:xfrm>
              <a:off x="228600" y="3383409"/>
              <a:ext cx="2543862" cy="646331"/>
            </a:xfrm>
            <a:prstGeom prst="rect">
              <a:avLst/>
            </a:prstGeom>
            <a:noFill/>
          </p:spPr>
          <p:txBody>
            <a:bodyPr wrap="square" lIns="0" rIns="0" rtlCol="0" anchor="b">
              <a:spAutoFit/>
            </a:bodyPr>
            <a:lstStyle/>
            <a:p>
              <a:pPr algn="r"/>
              <a:r>
                <a:rPr lang="en-US" noProof="1">
                  <a:latin typeface="Franklin Gothic Medium Cond" panose="020B0606030402020204" pitchFamily="34" charset="0"/>
                </a:rPr>
                <a:t>Preparation of Local Budget  Preparation Forms</a:t>
              </a:r>
            </a:p>
          </p:txBody>
        </p:sp>
      </p:grpSp>
      <p:grpSp>
        <p:nvGrpSpPr>
          <p:cNvPr id="19" name="Group 18">
            <a:extLst>
              <a:ext uri="{FF2B5EF4-FFF2-40B4-BE49-F238E27FC236}">
                <a16:creationId xmlns:a16="http://schemas.microsoft.com/office/drawing/2014/main" xmlns="" id="{72C19ED1-91CE-470F-B041-DCAE24B0CA00}"/>
              </a:ext>
            </a:extLst>
          </p:cNvPr>
          <p:cNvGrpSpPr/>
          <p:nvPr/>
        </p:nvGrpSpPr>
        <p:grpSpPr>
          <a:xfrm>
            <a:off x="6096000" y="3097565"/>
            <a:ext cx="3920327" cy="1446255"/>
            <a:chOff x="4572772" y="2933818"/>
            <a:chExt cx="3920327" cy="1446255"/>
          </a:xfrm>
        </p:grpSpPr>
        <p:sp>
          <p:nvSpPr>
            <p:cNvPr id="20" name="Rectangle 19">
              <a:extLst>
                <a:ext uri="{FF2B5EF4-FFF2-40B4-BE49-F238E27FC236}">
                  <a16:creationId xmlns:a16="http://schemas.microsoft.com/office/drawing/2014/main" xmlns="" id="{BA87E84D-A3BC-4DAD-BDCC-45088E91070A}"/>
                </a:ext>
              </a:extLst>
            </p:cNvPr>
            <p:cNvSpPr/>
            <p:nvPr/>
          </p:nvSpPr>
          <p:spPr>
            <a:xfrm>
              <a:off x="4572772" y="2933818"/>
              <a:ext cx="1446255" cy="1446255"/>
            </a:xfrm>
            <a:prstGeom prst="rect">
              <a:avLst/>
            </a:prstGeom>
            <a:solidFill>
              <a:srgbClr val="4CC1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xmlns="" id="{734CEBC2-069F-4E88-9AF3-FCCF7B65D236}"/>
                </a:ext>
              </a:extLst>
            </p:cNvPr>
            <p:cNvSpPr txBox="1"/>
            <p:nvPr/>
          </p:nvSpPr>
          <p:spPr>
            <a:xfrm>
              <a:off x="6329019" y="3329969"/>
              <a:ext cx="2164080" cy="646331"/>
            </a:xfrm>
            <a:prstGeom prst="rect">
              <a:avLst/>
            </a:prstGeom>
            <a:noFill/>
          </p:spPr>
          <p:txBody>
            <a:bodyPr wrap="square" lIns="0" rIns="0" rtlCol="0" anchor="b">
              <a:spAutoFit/>
            </a:bodyPr>
            <a:lstStyle/>
            <a:p>
              <a:r>
                <a:rPr lang="en-US" noProof="1">
                  <a:latin typeface="Franklin Gothic Medium Cond" panose="020B0606030402020204" pitchFamily="34" charset="0"/>
                </a:rPr>
                <a:t>Monitoring and Evaluation</a:t>
              </a:r>
            </a:p>
          </p:txBody>
        </p:sp>
      </p:grpSp>
      <p:grpSp>
        <p:nvGrpSpPr>
          <p:cNvPr id="23" name="Group 22">
            <a:extLst>
              <a:ext uri="{FF2B5EF4-FFF2-40B4-BE49-F238E27FC236}">
                <a16:creationId xmlns:a16="http://schemas.microsoft.com/office/drawing/2014/main" xmlns="" id="{DA590515-80E1-4566-AAE7-67EFCBA7E337}"/>
              </a:ext>
            </a:extLst>
          </p:cNvPr>
          <p:cNvGrpSpPr/>
          <p:nvPr/>
        </p:nvGrpSpPr>
        <p:grpSpPr>
          <a:xfrm>
            <a:off x="6095999" y="4543819"/>
            <a:ext cx="4344173" cy="1446255"/>
            <a:chOff x="4572771" y="4380072"/>
            <a:chExt cx="4344173" cy="1446255"/>
          </a:xfrm>
        </p:grpSpPr>
        <p:sp>
          <p:nvSpPr>
            <p:cNvPr id="24" name="Rectangle 23">
              <a:extLst>
                <a:ext uri="{FF2B5EF4-FFF2-40B4-BE49-F238E27FC236}">
                  <a16:creationId xmlns:a16="http://schemas.microsoft.com/office/drawing/2014/main" xmlns="" id="{39F6A00D-26DC-4EC8-91E6-F846E0BE9587}"/>
                </a:ext>
              </a:extLst>
            </p:cNvPr>
            <p:cNvSpPr/>
            <p:nvPr/>
          </p:nvSpPr>
          <p:spPr>
            <a:xfrm>
              <a:off x="4572771" y="4380072"/>
              <a:ext cx="1446255" cy="1446255"/>
            </a:xfrm>
            <a:prstGeom prst="rect">
              <a:avLst/>
            </a:prstGeom>
            <a:solidFill>
              <a:srgbClr val="C130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xmlns="" id="{FC462D24-8F3D-4C45-A749-1AC9984855E7}"/>
                </a:ext>
              </a:extLst>
            </p:cNvPr>
            <p:cNvSpPr txBox="1"/>
            <p:nvPr/>
          </p:nvSpPr>
          <p:spPr>
            <a:xfrm>
              <a:off x="6329019" y="4799237"/>
              <a:ext cx="2587925" cy="646331"/>
            </a:xfrm>
            <a:prstGeom prst="rect">
              <a:avLst/>
            </a:prstGeom>
            <a:noFill/>
          </p:spPr>
          <p:txBody>
            <a:bodyPr wrap="square" lIns="0" rIns="0" rtlCol="0" anchor="b">
              <a:spAutoFit/>
            </a:bodyPr>
            <a:lstStyle/>
            <a:p>
              <a:r>
                <a:rPr lang="en-US" noProof="1">
                  <a:latin typeface="Franklin Gothic Medium Cond" panose="020B0606030402020204" pitchFamily="34" charset="0"/>
                </a:rPr>
                <a:t>Other programs and projects based on existing laws</a:t>
              </a:r>
            </a:p>
          </p:txBody>
        </p:sp>
      </p:grpSp>
      <p:grpSp>
        <p:nvGrpSpPr>
          <p:cNvPr id="27" name="Group 26">
            <a:extLst>
              <a:ext uri="{FF2B5EF4-FFF2-40B4-BE49-F238E27FC236}">
                <a16:creationId xmlns:a16="http://schemas.microsoft.com/office/drawing/2014/main" xmlns="" id="{76150E1A-94BE-409C-9534-3330EA04A24B}"/>
              </a:ext>
            </a:extLst>
          </p:cNvPr>
          <p:cNvGrpSpPr/>
          <p:nvPr/>
        </p:nvGrpSpPr>
        <p:grpSpPr>
          <a:xfrm>
            <a:off x="6096000" y="1651311"/>
            <a:ext cx="3920327" cy="1446255"/>
            <a:chOff x="4572772" y="1487564"/>
            <a:chExt cx="3920327" cy="1446255"/>
          </a:xfrm>
        </p:grpSpPr>
        <p:sp>
          <p:nvSpPr>
            <p:cNvPr id="28" name="Rectangle 27">
              <a:extLst>
                <a:ext uri="{FF2B5EF4-FFF2-40B4-BE49-F238E27FC236}">
                  <a16:creationId xmlns:a16="http://schemas.microsoft.com/office/drawing/2014/main" xmlns="" id="{F5C93C9E-FC4A-47A8-9B87-C989CA09183B}"/>
                </a:ext>
              </a:extLst>
            </p:cNvPr>
            <p:cNvSpPr/>
            <p:nvPr/>
          </p:nvSpPr>
          <p:spPr>
            <a:xfrm>
              <a:off x="4572772" y="1487564"/>
              <a:ext cx="1446255" cy="1446255"/>
            </a:xfrm>
            <a:prstGeom prst="rect">
              <a:avLst/>
            </a:prstGeom>
            <a:solidFill>
              <a:srgbClr val="063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DF385634-A963-4889-853A-91AC1BB77955}"/>
                </a:ext>
              </a:extLst>
            </p:cNvPr>
            <p:cNvSpPr txBox="1"/>
            <p:nvPr/>
          </p:nvSpPr>
          <p:spPr>
            <a:xfrm>
              <a:off x="6329019" y="2067631"/>
              <a:ext cx="2164080" cy="369332"/>
            </a:xfrm>
            <a:prstGeom prst="rect">
              <a:avLst/>
            </a:prstGeom>
            <a:noFill/>
          </p:spPr>
          <p:txBody>
            <a:bodyPr wrap="square" lIns="0" rIns="0" rtlCol="0" anchor="b">
              <a:spAutoFit/>
            </a:bodyPr>
            <a:lstStyle/>
            <a:p>
              <a:r>
                <a:rPr lang="en-US" noProof="1">
                  <a:latin typeface="Franklin Gothic Medium Cond" panose="020B0606030402020204" pitchFamily="34" charset="0"/>
                </a:rPr>
                <a:t>PS Limitation </a:t>
              </a:r>
            </a:p>
          </p:txBody>
        </p:sp>
      </p:grpSp>
      <p:pic>
        <p:nvPicPr>
          <p:cNvPr id="6" name="Graphic 5" descr="Gavel">
            <a:extLst>
              <a:ext uri="{FF2B5EF4-FFF2-40B4-BE49-F238E27FC236}">
                <a16:creationId xmlns:a16="http://schemas.microsoft.com/office/drawing/2014/main" xmlns="" id="{C8C21145-5E7E-403F-9B43-A7A362CCFEE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914127" y="1883207"/>
            <a:ext cx="914400" cy="914400"/>
          </a:xfrm>
          <a:prstGeom prst="rect">
            <a:avLst/>
          </a:prstGeom>
        </p:spPr>
      </p:pic>
      <p:pic>
        <p:nvPicPr>
          <p:cNvPr id="32" name="Graphic 31" descr="Checklist RTL">
            <a:extLst>
              <a:ext uri="{FF2B5EF4-FFF2-40B4-BE49-F238E27FC236}">
                <a16:creationId xmlns:a16="http://schemas.microsoft.com/office/drawing/2014/main" xmlns="" id="{AC968CFF-5462-40D5-B92A-4E6A6954C22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914127" y="3413121"/>
            <a:ext cx="914400" cy="914400"/>
          </a:xfrm>
          <a:prstGeom prst="rect">
            <a:avLst/>
          </a:prstGeom>
        </p:spPr>
      </p:pic>
      <p:pic>
        <p:nvPicPr>
          <p:cNvPr id="34" name="Graphic 33" descr="Needle">
            <a:extLst>
              <a:ext uri="{FF2B5EF4-FFF2-40B4-BE49-F238E27FC236}">
                <a16:creationId xmlns:a16="http://schemas.microsoft.com/office/drawing/2014/main" xmlns="" id="{31540EE7-D955-4C1D-AEC5-5A49CF54D7B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248617" y="5070286"/>
            <a:ext cx="780366" cy="780366"/>
          </a:xfrm>
          <a:prstGeom prst="rect">
            <a:avLst/>
          </a:prstGeom>
        </p:spPr>
      </p:pic>
      <p:pic>
        <p:nvPicPr>
          <p:cNvPr id="36" name="Graphic 35" descr="Medical">
            <a:extLst>
              <a:ext uri="{FF2B5EF4-FFF2-40B4-BE49-F238E27FC236}">
                <a16:creationId xmlns:a16="http://schemas.microsoft.com/office/drawing/2014/main" xmlns="" id="{DC5A0FE3-C900-4AFD-A462-42DA671BE75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4858433" y="4767132"/>
            <a:ext cx="780366" cy="780366"/>
          </a:xfrm>
          <a:prstGeom prst="rect">
            <a:avLst/>
          </a:prstGeom>
        </p:spPr>
      </p:pic>
      <p:pic>
        <p:nvPicPr>
          <p:cNvPr id="38" name="Graphic 37" descr="Ruble">
            <a:extLst>
              <a:ext uri="{FF2B5EF4-FFF2-40B4-BE49-F238E27FC236}">
                <a16:creationId xmlns:a16="http://schemas.microsoft.com/office/drawing/2014/main" xmlns="" id="{A9D139C1-5DBE-4258-BF03-B9BDEDB1E5AA}"/>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6360382" y="1888196"/>
            <a:ext cx="914400" cy="914400"/>
          </a:xfrm>
          <a:prstGeom prst="rect">
            <a:avLst/>
          </a:prstGeom>
        </p:spPr>
      </p:pic>
      <p:pic>
        <p:nvPicPr>
          <p:cNvPr id="40" name="Graphic 39" descr="List">
            <a:extLst>
              <a:ext uri="{FF2B5EF4-FFF2-40B4-BE49-F238E27FC236}">
                <a16:creationId xmlns:a16="http://schemas.microsoft.com/office/drawing/2014/main" xmlns="" id="{C0F0E3E8-B993-4CB3-9E3C-B3DDC97F2B75}"/>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6411072" y="4880570"/>
            <a:ext cx="799570" cy="799570"/>
          </a:xfrm>
          <a:prstGeom prst="rect">
            <a:avLst/>
          </a:prstGeom>
        </p:spPr>
      </p:pic>
      <p:pic>
        <p:nvPicPr>
          <p:cNvPr id="10" name="Graphic 9" descr="Research">
            <a:extLst>
              <a:ext uri="{FF2B5EF4-FFF2-40B4-BE49-F238E27FC236}">
                <a16:creationId xmlns:a16="http://schemas.microsoft.com/office/drawing/2014/main" xmlns="" id="{99421D10-C721-4449-BC09-B1829B67B043}"/>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tretch>
            <a:fillRect/>
          </a:stretch>
        </p:blipFill>
        <p:spPr>
          <a:xfrm>
            <a:off x="6334686" y="3396188"/>
            <a:ext cx="914400" cy="914400"/>
          </a:xfrm>
          <a:prstGeom prst="rect">
            <a:avLst/>
          </a:prstGeom>
        </p:spPr>
      </p:pic>
    </p:spTree>
    <p:extLst>
      <p:ext uri="{BB962C8B-B14F-4D97-AF65-F5344CB8AC3E}">
        <p14:creationId xmlns:p14="http://schemas.microsoft.com/office/powerpoint/2010/main" val="222866767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0"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xmlns="" id="{B75A95F3-AC79-493A-8DCF-66642654AF4C}"/>
              </a:ext>
            </a:extLst>
          </p:cNvPr>
          <p:cNvSpPr/>
          <p:nvPr/>
        </p:nvSpPr>
        <p:spPr>
          <a:xfrm>
            <a:off x="401762" y="807830"/>
            <a:ext cx="874643" cy="874643"/>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Gavel">
            <a:extLst>
              <a:ext uri="{FF2B5EF4-FFF2-40B4-BE49-F238E27FC236}">
                <a16:creationId xmlns:a16="http://schemas.microsoft.com/office/drawing/2014/main" xmlns="" id="{ED70BD2C-9833-4B1A-9AEA-E6D29840255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97930" y="1003998"/>
            <a:ext cx="482306" cy="482306"/>
          </a:xfrm>
          <a:prstGeom prst="rect">
            <a:avLst/>
          </a:prstGeom>
        </p:spPr>
      </p:pic>
      <p:sp>
        <p:nvSpPr>
          <p:cNvPr id="3" name="TextBox 2">
            <a:extLst>
              <a:ext uri="{FF2B5EF4-FFF2-40B4-BE49-F238E27FC236}">
                <a16:creationId xmlns:a16="http://schemas.microsoft.com/office/drawing/2014/main" xmlns="" id="{238D1709-F966-44DF-ACE8-16A730BF59CC}"/>
              </a:ext>
            </a:extLst>
          </p:cNvPr>
          <p:cNvSpPr txBox="1"/>
          <p:nvPr/>
        </p:nvSpPr>
        <p:spPr>
          <a:xfrm>
            <a:off x="1432817" y="1000228"/>
            <a:ext cx="9442174" cy="538609"/>
          </a:xfrm>
          <a:prstGeom prst="rect">
            <a:avLst/>
          </a:prstGeom>
          <a:noFill/>
        </p:spPr>
        <p:txBody>
          <a:bodyPr wrap="square" rtlCol="0">
            <a:spAutoFit/>
          </a:bodyPr>
          <a:lstStyle/>
          <a:p>
            <a:r>
              <a:rPr lang="en-US" sz="2900" b="1" dirty="0">
                <a:latin typeface="Franklin Gothic Medium Cond" panose="020B0606030402020204" pitchFamily="34" charset="0"/>
              </a:rPr>
              <a:t>Implementation of the SC Ruling on the Mandanas-Garcia Petitions</a:t>
            </a:r>
          </a:p>
        </p:txBody>
      </p:sp>
      <p:sp>
        <p:nvSpPr>
          <p:cNvPr id="34" name="Text Placeholder 30">
            <a:extLst>
              <a:ext uri="{FF2B5EF4-FFF2-40B4-BE49-F238E27FC236}">
                <a16:creationId xmlns:a16="http://schemas.microsoft.com/office/drawing/2014/main" xmlns="" id="{2222168A-F308-4212-8B9F-E75B7E881F84}"/>
              </a:ext>
            </a:extLst>
          </p:cNvPr>
          <p:cNvSpPr txBox="1">
            <a:spLocks/>
          </p:cNvSpPr>
          <p:nvPr/>
        </p:nvSpPr>
        <p:spPr>
          <a:xfrm>
            <a:off x="1432817" y="1756415"/>
            <a:ext cx="9977303" cy="3014407"/>
          </a:xfrm>
          <a:prstGeom prst="rect">
            <a:avLst/>
          </a:prstGeom>
        </p:spPr>
        <p:txBody>
          <a:bodyPr anchor="t"/>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14313" indent="-214313" algn="just">
              <a:spcBef>
                <a:spcPts val="422"/>
              </a:spcBef>
            </a:pPr>
            <a:r>
              <a:rPr lang="en-US" altLang="en-US" sz="2400" dirty="0">
                <a:latin typeface="Franklin Gothic Medium Cond" panose="020B0606030402020204" pitchFamily="34" charset="0"/>
                <a:ea typeface="MS PGothic"/>
                <a:cs typeface="Arial"/>
              </a:rPr>
              <a:t>In view of the limited fiscal space of the National Government, the funding support for local projects shall be limited to LGUs belonging to the 5th and 6th income classes, the GIDAs, and LGUs with highest poverty incidences.</a:t>
            </a:r>
          </a:p>
          <a:p>
            <a:pPr marL="214313" indent="-214313" algn="just">
              <a:spcBef>
                <a:spcPts val="422"/>
              </a:spcBef>
            </a:pPr>
            <a:endParaRPr lang="en-US" altLang="en-US" sz="800" dirty="0">
              <a:latin typeface="Franklin Gothic Medium Cond" panose="020B0606030402020204" pitchFamily="34" charset="0"/>
              <a:ea typeface="MS PGothic"/>
              <a:cs typeface="Arial"/>
            </a:endParaRPr>
          </a:p>
          <a:p>
            <a:pPr marL="214313" indent="-214313" algn="just">
              <a:spcBef>
                <a:spcPts val="422"/>
              </a:spcBef>
            </a:pPr>
            <a:r>
              <a:rPr lang="en-US" altLang="en-US" sz="2400" dirty="0">
                <a:latin typeface="Franklin Gothic Medium Cond" panose="020B0606030402020204" pitchFamily="34" charset="0"/>
                <a:ea typeface="MS PGothic"/>
                <a:cs typeface="Arial"/>
              </a:rPr>
              <a:t>The LGUs that may no longer be covered by the pertinent NGAs are expected to provide funds for the implementation and delivery of devolved functions and services.</a:t>
            </a:r>
          </a:p>
          <a:p>
            <a:pPr marL="214313" indent="-214313" algn="just">
              <a:spcBef>
                <a:spcPts val="422"/>
              </a:spcBef>
            </a:pPr>
            <a:endParaRPr lang="en-US" altLang="en-US" sz="800" dirty="0">
              <a:latin typeface="Franklin Gothic Medium Cond" panose="020B0606030402020204" pitchFamily="34" charset="0"/>
              <a:ea typeface="MS PGothic"/>
              <a:cs typeface="Arial"/>
            </a:endParaRPr>
          </a:p>
          <a:p>
            <a:pPr marL="214313" indent="-214313" algn="just">
              <a:spcBef>
                <a:spcPts val="422"/>
              </a:spcBef>
            </a:pPr>
            <a:r>
              <a:rPr lang="en-US" altLang="en-US" sz="2400" dirty="0">
                <a:latin typeface="Franklin Gothic Medium Cond" panose="020B0606030402020204" pitchFamily="34" charset="0"/>
                <a:ea typeface="MS PGothic"/>
                <a:cs typeface="Arial"/>
              </a:rPr>
              <a:t>The LGUs shall ensure that the implementation of the following are prioritized in their respective Annual Investment Programs and Annual Budgets:</a:t>
            </a:r>
          </a:p>
          <a:p>
            <a:pPr marL="214313" indent="-214313" algn="just">
              <a:spcBef>
                <a:spcPts val="422"/>
              </a:spcBef>
            </a:pPr>
            <a:endParaRPr lang="en-US" altLang="en-US" sz="2400" dirty="0">
              <a:latin typeface="Franklin Gothic Medium Cond" panose="020B0606030402020204" pitchFamily="34" charset="0"/>
              <a:ea typeface="MS PGothic"/>
              <a:cs typeface="Arial"/>
            </a:endParaRPr>
          </a:p>
        </p:txBody>
      </p:sp>
      <p:sp>
        <p:nvSpPr>
          <p:cNvPr id="39" name="Shape 586">
            <a:extLst>
              <a:ext uri="{FF2B5EF4-FFF2-40B4-BE49-F238E27FC236}">
                <a16:creationId xmlns:a16="http://schemas.microsoft.com/office/drawing/2014/main" xmlns="" id="{4A44832D-5EA4-4604-A0FA-CB6CDC3BB08D}"/>
              </a:ext>
            </a:extLst>
          </p:cNvPr>
          <p:cNvSpPr/>
          <p:nvPr/>
        </p:nvSpPr>
        <p:spPr>
          <a:xfrm>
            <a:off x="1765585" y="4687878"/>
            <a:ext cx="2739004" cy="1179998"/>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pic>
        <p:nvPicPr>
          <p:cNvPr id="43" name="Picture 42" descr="A close up of a logo&#10;&#10;Description automatically generated">
            <a:extLst>
              <a:ext uri="{FF2B5EF4-FFF2-40B4-BE49-F238E27FC236}">
                <a16:creationId xmlns:a16="http://schemas.microsoft.com/office/drawing/2014/main" xmlns="" id="{A37B37A2-5C53-425D-9E97-E22C488A8445}"/>
              </a:ext>
            </a:extLst>
          </p:cNvPr>
          <p:cNvPicPr>
            <a:picLocks noChangeAspect="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949327" y="5012766"/>
            <a:ext cx="700324" cy="525242"/>
          </a:xfrm>
          <a:prstGeom prst="rect">
            <a:avLst/>
          </a:prstGeom>
          <a:noFill/>
          <a:effectLst/>
        </p:spPr>
      </p:pic>
      <p:sp>
        <p:nvSpPr>
          <p:cNvPr id="55" name="Shape 586">
            <a:extLst>
              <a:ext uri="{FF2B5EF4-FFF2-40B4-BE49-F238E27FC236}">
                <a16:creationId xmlns:a16="http://schemas.microsoft.com/office/drawing/2014/main" xmlns="" id="{E6A7B2BA-43C0-48FE-A8DC-F936299F6CD7}"/>
              </a:ext>
            </a:extLst>
          </p:cNvPr>
          <p:cNvSpPr/>
          <p:nvPr/>
        </p:nvSpPr>
        <p:spPr>
          <a:xfrm>
            <a:off x="5203572" y="4687878"/>
            <a:ext cx="2739004" cy="1179998"/>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sp>
        <p:nvSpPr>
          <p:cNvPr id="56" name="Shape 586">
            <a:extLst>
              <a:ext uri="{FF2B5EF4-FFF2-40B4-BE49-F238E27FC236}">
                <a16:creationId xmlns:a16="http://schemas.microsoft.com/office/drawing/2014/main" xmlns="" id="{948F0CDD-FD86-4F8D-BE59-90B82D8598ED}"/>
              </a:ext>
            </a:extLst>
          </p:cNvPr>
          <p:cNvSpPr/>
          <p:nvPr/>
        </p:nvSpPr>
        <p:spPr>
          <a:xfrm>
            <a:off x="8641559" y="4687878"/>
            <a:ext cx="2739004" cy="1179998"/>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grpSp>
        <p:nvGrpSpPr>
          <p:cNvPr id="44" name="Graphic 20" descr="Classroom">
            <a:extLst>
              <a:ext uri="{FF2B5EF4-FFF2-40B4-BE49-F238E27FC236}">
                <a16:creationId xmlns:a16="http://schemas.microsoft.com/office/drawing/2014/main" xmlns="" id="{1713B4F4-3CC0-47E0-A12F-C7438B20D69F}"/>
              </a:ext>
            </a:extLst>
          </p:cNvPr>
          <p:cNvGrpSpPr/>
          <p:nvPr/>
        </p:nvGrpSpPr>
        <p:grpSpPr>
          <a:xfrm>
            <a:off x="5459436" y="4975797"/>
            <a:ext cx="721111" cy="599179"/>
            <a:chOff x="5098031" y="1708551"/>
            <a:chExt cx="914400" cy="914400"/>
          </a:xfrm>
          <a:solidFill>
            <a:srgbClr val="D29500"/>
          </a:solidFill>
        </p:grpSpPr>
        <p:sp>
          <p:nvSpPr>
            <p:cNvPr id="45" name="Freeform: Shape 44">
              <a:extLst>
                <a:ext uri="{FF2B5EF4-FFF2-40B4-BE49-F238E27FC236}">
                  <a16:creationId xmlns:a16="http://schemas.microsoft.com/office/drawing/2014/main" xmlns="" id="{8DB706D8-C6EB-4318-A274-D5C382125AA1}"/>
                </a:ext>
              </a:extLst>
            </p:cNvPr>
            <p:cNvSpPr/>
            <p:nvPr/>
          </p:nvSpPr>
          <p:spPr>
            <a:xfrm>
              <a:off x="5445979" y="2314341"/>
              <a:ext cx="86486" cy="86487"/>
            </a:xfrm>
            <a:custGeom>
              <a:avLst/>
              <a:gdLst>
                <a:gd name="connsiteX0" fmla="*/ 86487 w 86486"/>
                <a:gd name="connsiteY0" fmla="*/ 43243 h 86487"/>
                <a:gd name="connsiteX1" fmla="*/ 43243 w 86486"/>
                <a:gd name="connsiteY1" fmla="*/ 86487 h 86487"/>
                <a:gd name="connsiteX2" fmla="*/ 0 w 86486"/>
                <a:gd name="connsiteY2" fmla="*/ 43243 h 86487"/>
                <a:gd name="connsiteX3" fmla="*/ 43243 w 86486"/>
                <a:gd name="connsiteY3" fmla="*/ 0 h 86487"/>
                <a:gd name="connsiteX4" fmla="*/ 86487 w 86486"/>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6" h="86487">
                  <a:moveTo>
                    <a:pt x="86487" y="43243"/>
                  </a:moveTo>
                  <a:cubicBezTo>
                    <a:pt x="86487" y="67126"/>
                    <a:pt x="67126" y="86487"/>
                    <a:pt x="43243" y="86487"/>
                  </a:cubicBezTo>
                  <a:cubicBezTo>
                    <a:pt x="19361" y="86487"/>
                    <a:pt x="0" y="67126"/>
                    <a:pt x="0" y="43243"/>
                  </a:cubicBezTo>
                  <a:cubicBezTo>
                    <a:pt x="0" y="19361"/>
                    <a:pt x="19361" y="0"/>
                    <a:pt x="43243" y="0"/>
                  </a:cubicBezTo>
                  <a:cubicBezTo>
                    <a:pt x="67126" y="0"/>
                    <a:pt x="86487" y="19361"/>
                    <a:pt x="86487" y="43243"/>
                  </a:cubicBezTo>
                  <a:close/>
                </a:path>
              </a:pathLst>
            </a:custGeom>
            <a:grpFill/>
            <a:ln w="9525" cap="flat">
              <a:solidFill>
                <a:srgbClr val="D39600"/>
              </a:solidFill>
              <a:prstDash val="solid"/>
              <a:miter/>
            </a:ln>
          </p:spPr>
          <p:txBody>
            <a:bodyPr rtlCol="0" anchor="ctr"/>
            <a:lstStyle/>
            <a:p>
              <a:endParaRPr lang="en-US" sz="1350"/>
            </a:p>
          </p:txBody>
        </p:sp>
        <p:sp>
          <p:nvSpPr>
            <p:cNvPr id="46" name="Freeform: Shape 45">
              <a:extLst>
                <a:ext uri="{FF2B5EF4-FFF2-40B4-BE49-F238E27FC236}">
                  <a16:creationId xmlns:a16="http://schemas.microsoft.com/office/drawing/2014/main" xmlns="" id="{F4621D8F-EA71-4BBD-97B5-5294D48FE7EB}"/>
                </a:ext>
              </a:extLst>
            </p:cNvPr>
            <p:cNvSpPr/>
            <p:nvPr/>
          </p:nvSpPr>
          <p:spPr>
            <a:xfrm>
              <a:off x="5402831" y="2412734"/>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pFill/>
            <a:ln w="9525" cap="flat">
              <a:solidFill>
                <a:srgbClr val="D39600"/>
              </a:solidFill>
              <a:prstDash val="solid"/>
              <a:miter/>
            </a:ln>
          </p:spPr>
          <p:txBody>
            <a:bodyPr rtlCol="0" anchor="ctr"/>
            <a:lstStyle/>
            <a:p>
              <a:endParaRPr lang="en-US" sz="1350"/>
            </a:p>
          </p:txBody>
        </p:sp>
        <p:sp>
          <p:nvSpPr>
            <p:cNvPr id="47" name="Freeform: Shape 46">
              <a:extLst>
                <a:ext uri="{FF2B5EF4-FFF2-40B4-BE49-F238E27FC236}">
                  <a16:creationId xmlns:a16="http://schemas.microsoft.com/office/drawing/2014/main" xmlns="" id="{FAB8F870-2D39-4816-9D90-FE859C5CB907}"/>
                </a:ext>
              </a:extLst>
            </p:cNvPr>
            <p:cNvSpPr/>
            <p:nvPr/>
          </p:nvSpPr>
          <p:spPr>
            <a:xfrm>
              <a:off x="5635145" y="2314341"/>
              <a:ext cx="86486" cy="86487"/>
            </a:xfrm>
            <a:custGeom>
              <a:avLst/>
              <a:gdLst>
                <a:gd name="connsiteX0" fmla="*/ 86487 w 86486"/>
                <a:gd name="connsiteY0" fmla="*/ 43243 h 86487"/>
                <a:gd name="connsiteX1" fmla="*/ 43244 w 86486"/>
                <a:gd name="connsiteY1" fmla="*/ 86487 h 86487"/>
                <a:gd name="connsiteX2" fmla="*/ 0 w 86486"/>
                <a:gd name="connsiteY2" fmla="*/ 43243 h 86487"/>
                <a:gd name="connsiteX3" fmla="*/ 43244 w 86486"/>
                <a:gd name="connsiteY3" fmla="*/ 0 h 86487"/>
                <a:gd name="connsiteX4" fmla="*/ 86487 w 86486"/>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6" h="86487">
                  <a:moveTo>
                    <a:pt x="86487" y="43243"/>
                  </a:moveTo>
                  <a:cubicBezTo>
                    <a:pt x="86487" y="67126"/>
                    <a:pt x="67126" y="86487"/>
                    <a:pt x="43244" y="86487"/>
                  </a:cubicBezTo>
                  <a:cubicBezTo>
                    <a:pt x="19361" y="86487"/>
                    <a:pt x="0" y="67126"/>
                    <a:pt x="0" y="43243"/>
                  </a:cubicBezTo>
                  <a:cubicBezTo>
                    <a:pt x="0" y="19361"/>
                    <a:pt x="19361" y="0"/>
                    <a:pt x="43244" y="0"/>
                  </a:cubicBezTo>
                  <a:cubicBezTo>
                    <a:pt x="67126" y="0"/>
                    <a:pt x="86487" y="19361"/>
                    <a:pt x="86487" y="43243"/>
                  </a:cubicBezTo>
                  <a:close/>
                </a:path>
              </a:pathLst>
            </a:custGeom>
            <a:grpFill/>
            <a:ln w="9525" cap="flat">
              <a:solidFill>
                <a:srgbClr val="D39600"/>
              </a:solidFill>
              <a:prstDash val="solid"/>
              <a:miter/>
            </a:ln>
          </p:spPr>
          <p:txBody>
            <a:bodyPr rtlCol="0" anchor="ctr"/>
            <a:lstStyle/>
            <a:p>
              <a:endParaRPr lang="en-US" sz="1350"/>
            </a:p>
          </p:txBody>
        </p:sp>
        <p:sp>
          <p:nvSpPr>
            <p:cNvPr id="48" name="Freeform: Shape 47">
              <a:extLst>
                <a:ext uri="{FF2B5EF4-FFF2-40B4-BE49-F238E27FC236}">
                  <a16:creationId xmlns:a16="http://schemas.microsoft.com/office/drawing/2014/main" xmlns="" id="{F1DAD4A2-DFCC-4BA2-A3DC-477104F4CE76}"/>
                </a:ext>
              </a:extLst>
            </p:cNvPr>
            <p:cNvSpPr/>
            <p:nvPr/>
          </p:nvSpPr>
          <p:spPr>
            <a:xfrm>
              <a:off x="5593331" y="2412734"/>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pFill/>
            <a:ln w="9525" cap="flat">
              <a:solidFill>
                <a:srgbClr val="D39600"/>
              </a:solidFill>
              <a:prstDash val="solid"/>
              <a:miter/>
            </a:ln>
          </p:spPr>
          <p:txBody>
            <a:bodyPr rtlCol="0" anchor="ctr"/>
            <a:lstStyle/>
            <a:p>
              <a:endParaRPr lang="en-US" sz="1350"/>
            </a:p>
          </p:txBody>
        </p:sp>
        <p:sp>
          <p:nvSpPr>
            <p:cNvPr id="49" name="Freeform: Shape 48">
              <a:extLst>
                <a:ext uri="{FF2B5EF4-FFF2-40B4-BE49-F238E27FC236}">
                  <a16:creationId xmlns:a16="http://schemas.microsoft.com/office/drawing/2014/main" xmlns="" id="{B1F54F83-CE76-4C1B-99BE-908D99F8DE90}"/>
                </a:ext>
              </a:extLst>
            </p:cNvPr>
            <p:cNvSpPr/>
            <p:nvPr/>
          </p:nvSpPr>
          <p:spPr>
            <a:xfrm>
              <a:off x="5825645" y="2314341"/>
              <a:ext cx="86487" cy="86487"/>
            </a:xfrm>
            <a:custGeom>
              <a:avLst/>
              <a:gdLst>
                <a:gd name="connsiteX0" fmla="*/ 86487 w 86487"/>
                <a:gd name="connsiteY0" fmla="*/ 43243 h 86487"/>
                <a:gd name="connsiteX1" fmla="*/ 43244 w 86487"/>
                <a:gd name="connsiteY1" fmla="*/ 86487 h 86487"/>
                <a:gd name="connsiteX2" fmla="*/ 0 w 86487"/>
                <a:gd name="connsiteY2" fmla="*/ 43243 h 86487"/>
                <a:gd name="connsiteX3" fmla="*/ 43244 w 86487"/>
                <a:gd name="connsiteY3" fmla="*/ 0 h 86487"/>
                <a:gd name="connsiteX4" fmla="*/ 86487 w 86487"/>
                <a:gd name="connsiteY4" fmla="*/ 43243 h 8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87" h="86487">
                  <a:moveTo>
                    <a:pt x="86487" y="43243"/>
                  </a:moveTo>
                  <a:cubicBezTo>
                    <a:pt x="86487" y="67126"/>
                    <a:pt x="67126" y="86487"/>
                    <a:pt x="43244" y="86487"/>
                  </a:cubicBezTo>
                  <a:cubicBezTo>
                    <a:pt x="19361" y="86487"/>
                    <a:pt x="0" y="67126"/>
                    <a:pt x="0" y="43243"/>
                  </a:cubicBezTo>
                  <a:cubicBezTo>
                    <a:pt x="0" y="19361"/>
                    <a:pt x="19361" y="0"/>
                    <a:pt x="43244" y="0"/>
                  </a:cubicBezTo>
                  <a:cubicBezTo>
                    <a:pt x="67126" y="0"/>
                    <a:pt x="86487" y="19361"/>
                    <a:pt x="86487" y="43243"/>
                  </a:cubicBezTo>
                  <a:close/>
                </a:path>
              </a:pathLst>
            </a:custGeom>
            <a:grpFill/>
            <a:ln w="9525" cap="flat">
              <a:solidFill>
                <a:srgbClr val="D39600"/>
              </a:solidFill>
              <a:prstDash val="solid"/>
              <a:miter/>
            </a:ln>
          </p:spPr>
          <p:txBody>
            <a:bodyPr rtlCol="0" anchor="ctr"/>
            <a:lstStyle/>
            <a:p>
              <a:endParaRPr lang="en-US" sz="1350"/>
            </a:p>
          </p:txBody>
        </p:sp>
        <p:sp>
          <p:nvSpPr>
            <p:cNvPr id="50" name="Freeform: Shape 49">
              <a:extLst>
                <a:ext uri="{FF2B5EF4-FFF2-40B4-BE49-F238E27FC236}">
                  <a16:creationId xmlns:a16="http://schemas.microsoft.com/office/drawing/2014/main" xmlns="" id="{86D5A56F-2A43-411F-8674-12BD48A17A2F}"/>
                </a:ext>
              </a:extLst>
            </p:cNvPr>
            <p:cNvSpPr/>
            <p:nvPr/>
          </p:nvSpPr>
          <p:spPr>
            <a:xfrm>
              <a:off x="5783831" y="2412734"/>
              <a:ext cx="171450" cy="86391"/>
            </a:xfrm>
            <a:custGeom>
              <a:avLst/>
              <a:gdLst>
                <a:gd name="connsiteX0" fmla="*/ 171450 w 171450"/>
                <a:gd name="connsiteY0" fmla="*/ 86392 h 86391"/>
                <a:gd name="connsiteX1" fmla="*/ 171450 w 171450"/>
                <a:gd name="connsiteY1" fmla="*/ 43148 h 86391"/>
                <a:gd name="connsiteX2" fmla="*/ 162877 w 171450"/>
                <a:gd name="connsiteY2" fmla="*/ 25908 h 86391"/>
                <a:gd name="connsiteX3" fmla="*/ 121063 w 171450"/>
                <a:gd name="connsiteY3" fmla="*/ 5334 h 86391"/>
                <a:gd name="connsiteX4" fmla="*/ 85725 w 171450"/>
                <a:gd name="connsiteY4" fmla="*/ 0 h 86391"/>
                <a:gd name="connsiteX5" fmla="*/ 50387 w 171450"/>
                <a:gd name="connsiteY5" fmla="*/ 5334 h 86391"/>
                <a:gd name="connsiteX6" fmla="*/ 8573 w 171450"/>
                <a:gd name="connsiteY6" fmla="*/ 25908 h 86391"/>
                <a:gd name="connsiteX7" fmla="*/ 0 w 171450"/>
                <a:gd name="connsiteY7" fmla="*/ 43148 h 86391"/>
                <a:gd name="connsiteX8" fmla="*/ 0 w 171450"/>
                <a:gd name="connsiteY8" fmla="*/ 86392 h 8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 h="86391">
                  <a:moveTo>
                    <a:pt x="171450" y="86392"/>
                  </a:moveTo>
                  <a:lnTo>
                    <a:pt x="171450" y="43148"/>
                  </a:lnTo>
                  <a:cubicBezTo>
                    <a:pt x="171309" y="36410"/>
                    <a:pt x="168166" y="30087"/>
                    <a:pt x="162877" y="25908"/>
                  </a:cubicBezTo>
                  <a:cubicBezTo>
                    <a:pt x="150451" y="16330"/>
                    <a:pt x="136233" y="9335"/>
                    <a:pt x="121063" y="5334"/>
                  </a:cubicBezTo>
                  <a:cubicBezTo>
                    <a:pt x="109612" y="1819"/>
                    <a:pt x="97703" y="21"/>
                    <a:pt x="85725" y="0"/>
                  </a:cubicBezTo>
                  <a:cubicBezTo>
                    <a:pt x="73760" y="185"/>
                    <a:pt x="61873" y="1978"/>
                    <a:pt x="50387" y="5334"/>
                  </a:cubicBezTo>
                  <a:cubicBezTo>
                    <a:pt x="35385" y="9775"/>
                    <a:pt x="21246" y="16733"/>
                    <a:pt x="8573" y="25908"/>
                  </a:cubicBezTo>
                  <a:cubicBezTo>
                    <a:pt x="3284" y="30087"/>
                    <a:pt x="141" y="36410"/>
                    <a:pt x="0" y="43148"/>
                  </a:cubicBezTo>
                  <a:lnTo>
                    <a:pt x="0" y="86392"/>
                  </a:lnTo>
                  <a:close/>
                </a:path>
              </a:pathLst>
            </a:custGeom>
            <a:grpFill/>
            <a:ln w="9525" cap="flat">
              <a:solidFill>
                <a:srgbClr val="D39600"/>
              </a:solidFill>
              <a:prstDash val="solid"/>
              <a:miter/>
            </a:ln>
          </p:spPr>
          <p:txBody>
            <a:bodyPr rtlCol="0" anchor="ctr"/>
            <a:lstStyle/>
            <a:p>
              <a:endParaRPr lang="en-US" sz="1350"/>
            </a:p>
          </p:txBody>
        </p:sp>
        <p:sp>
          <p:nvSpPr>
            <p:cNvPr id="51" name="Freeform: Shape 50">
              <a:extLst>
                <a:ext uri="{FF2B5EF4-FFF2-40B4-BE49-F238E27FC236}">
                  <a16:creationId xmlns:a16="http://schemas.microsoft.com/office/drawing/2014/main" xmlns="" id="{6DDF64C6-7F80-495F-A0D1-77EE2B0AF92C}"/>
                </a:ext>
              </a:extLst>
            </p:cNvPr>
            <p:cNvSpPr/>
            <p:nvPr/>
          </p:nvSpPr>
          <p:spPr>
            <a:xfrm>
              <a:off x="5246049" y="1901146"/>
              <a:ext cx="113157" cy="113157"/>
            </a:xfrm>
            <a:custGeom>
              <a:avLst/>
              <a:gdLst>
                <a:gd name="connsiteX0" fmla="*/ 113157 w 113157"/>
                <a:gd name="connsiteY0" fmla="*/ 56579 h 113157"/>
                <a:gd name="connsiteX1" fmla="*/ 56578 w 113157"/>
                <a:gd name="connsiteY1" fmla="*/ 113157 h 113157"/>
                <a:gd name="connsiteX2" fmla="*/ 0 w 113157"/>
                <a:gd name="connsiteY2" fmla="*/ 56578 h 113157"/>
                <a:gd name="connsiteX3" fmla="*/ 56578 w 113157"/>
                <a:gd name="connsiteY3" fmla="*/ 0 h 113157"/>
                <a:gd name="connsiteX4" fmla="*/ 113157 w 113157"/>
                <a:gd name="connsiteY4" fmla="*/ 56579 h 11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57" h="113157">
                  <a:moveTo>
                    <a:pt x="113157" y="56579"/>
                  </a:moveTo>
                  <a:cubicBezTo>
                    <a:pt x="113157" y="87826"/>
                    <a:pt x="87826" y="113157"/>
                    <a:pt x="56578" y="113157"/>
                  </a:cubicBezTo>
                  <a:cubicBezTo>
                    <a:pt x="25331" y="113157"/>
                    <a:pt x="0" y="87826"/>
                    <a:pt x="0" y="56578"/>
                  </a:cubicBezTo>
                  <a:cubicBezTo>
                    <a:pt x="0" y="25331"/>
                    <a:pt x="25331" y="0"/>
                    <a:pt x="56578" y="0"/>
                  </a:cubicBezTo>
                  <a:cubicBezTo>
                    <a:pt x="87826" y="0"/>
                    <a:pt x="113157" y="25331"/>
                    <a:pt x="113157" y="56579"/>
                  </a:cubicBezTo>
                  <a:close/>
                </a:path>
              </a:pathLst>
            </a:custGeom>
            <a:grpFill/>
            <a:ln w="9525" cap="flat">
              <a:solidFill>
                <a:srgbClr val="D39600"/>
              </a:solidFill>
              <a:prstDash val="solid"/>
              <a:miter/>
            </a:ln>
          </p:spPr>
          <p:txBody>
            <a:bodyPr rtlCol="0" anchor="ctr"/>
            <a:lstStyle/>
            <a:p>
              <a:endParaRPr lang="en-US" sz="1350"/>
            </a:p>
          </p:txBody>
        </p:sp>
        <p:sp>
          <p:nvSpPr>
            <p:cNvPr id="52" name="Freeform: Shape 51">
              <a:extLst>
                <a:ext uri="{FF2B5EF4-FFF2-40B4-BE49-F238E27FC236}">
                  <a16:creationId xmlns:a16="http://schemas.microsoft.com/office/drawing/2014/main" xmlns="" id="{169B9748-EF09-49C3-9424-B0CA1C86F61F}"/>
                </a:ext>
              </a:extLst>
            </p:cNvPr>
            <p:cNvSpPr/>
            <p:nvPr/>
          </p:nvSpPr>
          <p:spPr>
            <a:xfrm>
              <a:off x="5147084" y="1931772"/>
              <a:ext cx="493343" cy="605453"/>
            </a:xfrm>
            <a:custGeom>
              <a:avLst/>
              <a:gdLst>
                <a:gd name="connsiteX0" fmla="*/ 489204 w 493343"/>
                <a:gd name="connsiteY0" fmla="*/ 4140 h 605453"/>
                <a:gd name="connsiteX1" fmla="*/ 469011 w 493343"/>
                <a:gd name="connsiteY1" fmla="*/ 4140 h 605453"/>
                <a:gd name="connsiteX2" fmla="*/ 345948 w 493343"/>
                <a:gd name="connsiteY2" fmla="*/ 127203 h 605453"/>
                <a:gd name="connsiteX3" fmla="*/ 318230 w 493343"/>
                <a:gd name="connsiteY3" fmla="*/ 134251 h 605453"/>
                <a:gd name="connsiteX4" fmla="*/ 280702 w 493343"/>
                <a:gd name="connsiteY4" fmla="*/ 194354 h 605453"/>
                <a:gd name="connsiteX5" fmla="*/ 270034 w 493343"/>
                <a:gd name="connsiteY5" fmla="*/ 148920 h 605453"/>
                <a:gd name="connsiteX6" fmla="*/ 261557 w 493343"/>
                <a:gd name="connsiteY6" fmla="*/ 133299 h 605453"/>
                <a:gd name="connsiteX7" fmla="*/ 202121 w 493343"/>
                <a:gd name="connsiteY7" fmla="*/ 102247 h 605453"/>
                <a:gd name="connsiteX8" fmla="*/ 155543 w 493343"/>
                <a:gd name="connsiteY8" fmla="*/ 96628 h 605453"/>
                <a:gd name="connsiteX9" fmla="*/ 108871 w 493343"/>
                <a:gd name="connsiteY9" fmla="*/ 103676 h 605453"/>
                <a:gd name="connsiteX10" fmla="*/ 49530 w 493343"/>
                <a:gd name="connsiteY10" fmla="*/ 134728 h 605453"/>
                <a:gd name="connsiteX11" fmla="*/ 41053 w 493343"/>
                <a:gd name="connsiteY11" fmla="*/ 150349 h 605453"/>
                <a:gd name="connsiteX12" fmla="*/ 0 w 493343"/>
                <a:gd name="connsiteY12" fmla="*/ 325609 h 605453"/>
                <a:gd name="connsiteX13" fmla="*/ 28575 w 493343"/>
                <a:gd name="connsiteY13" fmla="*/ 354184 h 605453"/>
                <a:gd name="connsiteX14" fmla="*/ 55436 w 493343"/>
                <a:gd name="connsiteY14" fmla="*/ 333038 h 605453"/>
                <a:gd name="connsiteX15" fmla="*/ 85154 w 493343"/>
                <a:gd name="connsiteY15" fmla="*/ 210070 h 605453"/>
                <a:gd name="connsiteX16" fmla="*/ 85154 w 493343"/>
                <a:gd name="connsiteY16" fmla="*/ 605453 h 605453"/>
                <a:gd name="connsiteX17" fmla="*/ 141446 w 493343"/>
                <a:gd name="connsiteY17" fmla="*/ 605453 h 605453"/>
                <a:gd name="connsiteX18" fmla="*/ 141446 w 493343"/>
                <a:gd name="connsiteY18" fmla="*/ 351040 h 605453"/>
                <a:gd name="connsiteX19" fmla="*/ 170021 w 493343"/>
                <a:gd name="connsiteY19" fmla="*/ 351040 h 605453"/>
                <a:gd name="connsiteX20" fmla="*/ 170021 w 493343"/>
                <a:gd name="connsiteY20" fmla="*/ 605453 h 605453"/>
                <a:gd name="connsiteX21" fmla="*/ 226219 w 493343"/>
                <a:gd name="connsiteY21" fmla="*/ 605453 h 605453"/>
                <a:gd name="connsiteX22" fmla="*/ 226219 w 493343"/>
                <a:gd name="connsiteY22" fmla="*/ 208261 h 605453"/>
                <a:gd name="connsiteX23" fmla="*/ 236696 w 493343"/>
                <a:gd name="connsiteY23" fmla="*/ 253028 h 605453"/>
                <a:gd name="connsiteX24" fmla="*/ 242316 w 493343"/>
                <a:gd name="connsiteY24" fmla="*/ 260172 h 605453"/>
                <a:gd name="connsiteX25" fmla="*/ 280416 w 493343"/>
                <a:gd name="connsiteY25" fmla="*/ 273602 h 605453"/>
                <a:gd name="connsiteX26" fmla="*/ 303276 w 493343"/>
                <a:gd name="connsiteY26" fmla="*/ 263220 h 605453"/>
                <a:gd name="connsiteX27" fmla="*/ 361379 w 493343"/>
                <a:gd name="connsiteY27" fmla="*/ 167970 h 605453"/>
                <a:gd name="connsiteX28" fmla="*/ 365284 w 493343"/>
                <a:gd name="connsiteY28" fmla="*/ 148253 h 605453"/>
                <a:gd name="connsiteX29" fmla="*/ 489109 w 493343"/>
                <a:gd name="connsiteY29" fmla="*/ 24428 h 605453"/>
                <a:gd name="connsiteX30" fmla="*/ 489204 w 493343"/>
                <a:gd name="connsiteY30" fmla="*/ 4140 h 60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93343" h="605453">
                  <a:moveTo>
                    <a:pt x="489204" y="4140"/>
                  </a:moveTo>
                  <a:cubicBezTo>
                    <a:pt x="483604" y="-1380"/>
                    <a:pt x="474611" y="-1380"/>
                    <a:pt x="469011" y="4140"/>
                  </a:cubicBezTo>
                  <a:lnTo>
                    <a:pt x="345948" y="127203"/>
                  </a:lnTo>
                  <a:cubicBezTo>
                    <a:pt x="336113" y="124427"/>
                    <a:pt x="325545" y="127114"/>
                    <a:pt x="318230" y="134251"/>
                  </a:cubicBezTo>
                  <a:cubicBezTo>
                    <a:pt x="316230" y="136252"/>
                    <a:pt x="280702" y="194354"/>
                    <a:pt x="280702" y="194354"/>
                  </a:cubicBezTo>
                  <a:lnTo>
                    <a:pt x="270034" y="148920"/>
                  </a:lnTo>
                  <a:cubicBezTo>
                    <a:pt x="268621" y="143062"/>
                    <a:pt x="265699" y="137676"/>
                    <a:pt x="261557" y="133299"/>
                  </a:cubicBezTo>
                  <a:cubicBezTo>
                    <a:pt x="244001" y="119108"/>
                    <a:pt x="223797" y="108552"/>
                    <a:pt x="202121" y="102247"/>
                  </a:cubicBezTo>
                  <a:cubicBezTo>
                    <a:pt x="186797" y="98970"/>
                    <a:pt x="171207" y="97089"/>
                    <a:pt x="155543" y="96628"/>
                  </a:cubicBezTo>
                  <a:cubicBezTo>
                    <a:pt x="139740" y="96871"/>
                    <a:pt x="124041" y="99242"/>
                    <a:pt x="108871" y="103676"/>
                  </a:cubicBezTo>
                  <a:cubicBezTo>
                    <a:pt x="86998" y="109410"/>
                    <a:pt x="66710" y="120027"/>
                    <a:pt x="49530" y="134728"/>
                  </a:cubicBezTo>
                  <a:cubicBezTo>
                    <a:pt x="45351" y="139078"/>
                    <a:pt x="42422" y="144474"/>
                    <a:pt x="41053" y="150349"/>
                  </a:cubicBezTo>
                  <a:cubicBezTo>
                    <a:pt x="41053" y="150349"/>
                    <a:pt x="0" y="322751"/>
                    <a:pt x="0" y="325609"/>
                  </a:cubicBezTo>
                  <a:cubicBezTo>
                    <a:pt x="0" y="341391"/>
                    <a:pt x="12794" y="354184"/>
                    <a:pt x="28575" y="354184"/>
                  </a:cubicBezTo>
                  <a:cubicBezTo>
                    <a:pt x="41222" y="353859"/>
                    <a:pt x="52150" y="345256"/>
                    <a:pt x="55436" y="333038"/>
                  </a:cubicBezTo>
                  <a:lnTo>
                    <a:pt x="85154" y="210070"/>
                  </a:lnTo>
                  <a:lnTo>
                    <a:pt x="85154" y="605453"/>
                  </a:lnTo>
                  <a:lnTo>
                    <a:pt x="141446" y="605453"/>
                  </a:lnTo>
                  <a:lnTo>
                    <a:pt x="141446" y="351040"/>
                  </a:lnTo>
                  <a:lnTo>
                    <a:pt x="170021" y="351040"/>
                  </a:lnTo>
                  <a:lnTo>
                    <a:pt x="170021" y="605453"/>
                  </a:lnTo>
                  <a:lnTo>
                    <a:pt x="226219" y="605453"/>
                  </a:lnTo>
                  <a:lnTo>
                    <a:pt x="226219" y="208261"/>
                  </a:lnTo>
                  <a:lnTo>
                    <a:pt x="236696" y="253028"/>
                  </a:lnTo>
                  <a:cubicBezTo>
                    <a:pt x="237423" y="256123"/>
                    <a:pt x="239479" y="258737"/>
                    <a:pt x="242316" y="260172"/>
                  </a:cubicBezTo>
                  <a:cubicBezTo>
                    <a:pt x="253269" y="268579"/>
                    <a:pt x="266612" y="273282"/>
                    <a:pt x="280416" y="273602"/>
                  </a:cubicBezTo>
                  <a:cubicBezTo>
                    <a:pt x="289404" y="274860"/>
                    <a:pt x="298310" y="270815"/>
                    <a:pt x="303276" y="263220"/>
                  </a:cubicBezTo>
                  <a:lnTo>
                    <a:pt x="361379" y="167970"/>
                  </a:lnTo>
                  <a:cubicBezTo>
                    <a:pt x="365092" y="162114"/>
                    <a:pt x="366486" y="155082"/>
                    <a:pt x="365284" y="148253"/>
                  </a:cubicBezTo>
                  <a:lnTo>
                    <a:pt x="489109" y="24428"/>
                  </a:lnTo>
                  <a:cubicBezTo>
                    <a:pt x="494717" y="18844"/>
                    <a:pt x="494760" y="9777"/>
                    <a:pt x="489204" y="4140"/>
                  </a:cubicBezTo>
                  <a:close/>
                </a:path>
              </a:pathLst>
            </a:custGeom>
            <a:grpFill/>
            <a:ln w="9525" cap="flat">
              <a:solidFill>
                <a:srgbClr val="D39600"/>
              </a:solidFill>
              <a:prstDash val="solid"/>
              <a:miter/>
            </a:ln>
          </p:spPr>
          <p:txBody>
            <a:bodyPr rtlCol="0" anchor="ctr"/>
            <a:lstStyle/>
            <a:p>
              <a:endParaRPr lang="en-US" sz="1350"/>
            </a:p>
          </p:txBody>
        </p:sp>
        <p:sp>
          <p:nvSpPr>
            <p:cNvPr id="53" name="Freeform: Shape 52">
              <a:extLst>
                <a:ext uri="{FF2B5EF4-FFF2-40B4-BE49-F238E27FC236}">
                  <a16:creationId xmlns:a16="http://schemas.microsoft.com/office/drawing/2014/main" xmlns="" id="{534BDF34-ED66-40AE-B6A1-F014DD97957D}"/>
                </a:ext>
              </a:extLst>
            </p:cNvPr>
            <p:cNvSpPr/>
            <p:nvPr/>
          </p:nvSpPr>
          <p:spPr>
            <a:xfrm>
              <a:off x="5326631" y="1803801"/>
              <a:ext cx="542925" cy="390525"/>
            </a:xfrm>
            <a:custGeom>
              <a:avLst/>
              <a:gdLst>
                <a:gd name="connsiteX0" fmla="*/ 504825 w 542925"/>
                <a:gd name="connsiteY0" fmla="*/ 0 h 390525"/>
                <a:gd name="connsiteX1" fmla="*/ 38100 w 542925"/>
                <a:gd name="connsiteY1" fmla="*/ 0 h 390525"/>
                <a:gd name="connsiteX2" fmla="*/ 0 w 542925"/>
                <a:gd name="connsiteY2" fmla="*/ 38100 h 390525"/>
                <a:gd name="connsiteX3" fmla="*/ 0 w 542925"/>
                <a:gd name="connsiteY3" fmla="*/ 72390 h 390525"/>
                <a:gd name="connsiteX4" fmla="*/ 38100 w 542925"/>
                <a:gd name="connsiteY4" fmla="*/ 95250 h 390525"/>
                <a:gd name="connsiteX5" fmla="*/ 38100 w 542925"/>
                <a:gd name="connsiteY5" fmla="*/ 38100 h 390525"/>
                <a:gd name="connsiteX6" fmla="*/ 504825 w 542925"/>
                <a:gd name="connsiteY6" fmla="*/ 38100 h 390525"/>
                <a:gd name="connsiteX7" fmla="*/ 504825 w 542925"/>
                <a:gd name="connsiteY7" fmla="*/ 352425 h 390525"/>
                <a:gd name="connsiteX8" fmla="*/ 179737 w 542925"/>
                <a:gd name="connsiteY8" fmla="*/ 352425 h 390525"/>
                <a:gd name="connsiteX9" fmla="*/ 156496 w 542925"/>
                <a:gd name="connsiteY9" fmla="*/ 390525 h 390525"/>
                <a:gd name="connsiteX10" fmla="*/ 504825 w 542925"/>
                <a:gd name="connsiteY10" fmla="*/ 390525 h 390525"/>
                <a:gd name="connsiteX11" fmla="*/ 542925 w 542925"/>
                <a:gd name="connsiteY11" fmla="*/ 352425 h 390525"/>
                <a:gd name="connsiteX12" fmla="*/ 542925 w 542925"/>
                <a:gd name="connsiteY12" fmla="*/ 38100 h 390525"/>
                <a:gd name="connsiteX13" fmla="*/ 504825 w 542925"/>
                <a:gd name="connsiteY1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5" h="390525">
                  <a:moveTo>
                    <a:pt x="504825" y="0"/>
                  </a:moveTo>
                  <a:lnTo>
                    <a:pt x="38100" y="0"/>
                  </a:lnTo>
                  <a:cubicBezTo>
                    <a:pt x="17058" y="0"/>
                    <a:pt x="0" y="17058"/>
                    <a:pt x="0" y="38100"/>
                  </a:cubicBezTo>
                  <a:lnTo>
                    <a:pt x="0" y="72390"/>
                  </a:lnTo>
                  <a:cubicBezTo>
                    <a:pt x="14564" y="76354"/>
                    <a:pt x="27748" y="84266"/>
                    <a:pt x="38100" y="95250"/>
                  </a:cubicBezTo>
                  <a:lnTo>
                    <a:pt x="38100" y="38100"/>
                  </a:lnTo>
                  <a:lnTo>
                    <a:pt x="504825" y="38100"/>
                  </a:lnTo>
                  <a:lnTo>
                    <a:pt x="504825" y="352425"/>
                  </a:lnTo>
                  <a:lnTo>
                    <a:pt x="179737" y="352425"/>
                  </a:lnTo>
                  <a:lnTo>
                    <a:pt x="156496" y="390525"/>
                  </a:lnTo>
                  <a:lnTo>
                    <a:pt x="504825" y="390525"/>
                  </a:lnTo>
                  <a:cubicBezTo>
                    <a:pt x="525867" y="390525"/>
                    <a:pt x="542925" y="373467"/>
                    <a:pt x="542925" y="352425"/>
                  </a:cubicBezTo>
                  <a:lnTo>
                    <a:pt x="542925" y="38100"/>
                  </a:lnTo>
                  <a:cubicBezTo>
                    <a:pt x="542925" y="17058"/>
                    <a:pt x="525867" y="0"/>
                    <a:pt x="504825" y="0"/>
                  </a:cubicBezTo>
                  <a:close/>
                </a:path>
              </a:pathLst>
            </a:custGeom>
            <a:grpFill/>
            <a:ln w="9525" cap="flat">
              <a:solidFill>
                <a:srgbClr val="D39600"/>
              </a:solidFill>
              <a:prstDash val="solid"/>
              <a:miter/>
            </a:ln>
          </p:spPr>
          <p:txBody>
            <a:bodyPr rtlCol="0" anchor="ctr"/>
            <a:lstStyle/>
            <a:p>
              <a:endParaRPr lang="en-US" sz="1350"/>
            </a:p>
          </p:txBody>
        </p:sp>
      </p:grpSp>
      <p:pic>
        <p:nvPicPr>
          <p:cNvPr id="54" name="Graphic 53" descr="User network">
            <a:extLst>
              <a:ext uri="{FF2B5EF4-FFF2-40B4-BE49-F238E27FC236}">
                <a16:creationId xmlns:a16="http://schemas.microsoft.com/office/drawing/2014/main" xmlns="" id="{89C25C47-EDCF-43EC-8A5F-B7ED4A114C9A}"/>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8824193" y="4962871"/>
            <a:ext cx="663506" cy="663506"/>
          </a:xfrm>
          <a:prstGeom prst="rect">
            <a:avLst/>
          </a:prstGeom>
        </p:spPr>
      </p:pic>
      <p:sp>
        <p:nvSpPr>
          <p:cNvPr id="58" name="Shape 589">
            <a:extLst>
              <a:ext uri="{FF2B5EF4-FFF2-40B4-BE49-F238E27FC236}">
                <a16:creationId xmlns:a16="http://schemas.microsoft.com/office/drawing/2014/main" xmlns="" id="{73C1B94C-DBBC-4AC0-98C6-84AD8684CE48}"/>
              </a:ext>
            </a:extLst>
          </p:cNvPr>
          <p:cNvSpPr/>
          <p:nvPr/>
        </p:nvSpPr>
        <p:spPr>
          <a:xfrm>
            <a:off x="2635697" y="4943414"/>
            <a:ext cx="1920773" cy="707884"/>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000" dirty="0">
                <a:solidFill>
                  <a:schemeClr val="tx1"/>
                </a:solidFill>
                <a:latin typeface="Franklin Gothic Medium Cond" panose="020B0606030402020204" pitchFamily="34" charset="0"/>
                <a:cs typeface="Calibri" panose="020F0502020204030204" pitchFamily="34" charset="0"/>
              </a:rPr>
              <a:t>LGU Devolution Transition Plan</a:t>
            </a:r>
          </a:p>
        </p:txBody>
      </p:sp>
      <p:sp>
        <p:nvSpPr>
          <p:cNvPr id="59" name="Shape 589">
            <a:extLst>
              <a:ext uri="{FF2B5EF4-FFF2-40B4-BE49-F238E27FC236}">
                <a16:creationId xmlns:a16="http://schemas.microsoft.com/office/drawing/2014/main" xmlns="" id="{E5B8E303-5CE0-4A3B-9530-5594EE701C69}"/>
              </a:ext>
            </a:extLst>
          </p:cNvPr>
          <p:cNvSpPr/>
          <p:nvPr/>
        </p:nvSpPr>
        <p:spPr>
          <a:xfrm>
            <a:off x="6106538" y="4769543"/>
            <a:ext cx="1920773" cy="1015661"/>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000" dirty="0">
                <a:solidFill>
                  <a:schemeClr val="tx1"/>
                </a:solidFill>
                <a:latin typeface="Franklin Gothic Medium Cond" panose="020B0606030402020204" pitchFamily="34" charset="0"/>
                <a:cs typeface="Calibri" panose="020F0502020204030204" pitchFamily="34" charset="0"/>
              </a:rPr>
              <a:t>Capacity Development Agenda </a:t>
            </a:r>
          </a:p>
        </p:txBody>
      </p:sp>
      <p:sp>
        <p:nvSpPr>
          <p:cNvPr id="60" name="Shape 589">
            <a:extLst>
              <a:ext uri="{FF2B5EF4-FFF2-40B4-BE49-F238E27FC236}">
                <a16:creationId xmlns:a16="http://schemas.microsoft.com/office/drawing/2014/main" xmlns="" id="{D05C04A5-68F3-4B4C-8BA7-DBEF5DA4101C}"/>
              </a:ext>
            </a:extLst>
          </p:cNvPr>
          <p:cNvSpPr/>
          <p:nvPr/>
        </p:nvSpPr>
        <p:spPr>
          <a:xfrm>
            <a:off x="9380784" y="4786279"/>
            <a:ext cx="2062824" cy="1015661"/>
          </a:xfrm>
          <a:prstGeom prst="rect">
            <a:avLst/>
          </a:prstGeom>
          <a:noFill/>
          <a:ln w="12700" cap="flat">
            <a:noFill/>
            <a:miter lim="400000"/>
          </a:ln>
          <a:effectLst/>
          <a:extLst>
            <a:ext uri="{C572A759-6A51-4108-AA02-DFA0A04FC94B}">
              <ma14:wrappingTextBoxFlag xmlns="" xmlns:ma14="http://schemas.microsoft.com/office/mac/drawingml/2011/main" xmlns:lc="http://schemas.openxmlformats.org/drawingml/2006/lockedCanva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000" dirty="0">
                <a:solidFill>
                  <a:schemeClr val="tx1"/>
                </a:solidFill>
                <a:latin typeface="Franklin Gothic Medium Cond" panose="020B0606030402020204" pitchFamily="34" charset="0"/>
                <a:cs typeface="Calibri" panose="020F0502020204030204" pitchFamily="34" charset="0"/>
              </a:rPr>
              <a:t>Development of Communications Plan and Strategy</a:t>
            </a:r>
          </a:p>
        </p:txBody>
      </p:sp>
    </p:spTree>
    <p:extLst>
      <p:ext uri="{BB962C8B-B14F-4D97-AF65-F5344CB8AC3E}">
        <p14:creationId xmlns:p14="http://schemas.microsoft.com/office/powerpoint/2010/main" val="31978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xEl>
                                              <p:pRg st="2" end="2"/>
                                            </p:txEl>
                                          </p:spTgt>
                                        </p:tgtEl>
                                        <p:attrNameLst>
                                          <p:attrName>style.visibility</p:attrName>
                                        </p:attrNameLst>
                                      </p:cBhvr>
                                      <p:to>
                                        <p:strVal val="visible"/>
                                      </p:to>
                                    </p:set>
                                    <p:animEffect transition="in" filter="fade">
                                      <p:cBhvr>
                                        <p:cTn id="12" dur="500"/>
                                        <p:tgtEl>
                                          <p:spTgt spid="3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xEl>
                                              <p:pRg st="4" end="4"/>
                                            </p:txEl>
                                          </p:spTgt>
                                        </p:tgtEl>
                                        <p:attrNameLst>
                                          <p:attrName>style.visibility</p:attrName>
                                        </p:attrNameLst>
                                      </p:cBhvr>
                                      <p:to>
                                        <p:strVal val="visible"/>
                                      </p:to>
                                    </p:set>
                                    <p:animEffect transition="in" filter="fade">
                                      <p:cBhvr>
                                        <p:cTn id="17" dur="500"/>
                                        <p:tgtEl>
                                          <p:spTgt spid="3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par>
                                <p:cTn id="45" presetID="10" presetClass="entr" presetSubtype="0"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5" grpId="0" animBg="1"/>
      <p:bldP spid="56" grpId="0" animBg="1"/>
      <p:bldP spid="58"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xmlns="" id="{B75A95F3-AC79-493A-8DCF-66642654AF4C}"/>
              </a:ext>
            </a:extLst>
          </p:cNvPr>
          <p:cNvSpPr/>
          <p:nvPr/>
        </p:nvSpPr>
        <p:spPr>
          <a:xfrm>
            <a:off x="401762" y="807830"/>
            <a:ext cx="874643" cy="874643"/>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xmlns="" id="{238D1709-F966-44DF-ACE8-16A730BF59CC}"/>
              </a:ext>
            </a:extLst>
          </p:cNvPr>
          <p:cNvSpPr txBox="1"/>
          <p:nvPr/>
        </p:nvSpPr>
        <p:spPr>
          <a:xfrm>
            <a:off x="1432817" y="1000228"/>
            <a:ext cx="9442174" cy="538609"/>
          </a:xfrm>
          <a:prstGeom prst="rect">
            <a:avLst/>
          </a:prstGeom>
          <a:noFill/>
        </p:spPr>
        <p:txBody>
          <a:bodyPr wrap="square" rtlCol="0">
            <a:spAutoFit/>
          </a:bodyPr>
          <a:lstStyle/>
          <a:p>
            <a:r>
              <a:rPr lang="en-US" sz="2900" b="1" dirty="0">
                <a:latin typeface="Franklin Gothic Medium Cond" panose="020B0606030402020204" pitchFamily="34" charset="0"/>
              </a:rPr>
              <a:t>Preparation of Local Budget Preparation Forms</a:t>
            </a:r>
          </a:p>
        </p:txBody>
      </p:sp>
      <p:pic>
        <p:nvPicPr>
          <p:cNvPr id="24" name="Graphic 23" descr="Checklist RTL">
            <a:extLst>
              <a:ext uri="{FF2B5EF4-FFF2-40B4-BE49-F238E27FC236}">
                <a16:creationId xmlns:a16="http://schemas.microsoft.com/office/drawing/2014/main" xmlns="" id="{831066D4-164F-4B0F-A2B5-9A4833B2BD7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74290" y="1009251"/>
            <a:ext cx="529586" cy="529586"/>
          </a:xfrm>
          <a:prstGeom prst="rect">
            <a:avLst/>
          </a:prstGeom>
        </p:spPr>
      </p:pic>
      <p:graphicFrame>
        <p:nvGraphicFramePr>
          <p:cNvPr id="4" name="Table 4">
            <a:extLst>
              <a:ext uri="{FF2B5EF4-FFF2-40B4-BE49-F238E27FC236}">
                <a16:creationId xmlns:a16="http://schemas.microsoft.com/office/drawing/2014/main" xmlns="" id="{6EC0BCFC-6E4C-4E08-990D-BC151BB56B9C}"/>
              </a:ext>
            </a:extLst>
          </p:cNvPr>
          <p:cNvGraphicFramePr>
            <a:graphicFrameLocks noGrp="1"/>
          </p:cNvGraphicFramePr>
          <p:nvPr>
            <p:extLst/>
          </p:nvPr>
        </p:nvGraphicFramePr>
        <p:xfrm>
          <a:off x="1550504" y="1695173"/>
          <a:ext cx="10239733" cy="4378960"/>
        </p:xfrm>
        <a:graphic>
          <a:graphicData uri="http://schemas.openxmlformats.org/drawingml/2006/table">
            <a:tbl>
              <a:tblPr firstRow="1" bandRow="1">
                <a:tableStyleId>{17292A2E-F333-43FB-9621-5CBBE7FDCDCB}</a:tableStyleId>
              </a:tblPr>
              <a:tblGrid>
                <a:gridCol w="5161155">
                  <a:extLst>
                    <a:ext uri="{9D8B030D-6E8A-4147-A177-3AD203B41FA5}">
                      <a16:colId xmlns:a16="http://schemas.microsoft.com/office/drawing/2014/main" xmlns="" val="1722757118"/>
                    </a:ext>
                  </a:extLst>
                </a:gridCol>
                <a:gridCol w="5078578">
                  <a:extLst>
                    <a:ext uri="{9D8B030D-6E8A-4147-A177-3AD203B41FA5}">
                      <a16:colId xmlns:a16="http://schemas.microsoft.com/office/drawing/2014/main" xmlns="" val="2895456708"/>
                    </a:ext>
                  </a:extLst>
                </a:gridCol>
              </a:tblGrid>
              <a:tr h="370840">
                <a:tc>
                  <a:txBody>
                    <a:bodyPr/>
                    <a:lstStyle/>
                    <a:p>
                      <a:pPr algn="ctr"/>
                      <a:r>
                        <a:rPr lang="en-PH" sz="1600" b="0" dirty="0">
                          <a:latin typeface="Franklin Gothic Medium Cond" panose="020B0606030402020204" pitchFamily="34" charset="0"/>
                        </a:rPr>
                        <a:t>Provinces, Cities, and Municipalities</a:t>
                      </a:r>
                      <a:endParaRPr lang="en-US" sz="1600" b="0" dirty="0">
                        <a:latin typeface="Franklin Gothic Medium Cond" panose="020B0606030402020204" pitchFamily="34" charset="0"/>
                      </a:endParaRPr>
                    </a:p>
                  </a:txBody>
                  <a:tcPr/>
                </a:tc>
                <a:tc>
                  <a:txBody>
                    <a:bodyPr/>
                    <a:lstStyle/>
                    <a:p>
                      <a:pPr algn="ctr"/>
                      <a:r>
                        <a:rPr lang="en-PH" sz="1600" b="0" dirty="0">
                          <a:latin typeface="Franklin Gothic Medium Cond" panose="020B0606030402020204" pitchFamily="34" charset="0"/>
                        </a:rPr>
                        <a:t>Barangays</a:t>
                      </a:r>
                      <a:endParaRPr lang="en-US" sz="1600" b="0" dirty="0">
                        <a:latin typeface="Franklin Gothic Medium Cond" panose="020B0606030402020204" pitchFamily="34" charset="0"/>
                      </a:endParaRPr>
                    </a:p>
                  </a:txBody>
                  <a:tcPr/>
                </a:tc>
                <a:extLst>
                  <a:ext uri="{0D108BD9-81ED-4DB2-BD59-A6C34878D82A}">
                    <a16:rowId xmlns:a16="http://schemas.microsoft.com/office/drawing/2014/main" xmlns="" val="934896964"/>
                  </a:ext>
                </a:extLst>
              </a:tr>
              <a:tr h="370840">
                <a:tc>
                  <a:txBody>
                    <a:bodyPr/>
                    <a:lstStyle/>
                    <a:p>
                      <a:pPr algn="just"/>
                      <a:r>
                        <a:rPr lang="en-US" altLang="en-US" sz="1600" dirty="0">
                          <a:latin typeface="Franklin Gothic Medium Cond" panose="020B0606030402020204" pitchFamily="34" charset="0"/>
                        </a:rPr>
                        <a:t>LBP Form No. 1 – Budget of Expenditures and Sources of Financing</a:t>
                      </a:r>
                      <a:endParaRPr lang="en-US" sz="1600" dirty="0">
                        <a:latin typeface="Franklin Gothic Medium Cond" panose="020B0606030402020204" pitchFamily="34" charset="0"/>
                      </a:endParaRPr>
                    </a:p>
                  </a:txBody>
                  <a:tcPr anchor="ctr"/>
                </a:tc>
                <a:tc>
                  <a:txBody>
                    <a:bodyPr/>
                    <a:lstStyle/>
                    <a:p>
                      <a:pPr algn="just"/>
                      <a:r>
                        <a:rPr lang="en-US" sz="1600" b="0" u="none" strike="noStrike" baseline="0" dirty="0">
                          <a:latin typeface="Franklin Gothic Medium Cond" panose="020B0606030402020204" pitchFamily="34" charset="0"/>
                        </a:rPr>
                        <a:t>BBP Form No. 1 – Budget of Expenditures and Sources of Financing</a:t>
                      </a:r>
                      <a:endParaRPr lang="en-US" sz="1600" dirty="0">
                        <a:latin typeface="Franklin Gothic Medium Cond" panose="020B0606030402020204" pitchFamily="34" charset="0"/>
                      </a:endParaRPr>
                    </a:p>
                  </a:txBody>
                  <a:tcPr anchor="ctr"/>
                </a:tc>
                <a:extLst>
                  <a:ext uri="{0D108BD9-81ED-4DB2-BD59-A6C34878D82A}">
                    <a16:rowId xmlns:a16="http://schemas.microsoft.com/office/drawing/2014/main" xmlns="" val="3211226157"/>
                  </a:ext>
                </a:extLst>
              </a:tr>
              <a:tr h="370840">
                <a:tc>
                  <a:txBody>
                    <a:bodyPr/>
                    <a:lstStyle/>
                    <a:p>
                      <a:pPr algn="just"/>
                      <a:r>
                        <a:rPr lang="en-US" altLang="en-US" sz="1600" dirty="0">
                          <a:latin typeface="Franklin Gothic Medium Cond" panose="020B0606030402020204" pitchFamily="34" charset="0"/>
                        </a:rPr>
                        <a:t>LBP Form No. 2 – Programmed Appropriation and Obligation by Object of Expenditure</a:t>
                      </a:r>
                      <a:endParaRPr lang="en-US" sz="1600" dirty="0">
                        <a:latin typeface="Franklin Gothic Medium Cond" panose="020B0606030402020204" pitchFamily="34" charset="0"/>
                      </a:endParaRPr>
                    </a:p>
                  </a:txBody>
                  <a:tcPr anchor="ctr"/>
                </a:tc>
                <a:tc>
                  <a:txBody>
                    <a:bodyPr/>
                    <a:lstStyle/>
                    <a:p>
                      <a:pPr algn="just"/>
                      <a:r>
                        <a:rPr lang="en-US" sz="1600" b="0" u="none" strike="noStrike" baseline="0" dirty="0">
                          <a:latin typeface="Franklin Gothic Medium Cond" panose="020B0606030402020204" pitchFamily="34" charset="0"/>
                        </a:rPr>
                        <a:t>BBP Form No. 2 – Programmed Appropriation by PPA, Expense Class, Object of Expenditure and Expected Results</a:t>
                      </a:r>
                      <a:endParaRPr lang="en-US" sz="1600" dirty="0">
                        <a:latin typeface="Franklin Gothic Medium Cond" panose="020B0606030402020204" pitchFamily="34" charset="0"/>
                      </a:endParaRPr>
                    </a:p>
                  </a:txBody>
                  <a:tcPr anchor="ctr"/>
                </a:tc>
                <a:extLst>
                  <a:ext uri="{0D108BD9-81ED-4DB2-BD59-A6C34878D82A}">
                    <a16:rowId xmlns:a16="http://schemas.microsoft.com/office/drawing/2014/main" xmlns="" val="2572055824"/>
                  </a:ext>
                </a:extLst>
              </a:tr>
              <a:tr h="370840">
                <a:tc>
                  <a:txBody>
                    <a:bodyPr/>
                    <a:lstStyle/>
                    <a:p>
                      <a:pPr algn="just"/>
                      <a:r>
                        <a:rPr lang="en-US" altLang="en-US" sz="1600" dirty="0">
                          <a:latin typeface="Franklin Gothic Medium Cond" panose="020B0606030402020204" pitchFamily="34" charset="0"/>
                        </a:rPr>
                        <a:t>LBP Form No. 2-A – Programmed Appropriation and Obligation for Special Purpose Appropriations</a:t>
                      </a:r>
                      <a:endParaRPr lang="en-US" sz="1600" dirty="0">
                        <a:latin typeface="Franklin Gothic Medium Cond" panose="020B0606030402020204" pitchFamily="34" charset="0"/>
                      </a:endParaRPr>
                    </a:p>
                  </a:txBody>
                  <a:tcPr anchor="ctr"/>
                </a:tc>
                <a:tc>
                  <a:txBody>
                    <a:bodyPr/>
                    <a:lstStyle/>
                    <a:p>
                      <a:pPr algn="just"/>
                      <a:r>
                        <a:rPr lang="en-US" sz="1600" b="0" u="none" strike="noStrike" baseline="0" dirty="0">
                          <a:latin typeface="Franklin Gothic Medium Cond" panose="020B0606030402020204" pitchFamily="34" charset="0"/>
                        </a:rPr>
                        <a:t>BBP Form No. 2-A – List of Projects Chargeable Against the 20% Development Fund</a:t>
                      </a:r>
                      <a:endParaRPr lang="en-US" sz="1600" dirty="0">
                        <a:latin typeface="Franklin Gothic Medium Cond" panose="020B0606030402020204" pitchFamily="34" charset="0"/>
                      </a:endParaRPr>
                    </a:p>
                  </a:txBody>
                  <a:tcPr anchor="ctr"/>
                </a:tc>
                <a:extLst>
                  <a:ext uri="{0D108BD9-81ED-4DB2-BD59-A6C34878D82A}">
                    <a16:rowId xmlns:a16="http://schemas.microsoft.com/office/drawing/2014/main" xmlns="" val="2875816325"/>
                  </a:ext>
                </a:extLst>
              </a:tr>
              <a:tr h="370840">
                <a:tc>
                  <a:txBody>
                    <a:bodyPr/>
                    <a:lstStyle/>
                    <a:p>
                      <a:pPr algn="just"/>
                      <a:r>
                        <a:rPr lang="en-US" altLang="en-US" sz="1600" dirty="0">
                          <a:latin typeface="Franklin Gothic Medium Cond" panose="020B0606030402020204" pitchFamily="34" charset="0"/>
                        </a:rPr>
                        <a:t>LBP Form No. 3 – Plantilla of LGU Personnel</a:t>
                      </a:r>
                      <a:endParaRPr lang="en-US" sz="1600" dirty="0">
                        <a:latin typeface="Franklin Gothic Medium Cond" panose="020B0606030402020204" pitchFamily="34" charset="0"/>
                      </a:endParaRPr>
                    </a:p>
                  </a:txBody>
                  <a:tcPr anchor="ctr"/>
                </a:tc>
                <a:tc>
                  <a:txBody>
                    <a:bodyPr/>
                    <a:lstStyle/>
                    <a:p>
                      <a:pPr algn="just"/>
                      <a:r>
                        <a:rPr lang="en-US" sz="1600" b="0" u="none" strike="noStrike" baseline="0" dirty="0">
                          <a:latin typeface="Franklin Gothic Medium Cond" panose="020B0606030402020204" pitchFamily="34" charset="0"/>
                        </a:rPr>
                        <a:t>BBP Form No. 3 – Plantilla of Personnel</a:t>
                      </a:r>
                      <a:endParaRPr lang="en-US" sz="1600" dirty="0">
                        <a:latin typeface="Franklin Gothic Medium Cond" panose="020B0606030402020204" pitchFamily="34" charset="0"/>
                      </a:endParaRPr>
                    </a:p>
                  </a:txBody>
                  <a:tcPr anchor="ctr"/>
                </a:tc>
                <a:extLst>
                  <a:ext uri="{0D108BD9-81ED-4DB2-BD59-A6C34878D82A}">
                    <a16:rowId xmlns:a16="http://schemas.microsoft.com/office/drawing/2014/main" xmlns="" val="671671794"/>
                  </a:ext>
                </a:extLst>
              </a:tr>
              <a:tr h="370840">
                <a:tc>
                  <a:txBody>
                    <a:bodyPr/>
                    <a:lstStyle/>
                    <a:p>
                      <a:pPr algn="just"/>
                      <a:r>
                        <a:rPr lang="en-US" altLang="en-US" sz="1600" dirty="0">
                          <a:latin typeface="Franklin Gothic Medium Cond" panose="020B0606030402020204" pitchFamily="34" charset="0"/>
                        </a:rPr>
                        <a:t>LBP Form No. 4 – Mandate, Vision/Mission, Major Final Output, Performance Indicators and Targets</a:t>
                      </a:r>
                      <a:endParaRPr lang="en-US" sz="1600" dirty="0">
                        <a:latin typeface="Franklin Gothic Medium Cond" panose="020B0606030402020204" pitchFamily="34" charset="0"/>
                      </a:endParaRPr>
                    </a:p>
                  </a:txBody>
                  <a:tcPr anchor="ctr"/>
                </a:tc>
                <a:tc>
                  <a:txBody>
                    <a:bodyPr/>
                    <a:lstStyle/>
                    <a:p>
                      <a:pPr algn="just"/>
                      <a:r>
                        <a:rPr lang="en-US" sz="1600" b="0" u="none" strike="noStrike" baseline="0" dirty="0">
                          <a:latin typeface="Franklin Gothic Medium Cond" panose="020B0606030402020204" pitchFamily="34" charset="0"/>
                        </a:rPr>
                        <a:t>BBP Form No. 4 – Statement of Indebtedness</a:t>
                      </a:r>
                      <a:endParaRPr lang="en-US" sz="1600" dirty="0">
                        <a:latin typeface="Franklin Gothic Medium Cond" panose="020B0606030402020204" pitchFamily="34" charset="0"/>
                      </a:endParaRPr>
                    </a:p>
                  </a:txBody>
                  <a:tcPr anchor="ctr">
                    <a:lnB w="6350" cap="flat" cmpd="sng" algn="ctr">
                      <a:noFill/>
                      <a:prstDash val="solid"/>
                      <a:miter lim="800000"/>
                    </a:lnB>
                  </a:tcPr>
                </a:tc>
                <a:extLst>
                  <a:ext uri="{0D108BD9-81ED-4DB2-BD59-A6C34878D82A}">
                    <a16:rowId xmlns:a16="http://schemas.microsoft.com/office/drawing/2014/main" xmlns="" val="2637284450"/>
                  </a:ext>
                </a:extLst>
              </a:tr>
              <a:tr h="370840">
                <a:tc>
                  <a:txBody>
                    <a:bodyPr/>
                    <a:lstStyle/>
                    <a:p>
                      <a:pPr algn="just"/>
                      <a:r>
                        <a:rPr lang="en-US" altLang="en-US" sz="1600" dirty="0">
                          <a:latin typeface="Franklin Gothic Medium Cond" panose="020B0606030402020204" pitchFamily="34" charset="0"/>
                        </a:rPr>
                        <a:t>LBP Form No. 5 – Statement of Indebtedness</a:t>
                      </a:r>
                      <a:endParaRPr lang="en-US" sz="1600" dirty="0">
                        <a:latin typeface="Franklin Gothic Medium Cond" panose="020B0606030402020204" pitchFamily="34" charset="0"/>
                      </a:endParaRPr>
                    </a:p>
                  </a:txBody>
                  <a:tcPr anchor="ctr">
                    <a:lnR>
                      <a:noFill/>
                    </a:lnR>
                  </a:tcPr>
                </a:tc>
                <a:tc>
                  <a:txBody>
                    <a:bodyPr/>
                    <a:lstStyle/>
                    <a:p>
                      <a:pPr algn="just"/>
                      <a:endParaRPr lang="en-US" sz="1600" dirty="0">
                        <a:latin typeface="Franklin Gothic Medium Cond" panose="020B0606030402020204" pitchFamily="34" charset="0"/>
                      </a:endParaRPr>
                    </a:p>
                  </a:txBody>
                  <a:tcPr anchor="ct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xmlns="" val="2564810810"/>
                  </a:ext>
                </a:extLst>
              </a:tr>
              <a:tr h="370840">
                <a:tc>
                  <a:txBody>
                    <a:bodyPr/>
                    <a:lstStyle/>
                    <a:p>
                      <a:pPr algn="just"/>
                      <a:r>
                        <a:rPr lang="en-US" altLang="en-US" sz="1600" dirty="0">
                          <a:latin typeface="Franklin Gothic Medium Cond" panose="020B0606030402020204" pitchFamily="34" charset="0"/>
                        </a:rPr>
                        <a:t>LBP Form No. 6 – Statement of Statutory and Contractual Obligations and Budgetary Requirements</a:t>
                      </a:r>
                      <a:endParaRPr lang="en-US" sz="1600" dirty="0">
                        <a:latin typeface="Franklin Gothic Medium Cond" panose="020B0606030402020204" pitchFamily="34" charset="0"/>
                      </a:endParaRPr>
                    </a:p>
                  </a:txBody>
                  <a:tcPr anchor="ctr">
                    <a:lnR>
                      <a:noFill/>
                    </a:lnR>
                  </a:tcPr>
                </a:tc>
                <a:tc>
                  <a:txBody>
                    <a:bodyPr/>
                    <a:lstStyle/>
                    <a:p>
                      <a:pPr algn="just"/>
                      <a:endParaRPr lang="en-US" sz="1600" dirty="0">
                        <a:latin typeface="Franklin Gothic Medium Cond" panose="020B0606030402020204" pitchFamily="34" charset="0"/>
                      </a:endParaRPr>
                    </a:p>
                  </a:txBody>
                  <a:tcPr anchor="ct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xmlns="" val="3265114020"/>
                  </a:ext>
                </a:extLst>
              </a:tr>
              <a:tr h="370840">
                <a:tc>
                  <a:txBody>
                    <a:bodyPr/>
                    <a:lstStyle/>
                    <a:p>
                      <a:pPr algn="just"/>
                      <a:r>
                        <a:rPr lang="en-US" altLang="en-US" sz="1600" dirty="0">
                          <a:latin typeface="Franklin Gothic Medium Cond" panose="020B0606030402020204" pitchFamily="34" charset="0"/>
                        </a:rPr>
                        <a:t>LBP Form No. 7 – Statement of Fund Allocation by Sector</a:t>
                      </a:r>
                      <a:endParaRPr lang="en-US" sz="1600" dirty="0">
                        <a:latin typeface="Franklin Gothic Medium Cond" panose="020B0606030402020204" pitchFamily="34" charset="0"/>
                      </a:endParaRPr>
                    </a:p>
                  </a:txBody>
                  <a:tcPr anchor="ctr"/>
                </a:tc>
                <a:tc>
                  <a:txBody>
                    <a:bodyPr/>
                    <a:lstStyle/>
                    <a:p>
                      <a:pPr algn="just"/>
                      <a:endParaRPr lang="en-US" sz="1600" dirty="0">
                        <a:latin typeface="Franklin Gothic Medium Cond" panose="020B0606030402020204" pitchFamily="34" charset="0"/>
                      </a:endParaRPr>
                    </a:p>
                  </a:txBody>
                  <a:tcPr anchor="ctr">
                    <a:lnT w="6350" cap="flat" cmpd="sng" algn="ctr">
                      <a:noFill/>
                      <a:prstDash val="solid"/>
                      <a:miter lim="800000"/>
                    </a:lnT>
                  </a:tcPr>
                </a:tc>
                <a:extLst>
                  <a:ext uri="{0D108BD9-81ED-4DB2-BD59-A6C34878D82A}">
                    <a16:rowId xmlns:a16="http://schemas.microsoft.com/office/drawing/2014/main" xmlns="" val="2180571878"/>
                  </a:ext>
                </a:extLst>
              </a:tr>
            </a:tbl>
          </a:graphicData>
        </a:graphic>
      </p:graphicFrame>
      <p:cxnSp>
        <p:nvCxnSpPr>
          <p:cNvPr id="6" name="Straight Connector 5">
            <a:extLst>
              <a:ext uri="{FF2B5EF4-FFF2-40B4-BE49-F238E27FC236}">
                <a16:creationId xmlns:a16="http://schemas.microsoft.com/office/drawing/2014/main" xmlns="" id="{CA77B5CF-AA88-4C0E-A220-498C0BE54F8A}"/>
              </a:ext>
            </a:extLst>
          </p:cNvPr>
          <p:cNvCxnSpPr/>
          <p:nvPr/>
        </p:nvCxnSpPr>
        <p:spPr>
          <a:xfrm>
            <a:off x="6698974" y="1695173"/>
            <a:ext cx="0" cy="437896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90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xmlns="" id="{B75A95F3-AC79-493A-8DCF-66642654AF4C}"/>
              </a:ext>
            </a:extLst>
          </p:cNvPr>
          <p:cNvSpPr/>
          <p:nvPr/>
        </p:nvSpPr>
        <p:spPr>
          <a:xfrm>
            <a:off x="401762" y="807830"/>
            <a:ext cx="874643" cy="874643"/>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xmlns="" id="{238D1709-F966-44DF-ACE8-16A730BF59CC}"/>
              </a:ext>
            </a:extLst>
          </p:cNvPr>
          <p:cNvSpPr txBox="1"/>
          <p:nvPr/>
        </p:nvSpPr>
        <p:spPr>
          <a:xfrm>
            <a:off x="1432817" y="1000228"/>
            <a:ext cx="9442174" cy="538609"/>
          </a:xfrm>
          <a:prstGeom prst="rect">
            <a:avLst/>
          </a:prstGeom>
          <a:noFill/>
        </p:spPr>
        <p:txBody>
          <a:bodyPr wrap="square" rtlCol="0">
            <a:spAutoFit/>
          </a:bodyPr>
          <a:lstStyle/>
          <a:p>
            <a:r>
              <a:rPr lang="en-US" sz="2900" b="1" dirty="0">
                <a:latin typeface="Franklin Gothic Medium Cond" panose="020B0606030402020204" pitchFamily="34" charset="0"/>
              </a:rPr>
              <a:t>Impacts of the COVID-19 Pandemic</a:t>
            </a:r>
          </a:p>
        </p:txBody>
      </p:sp>
      <p:sp>
        <p:nvSpPr>
          <p:cNvPr id="34" name="Text Placeholder 30">
            <a:extLst>
              <a:ext uri="{FF2B5EF4-FFF2-40B4-BE49-F238E27FC236}">
                <a16:creationId xmlns:a16="http://schemas.microsoft.com/office/drawing/2014/main" xmlns="" id="{2222168A-F308-4212-8B9F-E75B7E881F84}"/>
              </a:ext>
            </a:extLst>
          </p:cNvPr>
          <p:cNvSpPr txBox="1">
            <a:spLocks/>
          </p:cNvSpPr>
          <p:nvPr/>
        </p:nvSpPr>
        <p:spPr>
          <a:xfrm>
            <a:off x="1452695" y="1841497"/>
            <a:ext cx="9977303" cy="4380399"/>
          </a:xfrm>
          <a:prstGeom prst="rect">
            <a:avLst/>
          </a:prstGeom>
        </p:spPr>
        <p:txBody>
          <a:bodyPr anchor="t"/>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422"/>
              </a:spcBef>
              <a:buNone/>
            </a:pPr>
            <a:r>
              <a:rPr lang="en-US" altLang="en-US" dirty="0">
                <a:latin typeface="Franklin Gothic Medium Cond" panose="020B0606030402020204" pitchFamily="34" charset="0"/>
                <a:ea typeface="MS PGothic"/>
                <a:cs typeface="Arial"/>
              </a:rPr>
              <a:t>LGUs are encouraged to continue to provide funds for COVID-19-related PPAs and expenses such as:</a:t>
            </a:r>
          </a:p>
          <a:p>
            <a:pPr marL="0" indent="0" algn="just">
              <a:spcBef>
                <a:spcPts val="422"/>
              </a:spcBef>
              <a:buNone/>
            </a:pPr>
            <a:endParaRPr lang="en-US" altLang="en-US" sz="1100" dirty="0">
              <a:latin typeface="Franklin Gothic Medium Cond" panose="020B0606030402020204" pitchFamily="34" charset="0"/>
              <a:ea typeface="MS PGothic"/>
              <a:cs typeface="Arial"/>
            </a:endParaRPr>
          </a:p>
          <a:p>
            <a:pPr marL="993775" lvl="1" indent="-457200" algn="just">
              <a:spcBef>
                <a:spcPts val="422"/>
              </a:spcBef>
              <a:buFont typeface="Wingdings" panose="05000000000000000000" pitchFamily="2" charset="2"/>
              <a:buChar char="ü"/>
            </a:pPr>
            <a:r>
              <a:rPr lang="en-US" altLang="en-US" dirty="0">
                <a:latin typeface="Franklin Gothic Medium Cond" panose="020B0606030402020204" pitchFamily="34" charset="0"/>
                <a:ea typeface="MS PGothic"/>
                <a:cs typeface="Arial"/>
              </a:rPr>
              <a:t>Related to the prevention of the spread of COVID-19; </a:t>
            </a:r>
          </a:p>
          <a:p>
            <a:pPr marL="993775" lvl="1" indent="-457200" algn="just">
              <a:spcBef>
                <a:spcPts val="422"/>
              </a:spcBef>
              <a:buFont typeface="Wingdings" panose="05000000000000000000" pitchFamily="2" charset="2"/>
              <a:buChar char="ü"/>
            </a:pPr>
            <a:endParaRPr lang="en-US" altLang="en-US" sz="800" dirty="0">
              <a:latin typeface="Franklin Gothic Medium Cond" panose="020B0606030402020204" pitchFamily="34" charset="0"/>
              <a:ea typeface="MS PGothic"/>
              <a:cs typeface="Arial"/>
            </a:endParaRPr>
          </a:p>
          <a:p>
            <a:pPr marL="993775" lvl="1" indent="-457200" algn="just">
              <a:spcBef>
                <a:spcPts val="422"/>
              </a:spcBef>
              <a:buFont typeface="Wingdings" panose="05000000000000000000" pitchFamily="2" charset="2"/>
              <a:buChar char="ü"/>
            </a:pPr>
            <a:r>
              <a:rPr lang="en-US" altLang="en-US" dirty="0">
                <a:latin typeface="Franklin Gothic Medium Cond" panose="020B0606030402020204" pitchFamily="34" charset="0"/>
                <a:ea typeface="MS PGothic"/>
                <a:cs typeface="Arial"/>
              </a:rPr>
              <a:t>Provision of basic services to the affected population; </a:t>
            </a:r>
          </a:p>
          <a:p>
            <a:pPr marL="993775" lvl="1" indent="-457200" algn="just">
              <a:spcBef>
                <a:spcPts val="422"/>
              </a:spcBef>
              <a:buFont typeface="Wingdings" panose="05000000000000000000" pitchFamily="2" charset="2"/>
              <a:buChar char="ü"/>
            </a:pPr>
            <a:endParaRPr lang="en-US" altLang="en-US" sz="800" dirty="0">
              <a:latin typeface="Franklin Gothic Medium Cond" panose="020B0606030402020204" pitchFamily="34" charset="0"/>
              <a:ea typeface="MS PGothic"/>
              <a:cs typeface="Arial"/>
            </a:endParaRPr>
          </a:p>
          <a:p>
            <a:pPr marL="993775" lvl="1" indent="-457200" algn="just">
              <a:spcBef>
                <a:spcPts val="422"/>
              </a:spcBef>
              <a:buFont typeface="Wingdings" panose="05000000000000000000" pitchFamily="2" charset="2"/>
              <a:buChar char="ü"/>
            </a:pPr>
            <a:r>
              <a:rPr lang="en-US" altLang="en-US" dirty="0">
                <a:latin typeface="Franklin Gothic Medium Cond" panose="020B0606030402020204" pitchFamily="34" charset="0"/>
                <a:ea typeface="MS PGothic"/>
                <a:cs typeface="Arial"/>
              </a:rPr>
              <a:t>Support to frontline workers; </a:t>
            </a:r>
          </a:p>
          <a:p>
            <a:pPr marL="993775" lvl="1" indent="-457200" algn="just">
              <a:spcBef>
                <a:spcPts val="422"/>
              </a:spcBef>
              <a:buFont typeface="Wingdings" panose="05000000000000000000" pitchFamily="2" charset="2"/>
              <a:buChar char="ü"/>
            </a:pPr>
            <a:endParaRPr lang="en-US" altLang="en-US" sz="800" dirty="0">
              <a:latin typeface="Franklin Gothic Medium Cond" panose="020B0606030402020204" pitchFamily="34" charset="0"/>
              <a:ea typeface="MS PGothic"/>
              <a:cs typeface="Arial"/>
            </a:endParaRPr>
          </a:p>
          <a:p>
            <a:pPr marL="993775" lvl="1" indent="-457200" algn="just">
              <a:spcBef>
                <a:spcPts val="422"/>
              </a:spcBef>
              <a:buFont typeface="Wingdings" panose="05000000000000000000" pitchFamily="2" charset="2"/>
              <a:buChar char="ü"/>
            </a:pPr>
            <a:r>
              <a:rPr lang="en-US" altLang="en-US" dirty="0">
                <a:latin typeface="Franklin Gothic Medium Cond" panose="020B0606030402020204" pitchFamily="34" charset="0"/>
                <a:ea typeface="MS PGothic"/>
                <a:cs typeface="Arial"/>
              </a:rPr>
              <a:t>Procurement and administration of COVID-19 vaccines, and ancillary supplies and services; and</a:t>
            </a:r>
          </a:p>
          <a:p>
            <a:pPr marL="993775" lvl="1" indent="-457200" algn="just">
              <a:spcBef>
                <a:spcPts val="422"/>
              </a:spcBef>
              <a:buFont typeface="Wingdings" panose="05000000000000000000" pitchFamily="2" charset="2"/>
              <a:buChar char="ü"/>
            </a:pPr>
            <a:endParaRPr lang="en-US" altLang="en-US" sz="800" dirty="0">
              <a:latin typeface="Franklin Gothic Medium Cond" panose="020B0606030402020204" pitchFamily="34" charset="0"/>
              <a:ea typeface="MS PGothic"/>
              <a:cs typeface="Arial"/>
            </a:endParaRPr>
          </a:p>
          <a:p>
            <a:pPr marL="993775" lvl="1" indent="-457200" algn="just">
              <a:spcBef>
                <a:spcPts val="422"/>
              </a:spcBef>
              <a:buFont typeface="Wingdings" panose="05000000000000000000" pitchFamily="2" charset="2"/>
              <a:buChar char="ü"/>
            </a:pPr>
            <a:r>
              <a:rPr lang="en-US" altLang="en-US" dirty="0">
                <a:latin typeface="Franklin Gothic Medium Cond" panose="020B0606030402020204" pitchFamily="34" charset="0"/>
                <a:ea typeface="MS PGothic"/>
                <a:cs typeface="Arial"/>
              </a:rPr>
              <a:t>Other PPAs related to COVID-19 response and recovery measures.</a:t>
            </a:r>
          </a:p>
        </p:txBody>
      </p:sp>
      <p:pic>
        <p:nvPicPr>
          <p:cNvPr id="5" name="Picture 4">
            <a:extLst>
              <a:ext uri="{FF2B5EF4-FFF2-40B4-BE49-F238E27FC236}">
                <a16:creationId xmlns:a16="http://schemas.microsoft.com/office/drawing/2014/main" xmlns="" id="{32BAA705-5217-4EF8-8AF0-8DC4C52F3E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494" y="960904"/>
            <a:ext cx="712690" cy="657012"/>
          </a:xfrm>
          <a:prstGeom prst="rect">
            <a:avLst/>
          </a:prstGeom>
        </p:spPr>
      </p:pic>
    </p:spTree>
    <p:extLst>
      <p:ext uri="{BB962C8B-B14F-4D97-AF65-F5344CB8AC3E}">
        <p14:creationId xmlns:p14="http://schemas.microsoft.com/office/powerpoint/2010/main" val="2366071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xEl>
                                              <p:pRg st="2" end="2"/>
                                            </p:txEl>
                                          </p:spTgt>
                                        </p:tgtEl>
                                        <p:attrNameLst>
                                          <p:attrName>style.visibility</p:attrName>
                                        </p:attrNameLst>
                                      </p:cBhvr>
                                      <p:to>
                                        <p:strVal val="visible"/>
                                      </p:to>
                                    </p:set>
                                    <p:animEffect transition="in" filter="fade">
                                      <p:cBhvr>
                                        <p:cTn id="12" dur="500"/>
                                        <p:tgtEl>
                                          <p:spTgt spid="3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xEl>
                                              <p:pRg st="4" end="4"/>
                                            </p:txEl>
                                          </p:spTgt>
                                        </p:tgtEl>
                                        <p:attrNameLst>
                                          <p:attrName>style.visibility</p:attrName>
                                        </p:attrNameLst>
                                      </p:cBhvr>
                                      <p:to>
                                        <p:strVal val="visible"/>
                                      </p:to>
                                    </p:set>
                                    <p:animEffect transition="in" filter="fade">
                                      <p:cBhvr>
                                        <p:cTn id="17" dur="500"/>
                                        <p:tgtEl>
                                          <p:spTgt spid="3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
                                            <p:txEl>
                                              <p:pRg st="6" end="6"/>
                                            </p:txEl>
                                          </p:spTgt>
                                        </p:tgtEl>
                                        <p:attrNameLst>
                                          <p:attrName>style.visibility</p:attrName>
                                        </p:attrNameLst>
                                      </p:cBhvr>
                                      <p:to>
                                        <p:strVal val="visible"/>
                                      </p:to>
                                    </p:set>
                                    <p:animEffect transition="in" filter="fade">
                                      <p:cBhvr>
                                        <p:cTn id="22" dur="500"/>
                                        <p:tgtEl>
                                          <p:spTgt spid="3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
                                            <p:txEl>
                                              <p:pRg st="8" end="8"/>
                                            </p:txEl>
                                          </p:spTgt>
                                        </p:tgtEl>
                                        <p:attrNameLst>
                                          <p:attrName>style.visibility</p:attrName>
                                        </p:attrNameLst>
                                      </p:cBhvr>
                                      <p:to>
                                        <p:strVal val="visible"/>
                                      </p:to>
                                    </p:set>
                                    <p:animEffect transition="in" filter="fade">
                                      <p:cBhvr>
                                        <p:cTn id="27" dur="500"/>
                                        <p:tgtEl>
                                          <p:spTgt spid="34">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
                                            <p:txEl>
                                              <p:pRg st="10" end="10"/>
                                            </p:txEl>
                                          </p:spTgt>
                                        </p:tgtEl>
                                        <p:attrNameLst>
                                          <p:attrName>style.visibility</p:attrName>
                                        </p:attrNameLst>
                                      </p:cBhvr>
                                      <p:to>
                                        <p:strVal val="visible"/>
                                      </p:to>
                                    </p:set>
                                    <p:animEffect transition="in" filter="fade">
                                      <p:cBhvr>
                                        <p:cTn id="32" dur="500"/>
                                        <p:tgtEl>
                                          <p:spTgt spid="3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xmlns="" id="{B75A95F3-AC79-493A-8DCF-66642654AF4C}"/>
              </a:ext>
            </a:extLst>
          </p:cNvPr>
          <p:cNvSpPr/>
          <p:nvPr/>
        </p:nvSpPr>
        <p:spPr>
          <a:xfrm>
            <a:off x="401762" y="838310"/>
            <a:ext cx="874643" cy="874643"/>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xmlns="" id="{238D1709-F966-44DF-ACE8-16A730BF59CC}"/>
              </a:ext>
            </a:extLst>
          </p:cNvPr>
          <p:cNvSpPr txBox="1"/>
          <p:nvPr/>
        </p:nvSpPr>
        <p:spPr>
          <a:xfrm>
            <a:off x="1432817" y="1030708"/>
            <a:ext cx="9442174" cy="538609"/>
          </a:xfrm>
          <a:prstGeom prst="rect">
            <a:avLst/>
          </a:prstGeom>
          <a:noFill/>
        </p:spPr>
        <p:txBody>
          <a:bodyPr wrap="square" rtlCol="0">
            <a:spAutoFit/>
          </a:bodyPr>
          <a:lstStyle/>
          <a:p>
            <a:r>
              <a:rPr lang="en-US" sz="2900" b="1" dirty="0">
                <a:latin typeface="Franklin Gothic Medium Cond" panose="020B0606030402020204" pitchFamily="34" charset="0"/>
              </a:rPr>
              <a:t>Waiver of the Personal Services limitation of LGUs</a:t>
            </a:r>
          </a:p>
        </p:txBody>
      </p:sp>
      <p:sp>
        <p:nvSpPr>
          <p:cNvPr id="34" name="Text Placeholder 30">
            <a:extLst>
              <a:ext uri="{FF2B5EF4-FFF2-40B4-BE49-F238E27FC236}">
                <a16:creationId xmlns:a16="http://schemas.microsoft.com/office/drawing/2014/main" xmlns="" id="{2222168A-F308-4212-8B9F-E75B7E881F84}"/>
              </a:ext>
            </a:extLst>
          </p:cNvPr>
          <p:cNvSpPr txBox="1">
            <a:spLocks/>
          </p:cNvSpPr>
          <p:nvPr/>
        </p:nvSpPr>
        <p:spPr>
          <a:xfrm>
            <a:off x="1432816" y="1813130"/>
            <a:ext cx="10317665" cy="1934585"/>
          </a:xfrm>
          <a:prstGeom prst="rect">
            <a:avLst/>
          </a:prstGeom>
        </p:spPr>
        <p:txBody>
          <a:bodyPr anchor="t"/>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377825" algn="just">
              <a:spcBef>
                <a:spcPts val="422"/>
              </a:spcBef>
            </a:pPr>
            <a:r>
              <a:rPr lang="en-US" altLang="en-US" sz="2400" dirty="0">
                <a:latin typeface="Franklin Gothic Medium Cond" panose="020B0606030402020204" pitchFamily="34" charset="0"/>
                <a:ea typeface="MS PGothic"/>
                <a:cs typeface="Arial"/>
              </a:rPr>
              <a:t>The enforcement of PS limitation of LGUs will be proposed to be waived for the LGUs’ hiring of additional personnel/manpower who will implement the devolved services and functions.</a:t>
            </a:r>
          </a:p>
          <a:p>
            <a:pPr marL="457200" indent="-377825" algn="just">
              <a:spcBef>
                <a:spcPts val="422"/>
              </a:spcBef>
            </a:pPr>
            <a:endParaRPr lang="en-US" altLang="en-US" sz="900" dirty="0">
              <a:latin typeface="Franklin Gothic Medium Cond" panose="020B0606030402020204" pitchFamily="34" charset="0"/>
              <a:ea typeface="MS PGothic"/>
              <a:cs typeface="Arial"/>
            </a:endParaRPr>
          </a:p>
          <a:p>
            <a:pPr marL="457200" indent="-377825" algn="just">
              <a:spcBef>
                <a:spcPts val="422"/>
              </a:spcBef>
            </a:pPr>
            <a:r>
              <a:rPr lang="en-US" altLang="en-US" sz="2400" dirty="0">
                <a:latin typeface="Franklin Gothic Medium Cond" panose="020B0606030402020204" pitchFamily="34" charset="0"/>
                <a:ea typeface="MS PGothic"/>
                <a:cs typeface="Arial"/>
              </a:rPr>
              <a:t>This will be included in the FY 2023 National Expenditure Program, which shall be subject to budget authorization/legislation by Congress.</a:t>
            </a:r>
          </a:p>
          <a:p>
            <a:pPr marL="457200" indent="-377825" algn="just">
              <a:spcBef>
                <a:spcPts val="422"/>
              </a:spcBef>
            </a:pPr>
            <a:endParaRPr lang="en-US" altLang="en-US" sz="2400" dirty="0">
              <a:latin typeface="Franklin Gothic Medium Cond" panose="020B0606030402020204" pitchFamily="34" charset="0"/>
              <a:ea typeface="MS PGothic"/>
              <a:cs typeface="Arial"/>
            </a:endParaRPr>
          </a:p>
        </p:txBody>
      </p:sp>
      <p:pic>
        <p:nvPicPr>
          <p:cNvPr id="24" name="Graphic 23" descr="Ruble">
            <a:extLst>
              <a:ext uri="{FF2B5EF4-FFF2-40B4-BE49-F238E27FC236}">
                <a16:creationId xmlns:a16="http://schemas.microsoft.com/office/drawing/2014/main" xmlns="" id="{A31A838F-03AB-4861-B9AF-F9FC860E8EE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52293" y="995737"/>
            <a:ext cx="573580" cy="573580"/>
          </a:xfrm>
          <a:prstGeom prst="rect">
            <a:avLst/>
          </a:prstGeom>
        </p:spPr>
      </p:pic>
    </p:spTree>
    <p:extLst>
      <p:ext uri="{BB962C8B-B14F-4D97-AF65-F5344CB8AC3E}">
        <p14:creationId xmlns:p14="http://schemas.microsoft.com/office/powerpoint/2010/main" val="350364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xEl>
                                              <p:pRg st="2" end="2"/>
                                            </p:txEl>
                                          </p:spTgt>
                                        </p:tgtEl>
                                        <p:attrNameLst>
                                          <p:attrName>style.visibility</p:attrName>
                                        </p:attrNameLst>
                                      </p:cBhvr>
                                      <p:to>
                                        <p:strVal val="visible"/>
                                      </p:to>
                                    </p:set>
                                    <p:animEffect transition="in" filter="fade">
                                      <p:cBhvr>
                                        <p:cTn id="12" dur="500"/>
                                        <p:tgtEl>
                                          <p:spTgt spid="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2467872"/>
            <a:ext cx="12192000" cy="2638056"/>
          </a:xfrm>
          <a:noFill/>
        </p:spPr>
        <p:txBody>
          <a:bodyPr>
            <a:noAutofit/>
          </a:bodyPr>
          <a:lstStyle/>
          <a:p>
            <a:r>
              <a:rPr lang="en-US" sz="3000" b="1" dirty="0">
                <a:latin typeface="Tahoma" panose="020B0604030504040204" pitchFamily="34" charset="0"/>
                <a:ea typeface="Tahoma" panose="020B0604030504040204" pitchFamily="34" charset="0"/>
                <a:cs typeface="Tahoma" panose="020B0604030504040204" pitchFamily="34" charset="0"/>
              </a:rPr>
              <a:t>GUIDELINES ON THE IMPLEMENTATION OF </a:t>
            </a:r>
            <a:br>
              <a:rPr lang="en-US" sz="3000" b="1" dirty="0">
                <a:latin typeface="Tahoma" panose="020B0604030504040204" pitchFamily="34" charset="0"/>
                <a:ea typeface="Tahoma" panose="020B0604030504040204" pitchFamily="34" charset="0"/>
                <a:cs typeface="Tahoma" panose="020B0604030504040204" pitchFamily="34" charset="0"/>
              </a:rPr>
            </a:br>
            <a:r>
              <a:rPr lang="en-US" sz="3000" b="1" dirty="0">
                <a:latin typeface="Tahoma" panose="020B0604030504040204" pitchFamily="34" charset="0"/>
                <a:ea typeface="Tahoma" panose="020B0604030504040204" pitchFamily="34" charset="0"/>
                <a:cs typeface="Tahoma" panose="020B0604030504040204" pitchFamily="34" charset="0"/>
              </a:rPr>
              <a:t>PS LIMITATION ON LOCAL GOVERNMENT BUDGETS AND DETERMINATION OF WAIVED PS ITEMS PURSUANT TO SECTION 93 OF THE GENERAL PROVISIONS OF  THE FY 2022 GENERAL APPROPRIATIONS ACT, REPUBLIC ACT NO. 11639, AND YEARS THEREAFTER</a:t>
            </a:r>
            <a:endParaRPr lang="en-PH" sz="3000" dirty="0">
              <a:effectLst>
                <a:reflection blurRad="101600" stA="73000" endPos="32000" dist="12700" dir="5400000" sy="-100000" algn="bl" rotWithShape="0"/>
              </a:effectLst>
              <a:latin typeface="Tahoma" panose="020B0604030504040204" pitchFamily="34" charset="0"/>
              <a:ea typeface="Tahoma" panose="020B0604030504040204" pitchFamily="34" charset="0"/>
              <a:cs typeface="Tahoma" panose="020B0604030504040204" pitchFamily="34" charset="0"/>
            </a:endParaRPr>
          </a:p>
        </p:txBody>
      </p:sp>
      <p:pic>
        <p:nvPicPr>
          <p:cNvPr id="6" name="Picture 399" descr="https://sp.yimg.com/xj/th?id=OIP.Mcd32559f21d687fe7c5d436f343f5071o0&amp;pid=15.1&amp;P=0&amp;w=300&amp;h=300">
            <a:extLst>
              <a:ext uri="{FF2B5EF4-FFF2-40B4-BE49-F238E27FC236}">
                <a16:creationId xmlns:a16="http://schemas.microsoft.com/office/drawing/2014/main" xmlns="" id="{92191A34-C3BD-4998-ABF9-AD83AAB441CA}"/>
              </a:ext>
            </a:extLst>
          </p:cNvPr>
          <p:cNvPicPr>
            <a:picLocks noChangeAspect="1" noChangeArrowheads="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5669978" y="963498"/>
            <a:ext cx="852043" cy="81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xmlns="" id="{84A3F5CD-243C-4520-B335-01B33E5C70BB}"/>
              </a:ext>
            </a:extLst>
          </p:cNvPr>
          <p:cNvSpPr txBox="1"/>
          <p:nvPr/>
        </p:nvSpPr>
        <p:spPr>
          <a:xfrm>
            <a:off x="3337282" y="5193772"/>
            <a:ext cx="5517430" cy="261610"/>
          </a:xfrm>
          <a:prstGeom prst="rect">
            <a:avLst/>
          </a:prstGeom>
          <a:solidFill>
            <a:schemeClr val="bg2"/>
          </a:solidFill>
          <a:ln>
            <a:solidFill>
              <a:schemeClr val="bg2"/>
            </a:solidFill>
          </a:ln>
        </p:spPr>
        <p:txBody>
          <a:bodyPr wrap="square" rtlCol="0">
            <a:spAutoFit/>
          </a:bodyPr>
          <a:lstStyle/>
          <a:p>
            <a:pPr algn="ctr"/>
            <a:r>
              <a:rPr lang="en-US" sz="1100" b="1" i="1" spc="300" dirty="0">
                <a:solidFill>
                  <a:schemeClr val="tx1">
                    <a:lumMod val="75000"/>
                    <a:lumOff val="25000"/>
                  </a:schemeClr>
                </a:solidFill>
                <a:latin typeface="Century Gothic" panose="020B0502020202020204" pitchFamily="34" charset="0"/>
                <a:cs typeface="Times New Roman" panose="02020603050405020304" pitchFamily="18" charset="0"/>
              </a:rPr>
              <a:t>Local Budget Circular No. 145 dated March 2, 2022</a:t>
            </a:r>
          </a:p>
        </p:txBody>
      </p:sp>
      <p:sp>
        <p:nvSpPr>
          <p:cNvPr id="8" name="TextBox 7">
            <a:extLst>
              <a:ext uri="{FF2B5EF4-FFF2-40B4-BE49-F238E27FC236}">
                <a16:creationId xmlns:a16="http://schemas.microsoft.com/office/drawing/2014/main" xmlns="" id="{0CB957FE-ABCF-4DAF-81A7-249015458B68}"/>
              </a:ext>
            </a:extLst>
          </p:cNvPr>
          <p:cNvSpPr txBox="1"/>
          <p:nvPr/>
        </p:nvSpPr>
        <p:spPr>
          <a:xfrm>
            <a:off x="3047179" y="1805016"/>
            <a:ext cx="6097639" cy="307777"/>
          </a:xfrm>
          <a:prstGeom prst="rect">
            <a:avLst/>
          </a:prstGeom>
          <a:noFill/>
        </p:spPr>
        <p:txBody>
          <a:bodyPr wrap="square" rtlCol="0">
            <a:spAutoFit/>
          </a:bodyPr>
          <a:lstStyle/>
          <a:p>
            <a:pPr algn="ctr"/>
            <a:r>
              <a:rPr lang="en-PH" sz="1400" dirty="0">
                <a:latin typeface="Book Antiqua" panose="02040602050305030304" pitchFamily="18" charset="0"/>
                <a:ea typeface="Tahoma" panose="020B0604030504040204" pitchFamily="34" charset="0"/>
                <a:cs typeface="Tahoma" panose="020B0604030504040204" pitchFamily="34" charset="0"/>
              </a:rPr>
              <a:t>DEPARTMENT OF BUDGET AND MANAGEMENT</a:t>
            </a:r>
          </a:p>
        </p:txBody>
      </p:sp>
    </p:spTree>
    <p:extLst>
      <p:ext uri="{BB962C8B-B14F-4D97-AF65-F5344CB8AC3E}">
        <p14:creationId xmlns:p14="http://schemas.microsoft.com/office/powerpoint/2010/main" val="3316774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xmlns="" id="{37BE6377-E324-415B-B303-54E85DB3F8DD}"/>
              </a:ext>
            </a:extLst>
          </p:cNvPr>
          <p:cNvSpPr txBox="1">
            <a:spLocks/>
          </p:cNvSpPr>
          <p:nvPr/>
        </p:nvSpPr>
        <p:spPr>
          <a:xfrm>
            <a:off x="0" y="671450"/>
            <a:ext cx="12192000" cy="1289123"/>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1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a:p>
            <a:r>
              <a:rPr lang="en-US" sz="4800" b="1" dirty="0">
                <a:solidFill>
                  <a:srgbClr val="002060"/>
                </a:solidFill>
                <a:latin typeface="Tahoma" panose="020B0604030504040204" pitchFamily="34" charset="0"/>
                <a:ea typeface="Tahoma" panose="020B0604030504040204" pitchFamily="34" charset="0"/>
                <a:cs typeface="Tahoma" panose="020B0604030504040204" pitchFamily="34" charset="0"/>
              </a:rPr>
              <a:t>LEGAL BASES</a:t>
            </a:r>
          </a:p>
        </p:txBody>
      </p:sp>
      <p:grpSp>
        <p:nvGrpSpPr>
          <p:cNvPr id="5" name="Group 4">
            <a:extLst>
              <a:ext uri="{FF2B5EF4-FFF2-40B4-BE49-F238E27FC236}">
                <a16:creationId xmlns:a16="http://schemas.microsoft.com/office/drawing/2014/main" xmlns="" id="{BD13BE5E-FB74-40DF-84E5-1E8859BD05F5}"/>
              </a:ext>
            </a:extLst>
          </p:cNvPr>
          <p:cNvGrpSpPr/>
          <p:nvPr/>
        </p:nvGrpSpPr>
        <p:grpSpPr>
          <a:xfrm>
            <a:off x="774229" y="2450049"/>
            <a:ext cx="4671829" cy="2740515"/>
            <a:chOff x="1483679" y="1732587"/>
            <a:chExt cx="4077332" cy="2063212"/>
          </a:xfrm>
          <a:noFill/>
        </p:grpSpPr>
        <p:sp>
          <p:nvSpPr>
            <p:cNvPr id="6" name="Freeform: Shape 5">
              <a:extLst>
                <a:ext uri="{FF2B5EF4-FFF2-40B4-BE49-F238E27FC236}">
                  <a16:creationId xmlns:a16="http://schemas.microsoft.com/office/drawing/2014/main" xmlns="" id="{5666DF62-63DE-4F4F-9BFB-344892D5DDE4}"/>
                </a:ext>
              </a:extLst>
            </p:cNvPr>
            <p:cNvSpPr/>
            <p:nvPr/>
          </p:nvSpPr>
          <p:spPr>
            <a:xfrm>
              <a:off x="1483679" y="1732587"/>
              <a:ext cx="4077332" cy="2063212"/>
            </a:xfrm>
            <a:custGeom>
              <a:avLst/>
              <a:gdLst>
                <a:gd name="connsiteX0" fmla="*/ 439917 w 2646698"/>
                <a:gd name="connsiteY0" fmla="*/ 0 h 1339282"/>
                <a:gd name="connsiteX1" fmla="*/ 503130 w 2646698"/>
                <a:gd name="connsiteY1" fmla="*/ 1542 h 1339282"/>
                <a:gd name="connsiteX2" fmla="*/ 539618 w 2646698"/>
                <a:gd name="connsiteY2" fmla="*/ 6681 h 1339282"/>
                <a:gd name="connsiteX3" fmla="*/ 556064 w 2646698"/>
                <a:gd name="connsiteY3" fmla="*/ 16446 h 1339282"/>
                <a:gd name="connsiteX4" fmla="*/ 560175 w 2646698"/>
                <a:gd name="connsiteY4" fmla="*/ 31863 h 1339282"/>
                <a:gd name="connsiteX5" fmla="*/ 560175 w 2646698"/>
                <a:gd name="connsiteY5" fmla="*/ 355558 h 1339282"/>
                <a:gd name="connsiteX6" fmla="*/ 2482741 w 2646698"/>
                <a:gd name="connsiteY6" fmla="*/ 355558 h 1339282"/>
                <a:gd name="connsiteX7" fmla="*/ 2646698 w 2646698"/>
                <a:gd name="connsiteY7" fmla="*/ 519515 h 1339282"/>
                <a:gd name="connsiteX8" fmla="*/ 2646698 w 2646698"/>
                <a:gd name="connsiteY8" fmla="*/ 1175325 h 1339282"/>
                <a:gd name="connsiteX9" fmla="*/ 2482741 w 2646698"/>
                <a:gd name="connsiteY9" fmla="*/ 1339282 h 1339282"/>
                <a:gd name="connsiteX10" fmla="*/ 465561 w 2646698"/>
                <a:gd name="connsiteY10" fmla="*/ 1339282 h 1339282"/>
                <a:gd name="connsiteX11" fmla="*/ 465556 w 2646698"/>
                <a:gd name="connsiteY11" fmla="*/ 1339281 h 1339282"/>
                <a:gd name="connsiteX12" fmla="*/ 43170 w 2646698"/>
                <a:gd name="connsiteY12" fmla="*/ 1339281 h 1339282"/>
                <a:gd name="connsiteX13" fmla="*/ 27752 w 2646698"/>
                <a:gd name="connsiteY13" fmla="*/ 1334142 h 1339282"/>
                <a:gd name="connsiteX14" fmla="*/ 14904 w 2646698"/>
                <a:gd name="connsiteY14" fmla="*/ 1317183 h 1339282"/>
                <a:gd name="connsiteX15" fmla="*/ 6167 w 2646698"/>
                <a:gd name="connsiteY15" fmla="*/ 1285319 h 1339282"/>
                <a:gd name="connsiteX16" fmla="*/ 3084 w 2646698"/>
                <a:gd name="connsiteY16" fmla="*/ 1236497 h 1339282"/>
                <a:gd name="connsiteX17" fmla="*/ 5653 w 2646698"/>
                <a:gd name="connsiteY17" fmla="*/ 1186646 h 1339282"/>
                <a:gd name="connsiteX18" fmla="*/ 13876 w 2646698"/>
                <a:gd name="connsiteY18" fmla="*/ 1154269 h 1339282"/>
                <a:gd name="connsiteX19" fmla="*/ 26724 w 2646698"/>
                <a:gd name="connsiteY19" fmla="*/ 1136282 h 1339282"/>
                <a:gd name="connsiteX20" fmla="*/ 43170 w 2646698"/>
                <a:gd name="connsiteY20" fmla="*/ 1130629 h 1339282"/>
                <a:gd name="connsiteX21" fmla="*/ 290880 w 2646698"/>
                <a:gd name="connsiteY21" fmla="*/ 1130629 h 1339282"/>
                <a:gd name="connsiteX22" fmla="*/ 290880 w 2646698"/>
                <a:gd name="connsiteY22" fmla="*/ 265184 h 1339282"/>
                <a:gd name="connsiteX23" fmla="*/ 77088 w 2646698"/>
                <a:gd name="connsiteY23" fmla="*/ 383386 h 1339282"/>
                <a:gd name="connsiteX24" fmla="*/ 38544 w 2646698"/>
                <a:gd name="connsiteY24" fmla="*/ 397262 h 1339282"/>
                <a:gd name="connsiteX25" fmla="*/ 14904 w 2646698"/>
                <a:gd name="connsiteY25" fmla="*/ 391095 h 1339282"/>
                <a:gd name="connsiteX26" fmla="*/ 3084 w 2646698"/>
                <a:gd name="connsiteY26" fmla="*/ 360774 h 1339282"/>
                <a:gd name="connsiteX27" fmla="*/ 0 w 2646698"/>
                <a:gd name="connsiteY27" fmla="*/ 300131 h 1339282"/>
                <a:gd name="connsiteX28" fmla="*/ 1028 w 2646698"/>
                <a:gd name="connsiteY28" fmla="*/ 259531 h 1339282"/>
                <a:gd name="connsiteX29" fmla="*/ 6167 w 2646698"/>
                <a:gd name="connsiteY29" fmla="*/ 232293 h 1339282"/>
                <a:gd name="connsiteX30" fmla="*/ 17473 w 2646698"/>
                <a:gd name="connsiteY30" fmla="*/ 213792 h 1339282"/>
                <a:gd name="connsiteX31" fmla="*/ 37003 w 2646698"/>
                <a:gd name="connsiteY31" fmla="*/ 198374 h 1339282"/>
                <a:gd name="connsiteX32" fmla="*/ 322743 w 2646698"/>
                <a:gd name="connsiteY32" fmla="*/ 13362 h 1339282"/>
                <a:gd name="connsiteX33" fmla="*/ 335591 w 2646698"/>
                <a:gd name="connsiteY33" fmla="*/ 6681 h 1339282"/>
                <a:gd name="connsiteX34" fmla="*/ 355634 w 2646698"/>
                <a:gd name="connsiteY34" fmla="*/ 2570 h 1339282"/>
                <a:gd name="connsiteX35" fmla="*/ 388011 w 2646698"/>
                <a:gd name="connsiteY35" fmla="*/ 514 h 1339282"/>
                <a:gd name="connsiteX36" fmla="*/ 439917 w 2646698"/>
                <a:gd name="connsiteY36" fmla="*/ 0 h 133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646698" h="1339282">
                  <a:moveTo>
                    <a:pt x="439917" y="0"/>
                  </a:moveTo>
                  <a:cubicBezTo>
                    <a:pt x="465956" y="0"/>
                    <a:pt x="487027" y="514"/>
                    <a:pt x="503130" y="1542"/>
                  </a:cubicBezTo>
                  <a:cubicBezTo>
                    <a:pt x="519233" y="2570"/>
                    <a:pt x="531396" y="4283"/>
                    <a:pt x="539618" y="6681"/>
                  </a:cubicBezTo>
                  <a:cubicBezTo>
                    <a:pt x="547841" y="9080"/>
                    <a:pt x="553323" y="12334"/>
                    <a:pt x="556064" y="16446"/>
                  </a:cubicBezTo>
                  <a:cubicBezTo>
                    <a:pt x="558805" y="20557"/>
                    <a:pt x="560175" y="25696"/>
                    <a:pt x="560175" y="31863"/>
                  </a:cubicBezTo>
                  <a:lnTo>
                    <a:pt x="560175" y="355558"/>
                  </a:lnTo>
                  <a:lnTo>
                    <a:pt x="2482741" y="355558"/>
                  </a:lnTo>
                  <a:cubicBezTo>
                    <a:pt x="2573292" y="355558"/>
                    <a:pt x="2646698" y="428964"/>
                    <a:pt x="2646698" y="519515"/>
                  </a:cubicBezTo>
                  <a:lnTo>
                    <a:pt x="2646698" y="1175325"/>
                  </a:lnTo>
                  <a:cubicBezTo>
                    <a:pt x="2646698" y="1265876"/>
                    <a:pt x="2573292" y="1339282"/>
                    <a:pt x="2482741" y="1339282"/>
                  </a:cubicBezTo>
                  <a:lnTo>
                    <a:pt x="465561" y="1339282"/>
                  </a:lnTo>
                  <a:lnTo>
                    <a:pt x="465556" y="1339281"/>
                  </a:lnTo>
                  <a:lnTo>
                    <a:pt x="43170" y="1339281"/>
                  </a:lnTo>
                  <a:cubicBezTo>
                    <a:pt x="37688" y="1339281"/>
                    <a:pt x="32548" y="1337568"/>
                    <a:pt x="27752" y="1334142"/>
                  </a:cubicBezTo>
                  <a:cubicBezTo>
                    <a:pt x="22955" y="1330716"/>
                    <a:pt x="18673" y="1325063"/>
                    <a:pt x="14904" y="1317183"/>
                  </a:cubicBezTo>
                  <a:cubicBezTo>
                    <a:pt x="11135" y="1309302"/>
                    <a:pt x="8223" y="1298681"/>
                    <a:pt x="6167" y="1285319"/>
                  </a:cubicBezTo>
                  <a:cubicBezTo>
                    <a:pt x="4112" y="1271957"/>
                    <a:pt x="3084" y="1255683"/>
                    <a:pt x="3084" y="1236497"/>
                  </a:cubicBezTo>
                  <a:cubicBezTo>
                    <a:pt x="3084" y="1216625"/>
                    <a:pt x="3940" y="1200008"/>
                    <a:pt x="5653" y="1186646"/>
                  </a:cubicBezTo>
                  <a:cubicBezTo>
                    <a:pt x="7366" y="1173284"/>
                    <a:pt x="10107" y="1162492"/>
                    <a:pt x="13876" y="1154269"/>
                  </a:cubicBezTo>
                  <a:cubicBezTo>
                    <a:pt x="17645" y="1146047"/>
                    <a:pt x="21927" y="1140051"/>
                    <a:pt x="26724" y="1136282"/>
                  </a:cubicBezTo>
                  <a:cubicBezTo>
                    <a:pt x="31521" y="1132513"/>
                    <a:pt x="37003" y="1130629"/>
                    <a:pt x="43170" y="1130629"/>
                  </a:cubicBezTo>
                  <a:lnTo>
                    <a:pt x="290880" y="1130629"/>
                  </a:lnTo>
                  <a:lnTo>
                    <a:pt x="290880" y="265184"/>
                  </a:lnTo>
                  <a:lnTo>
                    <a:pt x="77088" y="383386"/>
                  </a:lnTo>
                  <a:cubicBezTo>
                    <a:pt x="61328" y="390924"/>
                    <a:pt x="48480" y="395549"/>
                    <a:pt x="38544" y="397262"/>
                  </a:cubicBezTo>
                  <a:cubicBezTo>
                    <a:pt x="28608" y="398975"/>
                    <a:pt x="20728" y="396919"/>
                    <a:pt x="14904" y="391095"/>
                  </a:cubicBezTo>
                  <a:cubicBezTo>
                    <a:pt x="9079" y="385270"/>
                    <a:pt x="5139" y="375163"/>
                    <a:pt x="3084" y="360774"/>
                  </a:cubicBezTo>
                  <a:cubicBezTo>
                    <a:pt x="1028" y="346384"/>
                    <a:pt x="0" y="326169"/>
                    <a:pt x="0" y="300131"/>
                  </a:cubicBezTo>
                  <a:cubicBezTo>
                    <a:pt x="0" y="283685"/>
                    <a:pt x="343" y="270152"/>
                    <a:pt x="1028" y="259531"/>
                  </a:cubicBezTo>
                  <a:cubicBezTo>
                    <a:pt x="1713" y="248910"/>
                    <a:pt x="3426" y="239830"/>
                    <a:pt x="6167" y="232293"/>
                  </a:cubicBezTo>
                  <a:cubicBezTo>
                    <a:pt x="8908" y="224755"/>
                    <a:pt x="12677" y="218588"/>
                    <a:pt x="17473" y="213792"/>
                  </a:cubicBezTo>
                  <a:cubicBezTo>
                    <a:pt x="22270" y="208995"/>
                    <a:pt x="28780" y="203856"/>
                    <a:pt x="37003" y="198374"/>
                  </a:cubicBezTo>
                  <a:lnTo>
                    <a:pt x="322743" y="13362"/>
                  </a:lnTo>
                  <a:cubicBezTo>
                    <a:pt x="326169" y="10621"/>
                    <a:pt x="330452" y="8394"/>
                    <a:pt x="335591" y="6681"/>
                  </a:cubicBezTo>
                  <a:cubicBezTo>
                    <a:pt x="340730" y="4968"/>
                    <a:pt x="347411" y="3598"/>
                    <a:pt x="355634" y="2570"/>
                  </a:cubicBezTo>
                  <a:cubicBezTo>
                    <a:pt x="363857" y="1542"/>
                    <a:pt x="374649" y="857"/>
                    <a:pt x="388011" y="514"/>
                  </a:cubicBezTo>
                  <a:cubicBezTo>
                    <a:pt x="401373" y="171"/>
                    <a:pt x="418675" y="0"/>
                    <a:pt x="439917" y="0"/>
                  </a:cubicBezTo>
                  <a:close/>
                </a:path>
              </a:pathLst>
            </a:custGeom>
            <a:grpFill/>
            <a:ln w="1016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0" rIns="274320" bIns="137160" rtlCol="0" anchor="ctr"/>
            <a:lstStyle/>
            <a:p>
              <a:pPr algn="just">
                <a:spcAft>
                  <a:spcPts val="600"/>
                </a:spcAft>
              </a:pPr>
              <a:endParaRPr lang="en-US" sz="2300" b="0" i="0" u="none" strike="noStrike" baseline="0" dirty="0">
                <a:solidFill>
                  <a:schemeClr val="tx1"/>
                </a:solidFill>
                <a:latin typeface="Franklin Gothic Medium Cond" panose="020B0606030402020204" pitchFamily="34" charset="0"/>
              </a:endParaRPr>
            </a:p>
            <a:p>
              <a:pPr algn="just">
                <a:spcAft>
                  <a:spcPts val="600"/>
                </a:spcAft>
              </a:pPr>
              <a:endParaRPr lang="en-US" sz="100" b="0" i="0" u="none" strike="noStrike" baseline="0" dirty="0">
                <a:solidFill>
                  <a:schemeClr val="tx1"/>
                </a:solidFill>
                <a:latin typeface="Franklin Gothic Medium Cond" panose="020B0606030402020204" pitchFamily="34" charset="0"/>
              </a:endParaRPr>
            </a:p>
          </p:txBody>
        </p:sp>
        <p:sp>
          <p:nvSpPr>
            <p:cNvPr id="7" name="Rectangle 6">
              <a:extLst>
                <a:ext uri="{FF2B5EF4-FFF2-40B4-BE49-F238E27FC236}">
                  <a16:creationId xmlns:a16="http://schemas.microsoft.com/office/drawing/2014/main" xmlns="" id="{EFB907B2-14F8-4DAA-BF05-19BEB9C9A2C5}"/>
                </a:ext>
              </a:extLst>
            </p:cNvPr>
            <p:cNvSpPr/>
            <p:nvPr/>
          </p:nvSpPr>
          <p:spPr>
            <a:xfrm>
              <a:off x="2095269" y="2469596"/>
              <a:ext cx="3287043" cy="1181727"/>
            </a:xfrm>
            <a:prstGeom prst="rect">
              <a:avLst/>
            </a:prstGeom>
            <a:grpFill/>
            <a:ln>
              <a:noFill/>
            </a:ln>
          </p:spPr>
          <p:txBody>
            <a:bodyPr wrap="square">
              <a:spAutoFit/>
            </a:bodyPr>
            <a:lstStyle/>
            <a:p>
              <a:pPr lvl="0" algn="ctr">
                <a:spcAft>
                  <a:spcPts val="600"/>
                </a:spcAft>
              </a:pPr>
              <a:r>
                <a:rPr lang="fr-FR" sz="2400" dirty="0">
                  <a:latin typeface="Tahoma" panose="020B0604030504040204" pitchFamily="34" charset="0"/>
                  <a:ea typeface="Tahoma" panose="020B0604030504040204" pitchFamily="34" charset="0"/>
                  <a:cs typeface="Tahoma" panose="020B0604030504040204" pitchFamily="34" charset="0"/>
                </a:rPr>
                <a:t>Section 325 (a) and 331 (b) of the Local </a:t>
              </a:r>
              <a:r>
                <a:rPr lang="en-PH" sz="2400" dirty="0">
                  <a:latin typeface="Tahoma" panose="020B0604030504040204" pitchFamily="34" charset="0"/>
                  <a:ea typeface="Tahoma" panose="020B0604030504040204" pitchFamily="34" charset="0"/>
                  <a:cs typeface="Tahoma" panose="020B0604030504040204" pitchFamily="34" charset="0"/>
                </a:rPr>
                <a:t>Government</a:t>
              </a:r>
              <a:r>
                <a:rPr lang="fr-FR" sz="2400" dirty="0">
                  <a:latin typeface="Tahoma" panose="020B0604030504040204" pitchFamily="34" charset="0"/>
                  <a:ea typeface="Tahoma" panose="020B0604030504040204" pitchFamily="34" charset="0"/>
                  <a:cs typeface="Tahoma" panose="020B0604030504040204" pitchFamily="34" charset="0"/>
                </a:rPr>
                <a:t> Code of 1991 (RA No. 7160) </a:t>
              </a:r>
            </a:p>
          </p:txBody>
        </p:sp>
      </p:grpSp>
      <p:sp>
        <p:nvSpPr>
          <p:cNvPr id="8" name="Freeform: Shape 7">
            <a:extLst>
              <a:ext uri="{FF2B5EF4-FFF2-40B4-BE49-F238E27FC236}">
                <a16:creationId xmlns:a16="http://schemas.microsoft.com/office/drawing/2014/main" xmlns="" id="{B93CF480-F1C3-4D37-9F60-997F4FEAA6BA}"/>
              </a:ext>
            </a:extLst>
          </p:cNvPr>
          <p:cNvSpPr/>
          <p:nvPr/>
        </p:nvSpPr>
        <p:spPr>
          <a:xfrm>
            <a:off x="6745943" y="2452733"/>
            <a:ext cx="4671828" cy="2740515"/>
          </a:xfrm>
          <a:custGeom>
            <a:avLst/>
            <a:gdLst>
              <a:gd name="connsiteX0" fmla="*/ 426556 w 2646698"/>
              <a:gd name="connsiteY0" fmla="*/ 0 h 1353671"/>
              <a:gd name="connsiteX1" fmla="*/ 607970 w 2646698"/>
              <a:gd name="connsiteY1" fmla="*/ 26210 h 1353671"/>
              <a:gd name="connsiteX2" fmla="*/ 736965 w 2646698"/>
              <a:gd name="connsiteY2" fmla="*/ 99187 h 1353671"/>
              <a:gd name="connsiteX3" fmla="*/ 813539 w 2646698"/>
              <a:gd name="connsiteY3" fmla="*/ 210194 h 1353671"/>
              <a:gd name="connsiteX4" fmla="*/ 838721 w 2646698"/>
              <a:gd name="connsiteY4" fmla="*/ 348440 h 1353671"/>
              <a:gd name="connsiteX5" fmla="*/ 836640 w 2646698"/>
              <a:gd name="connsiteY5" fmla="*/ 369947 h 1353671"/>
              <a:gd name="connsiteX6" fmla="*/ 2482741 w 2646698"/>
              <a:gd name="connsiteY6" fmla="*/ 369947 h 1353671"/>
              <a:gd name="connsiteX7" fmla="*/ 2646698 w 2646698"/>
              <a:gd name="connsiteY7" fmla="*/ 533904 h 1353671"/>
              <a:gd name="connsiteX8" fmla="*/ 2646698 w 2646698"/>
              <a:gd name="connsiteY8" fmla="*/ 1189714 h 1353671"/>
              <a:gd name="connsiteX9" fmla="*/ 2482741 w 2646698"/>
              <a:gd name="connsiteY9" fmla="*/ 1353671 h 1353671"/>
              <a:gd name="connsiteX10" fmla="*/ 850028 w 2646698"/>
              <a:gd name="connsiteY10" fmla="*/ 1353671 h 1353671"/>
              <a:gd name="connsiteX11" fmla="*/ 465561 w 2646698"/>
              <a:gd name="connsiteY11" fmla="*/ 1353671 h 1353671"/>
              <a:gd name="connsiteX12" fmla="*/ 85312 w 2646698"/>
              <a:gd name="connsiteY12" fmla="*/ 1353671 h 1353671"/>
              <a:gd name="connsiteX13" fmla="*/ 46253 w 2646698"/>
              <a:gd name="connsiteY13" fmla="*/ 1349560 h 1353671"/>
              <a:gd name="connsiteX14" fmla="*/ 19529 w 2646698"/>
              <a:gd name="connsiteY14" fmla="*/ 1333628 h 1353671"/>
              <a:gd name="connsiteX15" fmla="*/ 4626 w 2646698"/>
              <a:gd name="connsiteY15" fmla="*/ 1299195 h 1353671"/>
              <a:gd name="connsiteX16" fmla="*/ 0 w 2646698"/>
              <a:gd name="connsiteY16" fmla="*/ 1240608 h 1353671"/>
              <a:gd name="connsiteX17" fmla="*/ 3084 w 2646698"/>
              <a:gd name="connsiteY17" fmla="*/ 1182535 h 1353671"/>
              <a:gd name="connsiteX18" fmla="*/ 14390 w 2646698"/>
              <a:gd name="connsiteY18" fmla="*/ 1139366 h 1353671"/>
              <a:gd name="connsiteX19" fmla="*/ 35461 w 2646698"/>
              <a:gd name="connsiteY19" fmla="*/ 1102363 h 1353671"/>
              <a:gd name="connsiteX20" fmla="*/ 68866 w 2646698"/>
              <a:gd name="connsiteY20" fmla="*/ 1062791 h 1353671"/>
              <a:gd name="connsiteX21" fmla="*/ 299103 w 2646698"/>
              <a:gd name="connsiteY21" fmla="*/ 816109 h 1353671"/>
              <a:gd name="connsiteX22" fmla="*/ 410110 w 2646698"/>
              <a:gd name="connsiteY22" fmla="*/ 685059 h 1353671"/>
              <a:gd name="connsiteX23" fmla="*/ 475892 w 2646698"/>
              <a:gd name="connsiteY23" fmla="*/ 577135 h 1353671"/>
              <a:gd name="connsiteX24" fmla="*/ 508269 w 2646698"/>
              <a:gd name="connsiteY24" fmla="*/ 487199 h 1353671"/>
              <a:gd name="connsiteX25" fmla="*/ 517006 w 2646698"/>
              <a:gd name="connsiteY25" fmla="*/ 409082 h 1353671"/>
              <a:gd name="connsiteX26" fmla="*/ 506214 w 2646698"/>
              <a:gd name="connsiteY26" fmla="*/ 344842 h 1353671"/>
              <a:gd name="connsiteX27" fmla="*/ 474351 w 2646698"/>
              <a:gd name="connsiteY27" fmla="*/ 291908 h 1353671"/>
              <a:gd name="connsiteX28" fmla="*/ 421417 w 2646698"/>
              <a:gd name="connsiteY28" fmla="*/ 256447 h 1353671"/>
              <a:gd name="connsiteX29" fmla="*/ 346384 w 2646698"/>
              <a:gd name="connsiteY29" fmla="*/ 243599 h 1353671"/>
              <a:gd name="connsiteX30" fmla="*/ 238974 w 2646698"/>
              <a:gd name="connsiteY30" fmla="*/ 259017 h 1353671"/>
              <a:gd name="connsiteX31" fmla="*/ 156747 w 2646698"/>
              <a:gd name="connsiteY31" fmla="*/ 293450 h 1353671"/>
              <a:gd name="connsiteX32" fmla="*/ 97646 w 2646698"/>
              <a:gd name="connsiteY32" fmla="*/ 328397 h 1353671"/>
              <a:gd name="connsiteX33" fmla="*/ 60643 w 2646698"/>
              <a:gd name="connsiteY33" fmla="*/ 344328 h 1353671"/>
              <a:gd name="connsiteX34" fmla="*/ 44712 w 2646698"/>
              <a:gd name="connsiteY34" fmla="*/ 338161 h 1353671"/>
              <a:gd name="connsiteX35" fmla="*/ 33919 w 2646698"/>
              <a:gd name="connsiteY35" fmla="*/ 317604 h 1353671"/>
              <a:gd name="connsiteX36" fmla="*/ 27238 w 2646698"/>
              <a:gd name="connsiteY36" fmla="*/ 279060 h 1353671"/>
              <a:gd name="connsiteX37" fmla="*/ 24669 w 2646698"/>
              <a:gd name="connsiteY37" fmla="*/ 219959 h 1353671"/>
              <a:gd name="connsiteX38" fmla="*/ 26210 w 2646698"/>
              <a:gd name="connsiteY38" fmla="*/ 180387 h 1353671"/>
              <a:gd name="connsiteX39" fmla="*/ 30836 w 2646698"/>
              <a:gd name="connsiteY39" fmla="*/ 152635 h 1353671"/>
              <a:gd name="connsiteX40" fmla="*/ 39059 w 2646698"/>
              <a:gd name="connsiteY40" fmla="*/ 132078 h 1353671"/>
              <a:gd name="connsiteX41" fmla="*/ 57046 w 2646698"/>
              <a:gd name="connsiteY41" fmla="*/ 111007 h 1353671"/>
              <a:gd name="connsiteX42" fmla="*/ 104327 w 2646698"/>
              <a:gd name="connsiteY42" fmla="*/ 79658 h 1353671"/>
              <a:gd name="connsiteX43" fmla="*/ 189124 w 2646698"/>
              <a:gd name="connsiteY43" fmla="*/ 42656 h 1353671"/>
              <a:gd name="connsiteX44" fmla="*/ 300131 w 2646698"/>
              <a:gd name="connsiteY44" fmla="*/ 12334 h 1353671"/>
              <a:gd name="connsiteX45" fmla="*/ 426556 w 2646698"/>
              <a:gd name="connsiteY45" fmla="*/ 0 h 135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646698" h="1353671">
                <a:moveTo>
                  <a:pt x="426556" y="0"/>
                </a:moveTo>
                <a:cubicBezTo>
                  <a:pt x="495764" y="0"/>
                  <a:pt x="556236" y="8737"/>
                  <a:pt x="607970" y="26210"/>
                </a:cubicBezTo>
                <a:cubicBezTo>
                  <a:pt x="659705" y="43684"/>
                  <a:pt x="702703" y="68009"/>
                  <a:pt x="736965" y="99187"/>
                </a:cubicBezTo>
                <a:cubicBezTo>
                  <a:pt x="771226" y="130365"/>
                  <a:pt x="796751" y="167368"/>
                  <a:pt x="813539" y="210194"/>
                </a:cubicBezTo>
                <a:cubicBezTo>
                  <a:pt x="830327" y="253021"/>
                  <a:pt x="838721" y="299103"/>
                  <a:pt x="838721" y="348440"/>
                </a:cubicBezTo>
                <a:lnTo>
                  <a:pt x="836640" y="369947"/>
                </a:lnTo>
                <a:lnTo>
                  <a:pt x="2482741" y="369947"/>
                </a:lnTo>
                <a:cubicBezTo>
                  <a:pt x="2573292" y="369947"/>
                  <a:pt x="2646698" y="443353"/>
                  <a:pt x="2646698" y="533904"/>
                </a:cubicBezTo>
                <a:lnTo>
                  <a:pt x="2646698" y="1189714"/>
                </a:lnTo>
                <a:cubicBezTo>
                  <a:pt x="2646698" y="1280265"/>
                  <a:pt x="2573292" y="1353671"/>
                  <a:pt x="2482741" y="1353671"/>
                </a:cubicBezTo>
                <a:lnTo>
                  <a:pt x="850028" y="1353671"/>
                </a:lnTo>
                <a:lnTo>
                  <a:pt x="465561" y="1353671"/>
                </a:lnTo>
                <a:lnTo>
                  <a:pt x="85312" y="1353671"/>
                </a:lnTo>
                <a:cubicBezTo>
                  <a:pt x="70236" y="1353671"/>
                  <a:pt x="57217" y="1352301"/>
                  <a:pt x="46253" y="1349560"/>
                </a:cubicBezTo>
                <a:cubicBezTo>
                  <a:pt x="35290" y="1346819"/>
                  <a:pt x="26382" y="1341508"/>
                  <a:pt x="19529" y="1333628"/>
                </a:cubicBezTo>
                <a:cubicBezTo>
                  <a:pt x="12677" y="1325748"/>
                  <a:pt x="7709" y="1314270"/>
                  <a:pt x="4626" y="1299195"/>
                </a:cubicBezTo>
                <a:cubicBezTo>
                  <a:pt x="1542" y="1284120"/>
                  <a:pt x="0" y="1264591"/>
                  <a:pt x="0" y="1240608"/>
                </a:cubicBezTo>
                <a:cubicBezTo>
                  <a:pt x="0" y="1217996"/>
                  <a:pt x="1028" y="1198638"/>
                  <a:pt x="3084" y="1182535"/>
                </a:cubicBezTo>
                <a:cubicBezTo>
                  <a:pt x="5140" y="1166432"/>
                  <a:pt x="8908" y="1152042"/>
                  <a:pt x="14390" y="1139366"/>
                </a:cubicBezTo>
                <a:cubicBezTo>
                  <a:pt x="19872" y="1126689"/>
                  <a:pt x="26896" y="1114355"/>
                  <a:pt x="35461" y="1102363"/>
                </a:cubicBezTo>
                <a:cubicBezTo>
                  <a:pt x="44026" y="1090372"/>
                  <a:pt x="55161" y="1077181"/>
                  <a:pt x="68866" y="1062791"/>
                </a:cubicBezTo>
                <a:lnTo>
                  <a:pt x="299103" y="816109"/>
                </a:lnTo>
                <a:cubicBezTo>
                  <a:pt x="345013" y="768143"/>
                  <a:pt x="382016" y="724459"/>
                  <a:pt x="410110" y="685059"/>
                </a:cubicBezTo>
                <a:cubicBezTo>
                  <a:pt x="438205" y="645658"/>
                  <a:pt x="460132" y="609683"/>
                  <a:pt x="475892" y="577135"/>
                </a:cubicBezTo>
                <a:cubicBezTo>
                  <a:pt x="491653" y="544586"/>
                  <a:pt x="502445" y="514608"/>
                  <a:pt x="508269" y="487199"/>
                </a:cubicBezTo>
                <a:cubicBezTo>
                  <a:pt x="514094" y="459789"/>
                  <a:pt x="517006" y="433751"/>
                  <a:pt x="517006" y="409082"/>
                </a:cubicBezTo>
                <a:cubicBezTo>
                  <a:pt x="517006" y="386470"/>
                  <a:pt x="513409" y="365056"/>
                  <a:pt x="506214" y="344842"/>
                </a:cubicBezTo>
                <a:cubicBezTo>
                  <a:pt x="499019" y="324628"/>
                  <a:pt x="488398" y="306983"/>
                  <a:pt x="474351" y="291908"/>
                </a:cubicBezTo>
                <a:cubicBezTo>
                  <a:pt x="460303" y="276833"/>
                  <a:pt x="442659" y="265013"/>
                  <a:pt x="421417" y="256447"/>
                </a:cubicBezTo>
                <a:cubicBezTo>
                  <a:pt x="400175" y="247882"/>
                  <a:pt x="375164" y="243599"/>
                  <a:pt x="346384" y="243599"/>
                </a:cubicBezTo>
                <a:cubicBezTo>
                  <a:pt x="305955" y="243599"/>
                  <a:pt x="270152" y="248739"/>
                  <a:pt x="238974" y="259017"/>
                </a:cubicBezTo>
                <a:cubicBezTo>
                  <a:pt x="207796" y="269295"/>
                  <a:pt x="180387" y="280773"/>
                  <a:pt x="156747" y="293450"/>
                </a:cubicBezTo>
                <a:cubicBezTo>
                  <a:pt x="133106" y="306126"/>
                  <a:pt x="113406" y="317776"/>
                  <a:pt x="97646" y="328397"/>
                </a:cubicBezTo>
                <a:cubicBezTo>
                  <a:pt x="81885" y="339018"/>
                  <a:pt x="69551" y="344328"/>
                  <a:pt x="60643" y="344328"/>
                </a:cubicBezTo>
                <a:cubicBezTo>
                  <a:pt x="54476" y="344328"/>
                  <a:pt x="49166" y="342272"/>
                  <a:pt x="44712" y="338161"/>
                </a:cubicBezTo>
                <a:cubicBezTo>
                  <a:pt x="40258" y="334050"/>
                  <a:pt x="36660" y="327197"/>
                  <a:pt x="33919" y="317604"/>
                </a:cubicBezTo>
                <a:cubicBezTo>
                  <a:pt x="31178" y="308011"/>
                  <a:pt x="28951" y="295163"/>
                  <a:pt x="27238" y="279060"/>
                </a:cubicBezTo>
                <a:cubicBezTo>
                  <a:pt x="25525" y="262957"/>
                  <a:pt x="24669" y="243257"/>
                  <a:pt x="24669" y="219959"/>
                </a:cubicBezTo>
                <a:cubicBezTo>
                  <a:pt x="24669" y="204199"/>
                  <a:pt x="25183" y="191008"/>
                  <a:pt x="26210" y="180387"/>
                </a:cubicBezTo>
                <a:cubicBezTo>
                  <a:pt x="27238" y="169766"/>
                  <a:pt x="28780" y="160515"/>
                  <a:pt x="30836" y="152635"/>
                </a:cubicBezTo>
                <a:cubicBezTo>
                  <a:pt x="32891" y="144755"/>
                  <a:pt x="35632" y="137903"/>
                  <a:pt x="39059" y="132078"/>
                </a:cubicBezTo>
                <a:cubicBezTo>
                  <a:pt x="42485" y="126254"/>
                  <a:pt x="48480" y="119230"/>
                  <a:pt x="57046" y="111007"/>
                </a:cubicBezTo>
                <a:cubicBezTo>
                  <a:pt x="65611" y="102785"/>
                  <a:pt x="81371" y="92335"/>
                  <a:pt x="104327" y="79658"/>
                </a:cubicBezTo>
                <a:cubicBezTo>
                  <a:pt x="127282" y="66981"/>
                  <a:pt x="155548" y="54647"/>
                  <a:pt x="189124" y="42656"/>
                </a:cubicBezTo>
                <a:cubicBezTo>
                  <a:pt x="222700" y="30664"/>
                  <a:pt x="259702" y="20557"/>
                  <a:pt x="300131" y="12334"/>
                </a:cubicBezTo>
                <a:cubicBezTo>
                  <a:pt x="340560" y="4112"/>
                  <a:pt x="382701" y="0"/>
                  <a:pt x="426556" y="0"/>
                </a:cubicBezTo>
                <a:close/>
              </a:path>
            </a:pathLst>
          </a:custGeom>
          <a:noFill/>
          <a:ln w="1016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0" tIns="45720" rIns="274320" bIns="137160" numCol="1" spcCol="0" rtlCol="0" fromWordArt="0" anchor="ctr" anchorCtr="0" forceAA="0" compatLnSpc="1">
            <a:prstTxWarp prst="textNoShape">
              <a:avLst/>
            </a:prstTxWarp>
            <a:noAutofit/>
          </a:bodyPr>
          <a:lstStyle/>
          <a:p>
            <a:pPr lvl="0" algn="ctr">
              <a:spcAft>
                <a:spcPts val="600"/>
              </a:spcAft>
            </a:pPr>
            <a:endParaRPr lang="en-US" sz="25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lvl="0" algn="ctr">
              <a:spcAft>
                <a:spcPts val="600"/>
              </a:spcAft>
            </a:pPr>
            <a:endParaRPr lang="en-US"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lvl="0" algn="ctr">
              <a:spcAft>
                <a:spcPts val="600"/>
              </a:spcAft>
            </a:pPr>
            <a:r>
              <a:rPr lang="en-US" sz="2500" dirty="0">
                <a:solidFill>
                  <a:schemeClr val="tx1"/>
                </a:solidFill>
                <a:latin typeface="Tahoma" panose="020B0604030504040204" pitchFamily="34" charset="0"/>
                <a:ea typeface="Tahoma" panose="020B0604030504040204" pitchFamily="34" charset="0"/>
                <a:cs typeface="Tahoma" panose="020B0604030504040204" pitchFamily="34" charset="0"/>
              </a:rPr>
              <a:t>Section 93 of the General Provisions of the FY 2022 GAA, </a:t>
            </a:r>
          </a:p>
          <a:p>
            <a:pPr lvl="0" algn="ctr">
              <a:spcAft>
                <a:spcPts val="600"/>
              </a:spcAft>
            </a:pPr>
            <a:r>
              <a:rPr lang="en-US" sz="2500" dirty="0">
                <a:solidFill>
                  <a:schemeClr val="tx1"/>
                </a:solidFill>
                <a:latin typeface="Tahoma" panose="020B0604030504040204" pitchFamily="34" charset="0"/>
                <a:ea typeface="Tahoma" panose="020B0604030504040204" pitchFamily="34" charset="0"/>
                <a:cs typeface="Tahoma" panose="020B0604030504040204" pitchFamily="34" charset="0"/>
              </a:rPr>
              <a:t>RA No. 11639</a:t>
            </a:r>
          </a:p>
        </p:txBody>
      </p:sp>
    </p:spTree>
    <p:extLst>
      <p:ext uri="{BB962C8B-B14F-4D97-AF65-F5344CB8AC3E}">
        <p14:creationId xmlns:p14="http://schemas.microsoft.com/office/powerpoint/2010/main" val="346438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a:extLst>
              <a:ext uri="{FF2B5EF4-FFF2-40B4-BE49-F238E27FC236}">
                <a16:creationId xmlns:a16="http://schemas.microsoft.com/office/drawing/2014/main" xmlns="" id="{B59E03BB-1A45-4369-AF6A-EFCE4BB1B8D3}"/>
              </a:ext>
            </a:extLst>
          </p:cNvPr>
          <p:cNvSpPr/>
          <p:nvPr/>
        </p:nvSpPr>
        <p:spPr>
          <a:xfrm>
            <a:off x="215858" y="1520497"/>
            <a:ext cx="5423073" cy="995052"/>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376" y="0"/>
                  <a:pt x="0" y="4814"/>
                  <a:pt x="0" y="10800"/>
                </a:cubicBezTo>
                <a:cubicBezTo>
                  <a:pt x="0" y="16786"/>
                  <a:pt x="1376" y="21600"/>
                  <a:pt x="3086" y="21600"/>
                </a:cubicBezTo>
                <a:lnTo>
                  <a:pt x="18514" y="21600"/>
                </a:lnTo>
                <a:cubicBezTo>
                  <a:pt x="20224" y="21600"/>
                  <a:pt x="21600" y="16786"/>
                  <a:pt x="21600" y="10800"/>
                </a:cubicBezTo>
                <a:cubicBezTo>
                  <a:pt x="21600" y="4814"/>
                  <a:pt x="20224" y="0"/>
                  <a:pt x="18514" y="0"/>
                </a:cubicBezTo>
                <a:lnTo>
                  <a:pt x="3086" y="0"/>
                </a:lnTo>
                <a:close/>
              </a:path>
            </a:pathLst>
          </a:custGeom>
          <a:solidFill>
            <a:srgbClr val="FEE8EA"/>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11" name="Shape">
            <a:extLst>
              <a:ext uri="{FF2B5EF4-FFF2-40B4-BE49-F238E27FC236}">
                <a16:creationId xmlns:a16="http://schemas.microsoft.com/office/drawing/2014/main" xmlns="" id="{4DE7252A-C8C9-47E8-B1B2-787C9C493EC1}"/>
              </a:ext>
            </a:extLst>
          </p:cNvPr>
          <p:cNvSpPr/>
          <p:nvPr/>
        </p:nvSpPr>
        <p:spPr>
          <a:xfrm>
            <a:off x="275804" y="1400609"/>
            <a:ext cx="845193" cy="10280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67"/>
                  <a:pt x="0" y="8879"/>
                </a:cubicBezTo>
                <a:lnTo>
                  <a:pt x="0" y="12721"/>
                </a:lnTo>
                <a:cubicBezTo>
                  <a:pt x="0" y="17633"/>
                  <a:pt x="4826" y="21600"/>
                  <a:pt x="10800" y="21600"/>
                </a:cubicBezTo>
                <a:cubicBezTo>
                  <a:pt x="16774" y="21600"/>
                  <a:pt x="21600" y="17633"/>
                  <a:pt x="21600" y="12721"/>
                </a:cubicBezTo>
                <a:lnTo>
                  <a:pt x="21600" y="8879"/>
                </a:lnTo>
                <a:cubicBezTo>
                  <a:pt x="21600" y="3967"/>
                  <a:pt x="16774"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2" name="Circle">
            <a:extLst>
              <a:ext uri="{FF2B5EF4-FFF2-40B4-BE49-F238E27FC236}">
                <a16:creationId xmlns:a16="http://schemas.microsoft.com/office/drawing/2014/main" xmlns="" id="{80EDA6B6-073B-4465-9785-CAB9AA6E6EE1}"/>
              </a:ext>
            </a:extLst>
          </p:cNvPr>
          <p:cNvSpPr/>
          <p:nvPr/>
        </p:nvSpPr>
        <p:spPr>
          <a:xfrm>
            <a:off x="275804" y="1400611"/>
            <a:ext cx="845193" cy="845197"/>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4" name="TextBox 2">
            <a:extLst>
              <a:ext uri="{FF2B5EF4-FFF2-40B4-BE49-F238E27FC236}">
                <a16:creationId xmlns:a16="http://schemas.microsoft.com/office/drawing/2014/main" xmlns="" id="{29651EB8-BDCB-4B65-AC1E-AA35A1D41813}"/>
              </a:ext>
            </a:extLst>
          </p:cNvPr>
          <p:cNvSpPr txBox="1"/>
          <p:nvPr/>
        </p:nvSpPr>
        <p:spPr>
          <a:xfrm>
            <a:off x="423324" y="1561599"/>
            <a:ext cx="550152"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sp>
        <p:nvSpPr>
          <p:cNvPr id="18" name="Shape">
            <a:extLst>
              <a:ext uri="{FF2B5EF4-FFF2-40B4-BE49-F238E27FC236}">
                <a16:creationId xmlns:a16="http://schemas.microsoft.com/office/drawing/2014/main" xmlns="" id="{B8693BD9-DBF2-4A3D-91EA-DC8CD7CB4BC3}"/>
              </a:ext>
            </a:extLst>
          </p:cNvPr>
          <p:cNvSpPr/>
          <p:nvPr/>
        </p:nvSpPr>
        <p:spPr>
          <a:xfrm>
            <a:off x="275801" y="2658371"/>
            <a:ext cx="5423073" cy="995052"/>
          </a:xfrm>
          <a:custGeom>
            <a:avLst/>
            <a:gdLst/>
            <a:ahLst/>
            <a:cxnLst>
              <a:cxn ang="0">
                <a:pos x="wd2" y="hd2"/>
              </a:cxn>
              <a:cxn ang="5400000">
                <a:pos x="wd2" y="hd2"/>
              </a:cxn>
              <a:cxn ang="10800000">
                <a:pos x="wd2" y="hd2"/>
              </a:cxn>
              <a:cxn ang="16200000">
                <a:pos x="wd2" y="hd2"/>
              </a:cxn>
            </a:cxnLst>
            <a:rect l="0" t="0" r="r" b="b"/>
            <a:pathLst>
              <a:path w="21600" h="21600" extrusionOk="0">
                <a:moveTo>
                  <a:pt x="18514" y="0"/>
                </a:moveTo>
                <a:cubicBezTo>
                  <a:pt x="20224" y="0"/>
                  <a:pt x="21600" y="4814"/>
                  <a:pt x="21600" y="10800"/>
                </a:cubicBezTo>
                <a:cubicBezTo>
                  <a:pt x="21600" y="16786"/>
                  <a:pt x="20224" y="21600"/>
                  <a:pt x="18514" y="21600"/>
                </a:cubicBezTo>
                <a:lnTo>
                  <a:pt x="3086" y="21600"/>
                </a:lnTo>
                <a:cubicBezTo>
                  <a:pt x="1376" y="21600"/>
                  <a:pt x="0" y="16786"/>
                  <a:pt x="0" y="10800"/>
                </a:cubicBezTo>
                <a:cubicBezTo>
                  <a:pt x="0" y="4814"/>
                  <a:pt x="1376" y="0"/>
                  <a:pt x="3086" y="0"/>
                </a:cubicBezTo>
                <a:lnTo>
                  <a:pt x="18514" y="0"/>
                </a:lnTo>
                <a:close/>
              </a:path>
            </a:pathLst>
          </a:custGeom>
          <a:solidFill>
            <a:srgbClr val="F9CEBD"/>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9" name="Shape">
            <a:extLst>
              <a:ext uri="{FF2B5EF4-FFF2-40B4-BE49-F238E27FC236}">
                <a16:creationId xmlns:a16="http://schemas.microsoft.com/office/drawing/2014/main" xmlns="" id="{6026A37A-94F3-4803-B307-E4BA1F3536C6}"/>
              </a:ext>
            </a:extLst>
          </p:cNvPr>
          <p:cNvSpPr/>
          <p:nvPr/>
        </p:nvSpPr>
        <p:spPr>
          <a:xfrm>
            <a:off x="275804" y="2532179"/>
            <a:ext cx="845193" cy="10280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75" y="0"/>
                  <a:pt x="21600" y="3967"/>
                  <a:pt x="21600" y="8879"/>
                </a:cubicBezTo>
                <a:lnTo>
                  <a:pt x="21600" y="12721"/>
                </a:lnTo>
                <a:cubicBezTo>
                  <a:pt x="21600" y="17633"/>
                  <a:pt x="16774" y="21600"/>
                  <a:pt x="10800" y="21600"/>
                </a:cubicBezTo>
                <a:cubicBezTo>
                  <a:pt x="4826" y="21600"/>
                  <a:pt x="0" y="17633"/>
                  <a:pt x="0" y="12721"/>
                </a:cubicBezTo>
                <a:lnTo>
                  <a:pt x="0" y="8879"/>
                </a:lnTo>
                <a:cubicBezTo>
                  <a:pt x="0" y="3967"/>
                  <a:pt x="4825"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20" name="Circle">
            <a:extLst>
              <a:ext uri="{FF2B5EF4-FFF2-40B4-BE49-F238E27FC236}">
                <a16:creationId xmlns:a16="http://schemas.microsoft.com/office/drawing/2014/main" xmlns="" id="{DA3377D8-6DDB-40E5-B856-68B403414AB9}"/>
              </a:ext>
            </a:extLst>
          </p:cNvPr>
          <p:cNvSpPr/>
          <p:nvPr/>
        </p:nvSpPr>
        <p:spPr>
          <a:xfrm>
            <a:off x="275804" y="2532181"/>
            <a:ext cx="845193" cy="845197"/>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22" name="TextBox 45">
            <a:extLst>
              <a:ext uri="{FF2B5EF4-FFF2-40B4-BE49-F238E27FC236}">
                <a16:creationId xmlns:a16="http://schemas.microsoft.com/office/drawing/2014/main" xmlns="" id="{50F703A9-ACC9-4532-84CE-FC53EC79814D}"/>
              </a:ext>
            </a:extLst>
          </p:cNvPr>
          <p:cNvSpPr txBox="1"/>
          <p:nvPr/>
        </p:nvSpPr>
        <p:spPr>
          <a:xfrm>
            <a:off x="423325" y="2693169"/>
            <a:ext cx="55015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02</a:t>
            </a:r>
          </a:p>
        </p:txBody>
      </p:sp>
      <p:sp>
        <p:nvSpPr>
          <p:cNvPr id="26" name="Shape">
            <a:extLst>
              <a:ext uri="{FF2B5EF4-FFF2-40B4-BE49-F238E27FC236}">
                <a16:creationId xmlns:a16="http://schemas.microsoft.com/office/drawing/2014/main" xmlns="" id="{991228C9-09C9-4BB3-9DE7-5A544F7B473E}"/>
              </a:ext>
            </a:extLst>
          </p:cNvPr>
          <p:cNvSpPr/>
          <p:nvPr/>
        </p:nvSpPr>
        <p:spPr>
          <a:xfrm>
            <a:off x="215858" y="3826218"/>
            <a:ext cx="5483016" cy="995052"/>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376" y="0"/>
                  <a:pt x="0" y="4814"/>
                  <a:pt x="0" y="10800"/>
                </a:cubicBezTo>
                <a:cubicBezTo>
                  <a:pt x="0" y="16786"/>
                  <a:pt x="1376" y="21600"/>
                  <a:pt x="3086" y="21600"/>
                </a:cubicBezTo>
                <a:lnTo>
                  <a:pt x="18514" y="21600"/>
                </a:lnTo>
                <a:cubicBezTo>
                  <a:pt x="20224" y="21600"/>
                  <a:pt x="21600" y="16786"/>
                  <a:pt x="21600" y="10800"/>
                </a:cubicBezTo>
                <a:cubicBezTo>
                  <a:pt x="21600" y="4814"/>
                  <a:pt x="20224" y="0"/>
                  <a:pt x="18514" y="0"/>
                </a:cubicBezTo>
                <a:lnTo>
                  <a:pt x="3086" y="0"/>
                </a:lnTo>
                <a:close/>
              </a:path>
            </a:pathLst>
          </a:custGeom>
          <a:solidFill>
            <a:srgbClr val="FBE5D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27" name="Shape">
            <a:extLst>
              <a:ext uri="{FF2B5EF4-FFF2-40B4-BE49-F238E27FC236}">
                <a16:creationId xmlns:a16="http://schemas.microsoft.com/office/drawing/2014/main" xmlns="" id="{63B982DA-DD40-45E8-BB07-AE5248E8B46E}"/>
              </a:ext>
            </a:extLst>
          </p:cNvPr>
          <p:cNvSpPr/>
          <p:nvPr/>
        </p:nvSpPr>
        <p:spPr>
          <a:xfrm>
            <a:off x="275804" y="3706329"/>
            <a:ext cx="845193" cy="10280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67"/>
                  <a:pt x="0" y="8879"/>
                </a:cubicBezTo>
                <a:lnTo>
                  <a:pt x="0" y="12721"/>
                </a:lnTo>
                <a:cubicBezTo>
                  <a:pt x="0" y="17633"/>
                  <a:pt x="4826" y="21600"/>
                  <a:pt x="10800" y="21600"/>
                </a:cubicBezTo>
                <a:cubicBezTo>
                  <a:pt x="16774" y="21600"/>
                  <a:pt x="21600" y="17633"/>
                  <a:pt x="21600" y="12721"/>
                </a:cubicBezTo>
                <a:lnTo>
                  <a:pt x="21600" y="8879"/>
                </a:lnTo>
                <a:cubicBezTo>
                  <a:pt x="21600" y="3967"/>
                  <a:pt x="16774"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28" name="Circle">
            <a:extLst>
              <a:ext uri="{FF2B5EF4-FFF2-40B4-BE49-F238E27FC236}">
                <a16:creationId xmlns:a16="http://schemas.microsoft.com/office/drawing/2014/main" xmlns="" id="{A89D4326-2658-4563-AA0F-B51163E1A525}"/>
              </a:ext>
            </a:extLst>
          </p:cNvPr>
          <p:cNvSpPr/>
          <p:nvPr/>
        </p:nvSpPr>
        <p:spPr>
          <a:xfrm>
            <a:off x="275804" y="3706332"/>
            <a:ext cx="845193" cy="845193"/>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30" name="TextBox 46">
            <a:extLst>
              <a:ext uri="{FF2B5EF4-FFF2-40B4-BE49-F238E27FC236}">
                <a16:creationId xmlns:a16="http://schemas.microsoft.com/office/drawing/2014/main" xmlns="" id="{BA232B88-F9E0-4D2E-89FA-3091970889FA}"/>
              </a:ext>
            </a:extLst>
          </p:cNvPr>
          <p:cNvSpPr txBox="1"/>
          <p:nvPr/>
        </p:nvSpPr>
        <p:spPr>
          <a:xfrm>
            <a:off x="423325" y="3867318"/>
            <a:ext cx="55015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03</a:t>
            </a:r>
          </a:p>
        </p:txBody>
      </p:sp>
      <p:sp>
        <p:nvSpPr>
          <p:cNvPr id="34" name="Shape">
            <a:extLst>
              <a:ext uri="{FF2B5EF4-FFF2-40B4-BE49-F238E27FC236}">
                <a16:creationId xmlns:a16="http://schemas.microsoft.com/office/drawing/2014/main" xmlns="" id="{66718909-3571-4A69-9FE3-FA40168D4002}"/>
              </a:ext>
            </a:extLst>
          </p:cNvPr>
          <p:cNvSpPr/>
          <p:nvPr/>
        </p:nvSpPr>
        <p:spPr>
          <a:xfrm>
            <a:off x="275801" y="4994063"/>
            <a:ext cx="5363129" cy="995052"/>
          </a:xfrm>
          <a:custGeom>
            <a:avLst/>
            <a:gdLst/>
            <a:ahLst/>
            <a:cxnLst>
              <a:cxn ang="0">
                <a:pos x="wd2" y="hd2"/>
              </a:cxn>
              <a:cxn ang="5400000">
                <a:pos x="wd2" y="hd2"/>
              </a:cxn>
              <a:cxn ang="10800000">
                <a:pos x="wd2" y="hd2"/>
              </a:cxn>
              <a:cxn ang="16200000">
                <a:pos x="wd2" y="hd2"/>
              </a:cxn>
            </a:cxnLst>
            <a:rect l="0" t="0" r="r" b="b"/>
            <a:pathLst>
              <a:path w="21600" h="21600" extrusionOk="0">
                <a:moveTo>
                  <a:pt x="18514" y="0"/>
                </a:moveTo>
                <a:cubicBezTo>
                  <a:pt x="20224" y="0"/>
                  <a:pt x="21600" y="4814"/>
                  <a:pt x="21600" y="10800"/>
                </a:cubicBezTo>
                <a:cubicBezTo>
                  <a:pt x="21600" y="16786"/>
                  <a:pt x="20224" y="21600"/>
                  <a:pt x="18514" y="21600"/>
                </a:cubicBezTo>
                <a:lnTo>
                  <a:pt x="3086" y="21600"/>
                </a:lnTo>
                <a:cubicBezTo>
                  <a:pt x="1376" y="21600"/>
                  <a:pt x="0" y="16786"/>
                  <a:pt x="0" y="10800"/>
                </a:cubicBezTo>
                <a:cubicBezTo>
                  <a:pt x="0" y="4814"/>
                  <a:pt x="1376" y="0"/>
                  <a:pt x="3086" y="0"/>
                </a:cubicBezTo>
                <a:lnTo>
                  <a:pt x="18514" y="0"/>
                </a:lnTo>
                <a:close/>
              </a:path>
            </a:pathLst>
          </a:custGeom>
          <a:solidFill>
            <a:schemeClr val="accent4">
              <a:lumMod val="20000"/>
              <a:lumOff val="80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35" name="Shape">
            <a:extLst>
              <a:ext uri="{FF2B5EF4-FFF2-40B4-BE49-F238E27FC236}">
                <a16:creationId xmlns:a16="http://schemas.microsoft.com/office/drawing/2014/main" xmlns="" id="{04951018-0C6A-45C3-9004-678ED3E44BF7}"/>
              </a:ext>
            </a:extLst>
          </p:cNvPr>
          <p:cNvSpPr/>
          <p:nvPr/>
        </p:nvSpPr>
        <p:spPr>
          <a:xfrm>
            <a:off x="275804" y="4833075"/>
            <a:ext cx="845193" cy="10280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75" y="0"/>
                  <a:pt x="21600" y="3967"/>
                  <a:pt x="21600" y="8879"/>
                </a:cubicBezTo>
                <a:lnTo>
                  <a:pt x="21600" y="12721"/>
                </a:lnTo>
                <a:cubicBezTo>
                  <a:pt x="21600" y="17633"/>
                  <a:pt x="16774" y="21600"/>
                  <a:pt x="10800" y="21600"/>
                </a:cubicBezTo>
                <a:cubicBezTo>
                  <a:pt x="4826" y="21600"/>
                  <a:pt x="0" y="17633"/>
                  <a:pt x="0" y="12721"/>
                </a:cubicBezTo>
                <a:lnTo>
                  <a:pt x="0" y="8879"/>
                </a:lnTo>
                <a:cubicBezTo>
                  <a:pt x="0" y="3967"/>
                  <a:pt x="4825"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36" name="Circle">
            <a:extLst>
              <a:ext uri="{FF2B5EF4-FFF2-40B4-BE49-F238E27FC236}">
                <a16:creationId xmlns:a16="http://schemas.microsoft.com/office/drawing/2014/main" xmlns="" id="{8FFFC83B-D948-489D-8B7A-98E1F4E61EE8}"/>
              </a:ext>
            </a:extLst>
          </p:cNvPr>
          <p:cNvSpPr/>
          <p:nvPr/>
        </p:nvSpPr>
        <p:spPr>
          <a:xfrm>
            <a:off x="275804" y="4833077"/>
            <a:ext cx="845193" cy="845193"/>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38" name="TextBox 47">
            <a:extLst>
              <a:ext uri="{FF2B5EF4-FFF2-40B4-BE49-F238E27FC236}">
                <a16:creationId xmlns:a16="http://schemas.microsoft.com/office/drawing/2014/main" xmlns="" id="{560CB322-6208-4932-8C3A-E32305684CB5}"/>
              </a:ext>
            </a:extLst>
          </p:cNvPr>
          <p:cNvSpPr txBox="1"/>
          <p:nvPr/>
        </p:nvSpPr>
        <p:spPr>
          <a:xfrm>
            <a:off x="423325" y="4994063"/>
            <a:ext cx="55015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04</a:t>
            </a:r>
          </a:p>
        </p:txBody>
      </p:sp>
      <p:sp>
        <p:nvSpPr>
          <p:cNvPr id="103" name="Shape">
            <a:extLst>
              <a:ext uri="{FF2B5EF4-FFF2-40B4-BE49-F238E27FC236}">
                <a16:creationId xmlns:a16="http://schemas.microsoft.com/office/drawing/2014/main" xmlns="" id="{8DBCD521-DB1A-4FCC-81DE-18747A6285A6}"/>
              </a:ext>
            </a:extLst>
          </p:cNvPr>
          <p:cNvSpPr/>
          <p:nvPr/>
        </p:nvSpPr>
        <p:spPr>
          <a:xfrm>
            <a:off x="6364816" y="1520497"/>
            <a:ext cx="5483014" cy="995052"/>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376" y="0"/>
                  <a:pt x="0" y="4814"/>
                  <a:pt x="0" y="10800"/>
                </a:cubicBezTo>
                <a:cubicBezTo>
                  <a:pt x="0" y="16786"/>
                  <a:pt x="1376" y="21600"/>
                  <a:pt x="3086" y="21600"/>
                </a:cubicBezTo>
                <a:lnTo>
                  <a:pt x="18514" y="21600"/>
                </a:lnTo>
                <a:cubicBezTo>
                  <a:pt x="20224" y="21600"/>
                  <a:pt x="21600" y="16786"/>
                  <a:pt x="21600" y="10800"/>
                </a:cubicBezTo>
                <a:cubicBezTo>
                  <a:pt x="21600" y="4814"/>
                  <a:pt x="20224" y="0"/>
                  <a:pt x="18514" y="0"/>
                </a:cubicBezTo>
                <a:lnTo>
                  <a:pt x="3086" y="0"/>
                </a:lnTo>
                <a:close/>
              </a:path>
            </a:pathLst>
          </a:custGeom>
          <a:solidFill>
            <a:srgbClr val="FBF8CF"/>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04" name="Shape">
            <a:extLst>
              <a:ext uri="{FF2B5EF4-FFF2-40B4-BE49-F238E27FC236}">
                <a16:creationId xmlns:a16="http://schemas.microsoft.com/office/drawing/2014/main" xmlns="" id="{A739C604-FFA2-4A24-8544-648A567E4B61}"/>
              </a:ext>
            </a:extLst>
          </p:cNvPr>
          <p:cNvSpPr/>
          <p:nvPr/>
        </p:nvSpPr>
        <p:spPr>
          <a:xfrm>
            <a:off x="6424761" y="1400609"/>
            <a:ext cx="845193" cy="10280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67"/>
                  <a:pt x="0" y="8879"/>
                </a:cubicBezTo>
                <a:lnTo>
                  <a:pt x="0" y="12721"/>
                </a:lnTo>
                <a:cubicBezTo>
                  <a:pt x="0" y="17633"/>
                  <a:pt x="4826" y="21600"/>
                  <a:pt x="10800" y="21600"/>
                </a:cubicBezTo>
                <a:cubicBezTo>
                  <a:pt x="16774" y="21600"/>
                  <a:pt x="21600" y="17633"/>
                  <a:pt x="21600" y="12721"/>
                </a:cubicBezTo>
                <a:lnTo>
                  <a:pt x="21600" y="8879"/>
                </a:lnTo>
                <a:cubicBezTo>
                  <a:pt x="21600" y="3967"/>
                  <a:pt x="16774"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05" name="Circle">
            <a:extLst>
              <a:ext uri="{FF2B5EF4-FFF2-40B4-BE49-F238E27FC236}">
                <a16:creationId xmlns:a16="http://schemas.microsoft.com/office/drawing/2014/main" xmlns="" id="{32B08926-383D-47A3-9F4F-3E4FF8530E48}"/>
              </a:ext>
            </a:extLst>
          </p:cNvPr>
          <p:cNvSpPr/>
          <p:nvPr/>
        </p:nvSpPr>
        <p:spPr>
          <a:xfrm>
            <a:off x="6424761" y="1400611"/>
            <a:ext cx="845193" cy="845197"/>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09" name="TextBox 2">
            <a:extLst>
              <a:ext uri="{FF2B5EF4-FFF2-40B4-BE49-F238E27FC236}">
                <a16:creationId xmlns:a16="http://schemas.microsoft.com/office/drawing/2014/main" xmlns="" id="{70D2A804-7F58-4E39-9C11-92B7FB34227A}"/>
              </a:ext>
            </a:extLst>
          </p:cNvPr>
          <p:cNvSpPr txBox="1"/>
          <p:nvPr/>
        </p:nvSpPr>
        <p:spPr>
          <a:xfrm>
            <a:off x="6572282" y="1561599"/>
            <a:ext cx="55015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05</a:t>
            </a:r>
          </a:p>
        </p:txBody>
      </p:sp>
      <p:sp>
        <p:nvSpPr>
          <p:cNvPr id="110" name="Shape">
            <a:extLst>
              <a:ext uri="{FF2B5EF4-FFF2-40B4-BE49-F238E27FC236}">
                <a16:creationId xmlns:a16="http://schemas.microsoft.com/office/drawing/2014/main" xmlns="" id="{0C56B549-D522-4757-B429-C4D7E3E313A8}"/>
              </a:ext>
            </a:extLst>
          </p:cNvPr>
          <p:cNvSpPr/>
          <p:nvPr/>
        </p:nvSpPr>
        <p:spPr>
          <a:xfrm>
            <a:off x="6424758" y="2658371"/>
            <a:ext cx="5423071" cy="995052"/>
          </a:xfrm>
          <a:custGeom>
            <a:avLst/>
            <a:gdLst/>
            <a:ahLst/>
            <a:cxnLst>
              <a:cxn ang="0">
                <a:pos x="wd2" y="hd2"/>
              </a:cxn>
              <a:cxn ang="5400000">
                <a:pos x="wd2" y="hd2"/>
              </a:cxn>
              <a:cxn ang="10800000">
                <a:pos x="wd2" y="hd2"/>
              </a:cxn>
              <a:cxn ang="16200000">
                <a:pos x="wd2" y="hd2"/>
              </a:cxn>
            </a:cxnLst>
            <a:rect l="0" t="0" r="r" b="b"/>
            <a:pathLst>
              <a:path w="21600" h="21600" extrusionOk="0">
                <a:moveTo>
                  <a:pt x="18514" y="0"/>
                </a:moveTo>
                <a:cubicBezTo>
                  <a:pt x="20224" y="0"/>
                  <a:pt x="21600" y="4814"/>
                  <a:pt x="21600" y="10800"/>
                </a:cubicBezTo>
                <a:cubicBezTo>
                  <a:pt x="21600" y="16786"/>
                  <a:pt x="20224" y="21600"/>
                  <a:pt x="18514" y="21600"/>
                </a:cubicBezTo>
                <a:lnTo>
                  <a:pt x="3086" y="21600"/>
                </a:lnTo>
                <a:cubicBezTo>
                  <a:pt x="1376" y="21600"/>
                  <a:pt x="0" y="16786"/>
                  <a:pt x="0" y="10800"/>
                </a:cubicBezTo>
                <a:cubicBezTo>
                  <a:pt x="0" y="4814"/>
                  <a:pt x="1376" y="0"/>
                  <a:pt x="3086" y="0"/>
                </a:cubicBezTo>
                <a:lnTo>
                  <a:pt x="18514" y="0"/>
                </a:lnTo>
                <a:close/>
              </a:path>
            </a:pathLst>
          </a:custGeom>
          <a:solidFill>
            <a:srgbClr val="DFEFE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11" name="Shape">
            <a:extLst>
              <a:ext uri="{FF2B5EF4-FFF2-40B4-BE49-F238E27FC236}">
                <a16:creationId xmlns:a16="http://schemas.microsoft.com/office/drawing/2014/main" xmlns="" id="{FDEE5E48-9F68-4052-9354-FBFD6626305B}"/>
              </a:ext>
            </a:extLst>
          </p:cNvPr>
          <p:cNvSpPr/>
          <p:nvPr/>
        </p:nvSpPr>
        <p:spPr>
          <a:xfrm>
            <a:off x="6424761" y="2532179"/>
            <a:ext cx="845193" cy="102802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75" y="0"/>
                  <a:pt x="21600" y="3967"/>
                  <a:pt x="21600" y="8879"/>
                </a:cubicBezTo>
                <a:lnTo>
                  <a:pt x="21600" y="12721"/>
                </a:lnTo>
                <a:cubicBezTo>
                  <a:pt x="21600" y="17633"/>
                  <a:pt x="16774" y="21600"/>
                  <a:pt x="10800" y="21600"/>
                </a:cubicBezTo>
                <a:cubicBezTo>
                  <a:pt x="4826" y="21600"/>
                  <a:pt x="0" y="17633"/>
                  <a:pt x="0" y="12721"/>
                </a:cubicBezTo>
                <a:lnTo>
                  <a:pt x="0" y="8879"/>
                </a:lnTo>
                <a:cubicBezTo>
                  <a:pt x="0" y="3967"/>
                  <a:pt x="4825"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12" name="Circle">
            <a:extLst>
              <a:ext uri="{FF2B5EF4-FFF2-40B4-BE49-F238E27FC236}">
                <a16:creationId xmlns:a16="http://schemas.microsoft.com/office/drawing/2014/main" xmlns="" id="{8AA12CB3-6A0A-422B-9A9C-5417168474E8}"/>
              </a:ext>
            </a:extLst>
          </p:cNvPr>
          <p:cNvSpPr/>
          <p:nvPr/>
        </p:nvSpPr>
        <p:spPr>
          <a:xfrm>
            <a:off x="6424761" y="2532181"/>
            <a:ext cx="845193" cy="845197"/>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16" name="TextBox 45">
            <a:extLst>
              <a:ext uri="{FF2B5EF4-FFF2-40B4-BE49-F238E27FC236}">
                <a16:creationId xmlns:a16="http://schemas.microsoft.com/office/drawing/2014/main" xmlns="" id="{526FFC70-201B-44D8-816B-BCD80A49F9D5}"/>
              </a:ext>
            </a:extLst>
          </p:cNvPr>
          <p:cNvSpPr txBox="1"/>
          <p:nvPr/>
        </p:nvSpPr>
        <p:spPr>
          <a:xfrm>
            <a:off x="6572282" y="2693169"/>
            <a:ext cx="55015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sp>
        <p:nvSpPr>
          <p:cNvPr id="117" name="Shape">
            <a:extLst>
              <a:ext uri="{FF2B5EF4-FFF2-40B4-BE49-F238E27FC236}">
                <a16:creationId xmlns:a16="http://schemas.microsoft.com/office/drawing/2014/main" xmlns="" id="{006411F8-C475-4E96-A56F-E278E9CE9575}"/>
              </a:ext>
            </a:extLst>
          </p:cNvPr>
          <p:cNvSpPr/>
          <p:nvPr/>
        </p:nvSpPr>
        <p:spPr>
          <a:xfrm>
            <a:off x="6364815" y="3826218"/>
            <a:ext cx="5483014" cy="995052"/>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376" y="0"/>
                  <a:pt x="0" y="4814"/>
                  <a:pt x="0" y="10800"/>
                </a:cubicBezTo>
                <a:cubicBezTo>
                  <a:pt x="0" y="16786"/>
                  <a:pt x="1376" y="21600"/>
                  <a:pt x="3086" y="21600"/>
                </a:cubicBezTo>
                <a:lnTo>
                  <a:pt x="18514" y="21600"/>
                </a:lnTo>
                <a:cubicBezTo>
                  <a:pt x="20224" y="21600"/>
                  <a:pt x="21600" y="16786"/>
                  <a:pt x="21600" y="10800"/>
                </a:cubicBezTo>
                <a:cubicBezTo>
                  <a:pt x="21600" y="4814"/>
                  <a:pt x="20224" y="0"/>
                  <a:pt x="18514" y="0"/>
                </a:cubicBezTo>
                <a:lnTo>
                  <a:pt x="3086" y="0"/>
                </a:lnTo>
                <a:close/>
              </a:path>
            </a:pathLst>
          </a:custGeom>
          <a:solidFill>
            <a:srgbClr val="97D2E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18" name="Shape">
            <a:extLst>
              <a:ext uri="{FF2B5EF4-FFF2-40B4-BE49-F238E27FC236}">
                <a16:creationId xmlns:a16="http://schemas.microsoft.com/office/drawing/2014/main" xmlns="" id="{CA91A68A-FD21-42C6-A13F-BE3D8F6376F0}"/>
              </a:ext>
            </a:extLst>
          </p:cNvPr>
          <p:cNvSpPr/>
          <p:nvPr/>
        </p:nvSpPr>
        <p:spPr>
          <a:xfrm>
            <a:off x="6424761" y="3706329"/>
            <a:ext cx="845193" cy="10280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67"/>
                  <a:pt x="0" y="8879"/>
                </a:cubicBezTo>
                <a:lnTo>
                  <a:pt x="0" y="12721"/>
                </a:lnTo>
                <a:cubicBezTo>
                  <a:pt x="0" y="17633"/>
                  <a:pt x="4826" y="21600"/>
                  <a:pt x="10800" y="21600"/>
                </a:cubicBezTo>
                <a:cubicBezTo>
                  <a:pt x="16774" y="21600"/>
                  <a:pt x="21600" y="17633"/>
                  <a:pt x="21600" y="12721"/>
                </a:cubicBezTo>
                <a:lnTo>
                  <a:pt x="21600" y="8879"/>
                </a:lnTo>
                <a:cubicBezTo>
                  <a:pt x="21600" y="3967"/>
                  <a:pt x="16774"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19" name="Circle">
            <a:extLst>
              <a:ext uri="{FF2B5EF4-FFF2-40B4-BE49-F238E27FC236}">
                <a16:creationId xmlns:a16="http://schemas.microsoft.com/office/drawing/2014/main" xmlns="" id="{28A4E145-3F27-42BF-90D6-761D1C01CA14}"/>
              </a:ext>
            </a:extLst>
          </p:cNvPr>
          <p:cNvSpPr/>
          <p:nvPr/>
        </p:nvSpPr>
        <p:spPr>
          <a:xfrm>
            <a:off x="6424761" y="3706332"/>
            <a:ext cx="845193" cy="845193"/>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23" name="TextBox 46">
            <a:extLst>
              <a:ext uri="{FF2B5EF4-FFF2-40B4-BE49-F238E27FC236}">
                <a16:creationId xmlns:a16="http://schemas.microsoft.com/office/drawing/2014/main" xmlns="" id="{69302941-75EB-41DE-9374-6C44589C7064}"/>
              </a:ext>
            </a:extLst>
          </p:cNvPr>
          <p:cNvSpPr txBox="1"/>
          <p:nvPr/>
        </p:nvSpPr>
        <p:spPr>
          <a:xfrm>
            <a:off x="6572282" y="3867318"/>
            <a:ext cx="55015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07</a:t>
            </a:r>
          </a:p>
        </p:txBody>
      </p:sp>
      <p:sp>
        <p:nvSpPr>
          <p:cNvPr id="124" name="Shape">
            <a:extLst>
              <a:ext uri="{FF2B5EF4-FFF2-40B4-BE49-F238E27FC236}">
                <a16:creationId xmlns:a16="http://schemas.microsoft.com/office/drawing/2014/main" xmlns="" id="{AC3F647B-143B-4AF2-8C36-FED85EE829AF}"/>
              </a:ext>
            </a:extLst>
          </p:cNvPr>
          <p:cNvSpPr/>
          <p:nvPr/>
        </p:nvSpPr>
        <p:spPr>
          <a:xfrm>
            <a:off x="6424759" y="4980611"/>
            <a:ext cx="5425582" cy="1008504"/>
          </a:xfrm>
          <a:custGeom>
            <a:avLst/>
            <a:gdLst>
              <a:gd name="connsiteX0" fmla="*/ 20014 w 21698"/>
              <a:gd name="connsiteY0" fmla="*/ 0 h 21892"/>
              <a:gd name="connsiteX1" fmla="*/ 21600 w 21698"/>
              <a:gd name="connsiteY1" fmla="*/ 11092 h 21892"/>
              <a:gd name="connsiteX2" fmla="*/ 18514 w 21698"/>
              <a:gd name="connsiteY2" fmla="*/ 21892 h 21892"/>
              <a:gd name="connsiteX3" fmla="*/ 3086 w 21698"/>
              <a:gd name="connsiteY3" fmla="*/ 21892 h 21892"/>
              <a:gd name="connsiteX4" fmla="*/ 0 w 21698"/>
              <a:gd name="connsiteY4" fmla="*/ 11092 h 21892"/>
              <a:gd name="connsiteX5" fmla="*/ 3086 w 21698"/>
              <a:gd name="connsiteY5" fmla="*/ 292 h 21892"/>
              <a:gd name="connsiteX6" fmla="*/ 20014 w 21698"/>
              <a:gd name="connsiteY6" fmla="*/ 0 h 21892"/>
              <a:gd name="connsiteX0" fmla="*/ 20014 w 21610"/>
              <a:gd name="connsiteY0" fmla="*/ 0 h 21892"/>
              <a:gd name="connsiteX1" fmla="*/ 21600 w 21610"/>
              <a:gd name="connsiteY1" fmla="*/ 11092 h 21892"/>
              <a:gd name="connsiteX2" fmla="*/ 19853 w 21610"/>
              <a:gd name="connsiteY2" fmla="*/ 21600 h 21892"/>
              <a:gd name="connsiteX3" fmla="*/ 3086 w 21610"/>
              <a:gd name="connsiteY3" fmla="*/ 21892 h 21892"/>
              <a:gd name="connsiteX4" fmla="*/ 0 w 21610"/>
              <a:gd name="connsiteY4" fmla="*/ 11092 h 21892"/>
              <a:gd name="connsiteX5" fmla="*/ 3086 w 21610"/>
              <a:gd name="connsiteY5" fmla="*/ 292 h 21892"/>
              <a:gd name="connsiteX6" fmla="*/ 20014 w 21610"/>
              <a:gd name="connsiteY6" fmla="*/ 0 h 21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10" h="21892" extrusionOk="0">
                <a:moveTo>
                  <a:pt x="20014" y="0"/>
                </a:moveTo>
                <a:cubicBezTo>
                  <a:pt x="21724" y="0"/>
                  <a:pt x="21627" y="7492"/>
                  <a:pt x="21600" y="11092"/>
                </a:cubicBezTo>
                <a:cubicBezTo>
                  <a:pt x="21573" y="14692"/>
                  <a:pt x="21563" y="21600"/>
                  <a:pt x="19853" y="21600"/>
                </a:cubicBezTo>
                <a:lnTo>
                  <a:pt x="3086" y="21892"/>
                </a:lnTo>
                <a:cubicBezTo>
                  <a:pt x="1376" y="21892"/>
                  <a:pt x="0" y="17078"/>
                  <a:pt x="0" y="11092"/>
                </a:cubicBezTo>
                <a:cubicBezTo>
                  <a:pt x="0" y="5106"/>
                  <a:pt x="1376" y="292"/>
                  <a:pt x="3086" y="292"/>
                </a:cubicBezTo>
                <a:cubicBezTo>
                  <a:pt x="8229" y="292"/>
                  <a:pt x="14871" y="0"/>
                  <a:pt x="20014" y="0"/>
                </a:cubicBezTo>
                <a:close/>
              </a:path>
            </a:pathLst>
          </a:custGeom>
          <a:solidFill>
            <a:srgbClr val="DDDBF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25" name="Shape">
            <a:extLst>
              <a:ext uri="{FF2B5EF4-FFF2-40B4-BE49-F238E27FC236}">
                <a16:creationId xmlns:a16="http://schemas.microsoft.com/office/drawing/2014/main" xmlns="" id="{63706387-6265-4CA6-B1C0-3F3D8E0F3065}"/>
              </a:ext>
            </a:extLst>
          </p:cNvPr>
          <p:cNvSpPr/>
          <p:nvPr/>
        </p:nvSpPr>
        <p:spPr>
          <a:xfrm>
            <a:off x="6424761" y="4833075"/>
            <a:ext cx="845193" cy="10280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75" y="0"/>
                  <a:pt x="21600" y="3967"/>
                  <a:pt x="21600" y="8879"/>
                </a:cubicBezTo>
                <a:lnTo>
                  <a:pt x="21600" y="12721"/>
                </a:lnTo>
                <a:cubicBezTo>
                  <a:pt x="21600" y="17633"/>
                  <a:pt x="16774" y="21600"/>
                  <a:pt x="10800" y="21600"/>
                </a:cubicBezTo>
                <a:cubicBezTo>
                  <a:pt x="4826" y="21600"/>
                  <a:pt x="0" y="17633"/>
                  <a:pt x="0" y="12721"/>
                </a:cubicBezTo>
                <a:lnTo>
                  <a:pt x="0" y="8879"/>
                </a:lnTo>
                <a:cubicBezTo>
                  <a:pt x="0" y="3967"/>
                  <a:pt x="4825" y="0"/>
                  <a:pt x="10800" y="0"/>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26" name="Circle">
            <a:extLst>
              <a:ext uri="{FF2B5EF4-FFF2-40B4-BE49-F238E27FC236}">
                <a16:creationId xmlns:a16="http://schemas.microsoft.com/office/drawing/2014/main" xmlns="" id="{FAF8468C-C093-486D-B169-5411D49FDC12}"/>
              </a:ext>
            </a:extLst>
          </p:cNvPr>
          <p:cNvSpPr/>
          <p:nvPr/>
        </p:nvSpPr>
        <p:spPr>
          <a:xfrm>
            <a:off x="6424761" y="4833077"/>
            <a:ext cx="845193" cy="845193"/>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30" name="TextBox 47">
            <a:extLst>
              <a:ext uri="{FF2B5EF4-FFF2-40B4-BE49-F238E27FC236}">
                <a16:creationId xmlns:a16="http://schemas.microsoft.com/office/drawing/2014/main" xmlns="" id="{69FE979A-AFFB-4D7A-89E9-1FC5295CA4C4}"/>
              </a:ext>
            </a:extLst>
          </p:cNvPr>
          <p:cNvSpPr txBox="1"/>
          <p:nvPr/>
        </p:nvSpPr>
        <p:spPr>
          <a:xfrm>
            <a:off x="6572282" y="4994063"/>
            <a:ext cx="55015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08</a:t>
            </a:r>
          </a:p>
        </p:txBody>
      </p:sp>
      <p:sp>
        <p:nvSpPr>
          <p:cNvPr id="131" name="Title 4">
            <a:extLst>
              <a:ext uri="{FF2B5EF4-FFF2-40B4-BE49-F238E27FC236}">
                <a16:creationId xmlns:a16="http://schemas.microsoft.com/office/drawing/2014/main" xmlns="" id="{E20C7F91-9BFB-4073-BEDF-0294CAD4749F}"/>
              </a:ext>
            </a:extLst>
          </p:cNvPr>
          <p:cNvSpPr txBox="1">
            <a:spLocks/>
          </p:cNvSpPr>
          <p:nvPr/>
        </p:nvSpPr>
        <p:spPr>
          <a:xfrm>
            <a:off x="0" y="280487"/>
            <a:ext cx="12192000" cy="1240088"/>
          </a:xfrm>
          <a:prstGeom prst="rect">
            <a:avLst/>
          </a:prstGeom>
          <a:solidFill>
            <a:schemeClr val="bg1"/>
          </a:solidFill>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WAIVED PERSONAL SERVICES ITEMS</a:t>
            </a:r>
          </a:p>
        </p:txBody>
      </p:sp>
      <p:sp>
        <p:nvSpPr>
          <p:cNvPr id="132" name="TextBox 131">
            <a:extLst>
              <a:ext uri="{FF2B5EF4-FFF2-40B4-BE49-F238E27FC236}">
                <a16:creationId xmlns:a16="http://schemas.microsoft.com/office/drawing/2014/main" xmlns="" id="{B29E3429-8F7A-458F-9425-7A3631AC07D0}"/>
              </a:ext>
            </a:extLst>
          </p:cNvPr>
          <p:cNvSpPr txBox="1"/>
          <p:nvPr/>
        </p:nvSpPr>
        <p:spPr>
          <a:xfrm>
            <a:off x="1180942" y="1561599"/>
            <a:ext cx="4528492" cy="923330"/>
          </a:xfrm>
          <a:prstGeom prst="rect">
            <a:avLst/>
          </a:prstGeom>
          <a:noFill/>
        </p:spPr>
        <p:txBody>
          <a:bodyPr wrap="square" rtlCol="0">
            <a:spAutoFit/>
          </a:bodyPr>
          <a:lstStyle/>
          <a:p>
            <a:r>
              <a:rPr lang="en-US" b="1" dirty="0">
                <a:latin typeface="Segoe UI Light" panose="020B0502040204020203" pitchFamily="34" charset="0"/>
                <a:cs typeface="Segoe UI Light" panose="020B0502040204020203" pitchFamily="34" charset="0"/>
              </a:rPr>
              <a:t>Absorb the cost of hospital services transferred from provinces to newly-created cities</a:t>
            </a:r>
            <a:endParaRPr lang="en-PH" b="1" dirty="0">
              <a:latin typeface="Segoe UI Light" panose="020B0502040204020203" pitchFamily="34" charset="0"/>
              <a:cs typeface="Segoe UI Light" panose="020B0502040204020203" pitchFamily="34" charset="0"/>
            </a:endParaRPr>
          </a:p>
        </p:txBody>
      </p:sp>
      <p:sp>
        <p:nvSpPr>
          <p:cNvPr id="133" name="TextBox 132">
            <a:extLst>
              <a:ext uri="{FF2B5EF4-FFF2-40B4-BE49-F238E27FC236}">
                <a16:creationId xmlns:a16="http://schemas.microsoft.com/office/drawing/2014/main" xmlns="" id="{8DD8725B-96B0-472D-A9B5-B23F4497E9F4}"/>
              </a:ext>
            </a:extLst>
          </p:cNvPr>
          <p:cNvSpPr txBox="1"/>
          <p:nvPr/>
        </p:nvSpPr>
        <p:spPr>
          <a:xfrm>
            <a:off x="1180942" y="2828146"/>
            <a:ext cx="4528492" cy="646331"/>
          </a:xfrm>
          <a:prstGeom prst="rect">
            <a:avLst/>
          </a:prstGeom>
          <a:noFill/>
        </p:spPr>
        <p:txBody>
          <a:bodyPr wrap="square" rtlCol="0">
            <a:spAutoFit/>
          </a:bodyPr>
          <a:lstStyle/>
          <a:p>
            <a:r>
              <a:rPr lang="en-US" b="1" dirty="0">
                <a:latin typeface="Segoe UI Light" panose="020B0502040204020203" pitchFamily="34" charset="0"/>
                <a:cs typeface="Segoe UI Light" panose="020B0502040204020203" pitchFamily="34" charset="0"/>
              </a:rPr>
              <a:t>Pay the Collective Negotiation Agreement incentives of their employees</a:t>
            </a:r>
            <a:endParaRPr lang="en-PH" b="1" dirty="0">
              <a:latin typeface="Segoe UI Light" panose="020B0502040204020203" pitchFamily="34" charset="0"/>
              <a:cs typeface="Segoe UI Light" panose="020B0502040204020203" pitchFamily="34" charset="0"/>
            </a:endParaRPr>
          </a:p>
        </p:txBody>
      </p:sp>
      <p:sp>
        <p:nvSpPr>
          <p:cNvPr id="134" name="TextBox 133">
            <a:extLst>
              <a:ext uri="{FF2B5EF4-FFF2-40B4-BE49-F238E27FC236}">
                <a16:creationId xmlns:a16="http://schemas.microsoft.com/office/drawing/2014/main" xmlns="" id="{AE5BC572-DF9A-4809-9662-F5150A833210}"/>
              </a:ext>
            </a:extLst>
          </p:cNvPr>
          <p:cNvSpPr txBox="1"/>
          <p:nvPr/>
        </p:nvSpPr>
        <p:spPr>
          <a:xfrm>
            <a:off x="1145689" y="3867318"/>
            <a:ext cx="4528492" cy="923330"/>
          </a:xfrm>
          <a:prstGeom prst="rect">
            <a:avLst/>
          </a:prstGeom>
          <a:noFill/>
        </p:spPr>
        <p:txBody>
          <a:bodyPr wrap="square" rtlCol="0">
            <a:spAutoFit/>
          </a:bodyPr>
          <a:lstStyle/>
          <a:p>
            <a:r>
              <a:rPr lang="en-US" b="1" dirty="0">
                <a:latin typeface="Segoe UI Light" panose="020B0502040204020203" pitchFamily="34" charset="0"/>
                <a:cs typeface="Segoe UI Light" panose="020B0502040204020203" pitchFamily="34" charset="0"/>
              </a:rPr>
              <a:t>Pay the Retirement and Terminal Leave Benefits, including the monetization of Leave Credits of their employees</a:t>
            </a:r>
            <a:endParaRPr lang="en-PH" b="1" dirty="0">
              <a:latin typeface="Segoe UI Light" panose="020B0502040204020203" pitchFamily="34" charset="0"/>
              <a:cs typeface="Segoe UI Light" panose="020B0502040204020203" pitchFamily="34" charset="0"/>
            </a:endParaRPr>
          </a:p>
        </p:txBody>
      </p:sp>
      <p:sp>
        <p:nvSpPr>
          <p:cNvPr id="135" name="TextBox 134">
            <a:extLst>
              <a:ext uri="{FF2B5EF4-FFF2-40B4-BE49-F238E27FC236}">
                <a16:creationId xmlns:a16="http://schemas.microsoft.com/office/drawing/2014/main" xmlns="" id="{062CA8E9-130C-4490-89A5-AF2045D201D7}"/>
              </a:ext>
            </a:extLst>
          </p:cNvPr>
          <p:cNvSpPr txBox="1"/>
          <p:nvPr/>
        </p:nvSpPr>
        <p:spPr>
          <a:xfrm>
            <a:off x="1105159" y="5029179"/>
            <a:ext cx="4528492" cy="923330"/>
          </a:xfrm>
          <a:prstGeom prst="rect">
            <a:avLst/>
          </a:prstGeom>
          <a:noFill/>
        </p:spPr>
        <p:txBody>
          <a:bodyPr wrap="square" rtlCol="0">
            <a:spAutoFit/>
          </a:bodyPr>
          <a:lstStyle/>
          <a:p>
            <a:r>
              <a:rPr lang="en-US" b="1" dirty="0">
                <a:latin typeface="Segoe UI Light" panose="020B0502040204020203" pitchFamily="34" charset="0"/>
                <a:cs typeface="Segoe UI Light" panose="020B0502040204020203" pitchFamily="34" charset="0"/>
              </a:rPr>
              <a:t>Pay the minimum Year-End Bonus of the Punong Barangay and other mandatory barangay officials, and their Cash Gifts</a:t>
            </a:r>
            <a:endParaRPr lang="en-PH" b="1" dirty="0">
              <a:latin typeface="Segoe UI Light" panose="020B0502040204020203" pitchFamily="34" charset="0"/>
              <a:cs typeface="Segoe UI Light" panose="020B0502040204020203" pitchFamily="34" charset="0"/>
            </a:endParaRPr>
          </a:p>
        </p:txBody>
      </p:sp>
      <p:sp>
        <p:nvSpPr>
          <p:cNvPr id="136" name="TextBox 135">
            <a:extLst>
              <a:ext uri="{FF2B5EF4-FFF2-40B4-BE49-F238E27FC236}">
                <a16:creationId xmlns:a16="http://schemas.microsoft.com/office/drawing/2014/main" xmlns="" id="{6CFC8DE7-2EC3-4E2A-868B-C0E7113CF6C9}"/>
              </a:ext>
            </a:extLst>
          </p:cNvPr>
          <p:cNvSpPr txBox="1"/>
          <p:nvPr/>
        </p:nvSpPr>
        <p:spPr>
          <a:xfrm>
            <a:off x="7329899" y="1591103"/>
            <a:ext cx="4457985" cy="877163"/>
          </a:xfrm>
          <a:prstGeom prst="rect">
            <a:avLst/>
          </a:prstGeom>
          <a:noFill/>
        </p:spPr>
        <p:txBody>
          <a:bodyPr wrap="square" rtlCol="0">
            <a:spAutoFit/>
          </a:bodyPr>
          <a:lstStyle/>
          <a:p>
            <a:r>
              <a:rPr lang="en-US" sz="1700" b="1" dirty="0">
                <a:latin typeface="Segoe UI Light" panose="020B0502040204020203" pitchFamily="34" charset="0"/>
                <a:cs typeface="Segoe UI Light" panose="020B0502040204020203" pitchFamily="34" charset="0"/>
              </a:rPr>
              <a:t>Pay the salaries and benefits of health/medical personnel that may be hired to perform functions related to emergency situations</a:t>
            </a:r>
            <a:endParaRPr lang="en-PH" sz="1700" b="1" dirty="0">
              <a:latin typeface="Segoe UI Light" panose="020B0502040204020203" pitchFamily="34" charset="0"/>
              <a:cs typeface="Segoe UI Light" panose="020B0502040204020203" pitchFamily="34" charset="0"/>
            </a:endParaRPr>
          </a:p>
        </p:txBody>
      </p:sp>
      <p:sp>
        <p:nvSpPr>
          <p:cNvPr id="137" name="TextBox 136">
            <a:extLst>
              <a:ext uri="{FF2B5EF4-FFF2-40B4-BE49-F238E27FC236}">
                <a16:creationId xmlns:a16="http://schemas.microsoft.com/office/drawing/2014/main" xmlns="" id="{AAB5753A-4708-4D83-ABED-673AF80A9183}"/>
              </a:ext>
            </a:extLst>
          </p:cNvPr>
          <p:cNvSpPr txBox="1"/>
          <p:nvPr/>
        </p:nvSpPr>
        <p:spPr>
          <a:xfrm>
            <a:off x="7319337" y="2710497"/>
            <a:ext cx="4528492" cy="923330"/>
          </a:xfrm>
          <a:prstGeom prst="rect">
            <a:avLst/>
          </a:prstGeom>
          <a:noFill/>
        </p:spPr>
        <p:txBody>
          <a:bodyPr wrap="square" rtlCol="0">
            <a:spAutoFit/>
          </a:bodyPr>
          <a:lstStyle/>
          <a:p>
            <a:r>
              <a:rPr lang="en-US" b="1" dirty="0">
                <a:latin typeface="Segoe UI Light" panose="020B0502040204020203" pitchFamily="34" charset="0"/>
                <a:cs typeface="Segoe UI Light" panose="020B0502040204020203" pitchFamily="34" charset="0"/>
              </a:rPr>
              <a:t>Pay the special benefits that may be authorized to be granted to LGU personnel during emergency situations</a:t>
            </a:r>
            <a:endParaRPr lang="en-PH" b="1" dirty="0">
              <a:latin typeface="Segoe UI Light" panose="020B0502040204020203" pitchFamily="34" charset="0"/>
              <a:cs typeface="Segoe UI Light" panose="020B0502040204020203" pitchFamily="34" charset="0"/>
            </a:endParaRPr>
          </a:p>
        </p:txBody>
      </p:sp>
      <p:sp>
        <p:nvSpPr>
          <p:cNvPr id="138" name="TextBox 137">
            <a:extLst>
              <a:ext uri="{FF2B5EF4-FFF2-40B4-BE49-F238E27FC236}">
                <a16:creationId xmlns:a16="http://schemas.microsoft.com/office/drawing/2014/main" xmlns="" id="{F793D52B-174B-4D3C-BC0D-F94B96AE2100}"/>
              </a:ext>
            </a:extLst>
          </p:cNvPr>
          <p:cNvSpPr txBox="1"/>
          <p:nvPr/>
        </p:nvSpPr>
        <p:spPr>
          <a:xfrm>
            <a:off x="7344028" y="3843686"/>
            <a:ext cx="4528492" cy="923330"/>
          </a:xfrm>
          <a:prstGeom prst="rect">
            <a:avLst/>
          </a:prstGeom>
          <a:noFill/>
        </p:spPr>
        <p:txBody>
          <a:bodyPr wrap="square" rtlCol="0">
            <a:spAutoFit/>
          </a:bodyPr>
          <a:lstStyle/>
          <a:p>
            <a:r>
              <a:rPr lang="en-US" b="1" dirty="0">
                <a:latin typeface="Segoe UI Light" panose="020B0502040204020203" pitchFamily="34" charset="0"/>
                <a:cs typeface="Segoe UI Light" panose="020B0502040204020203" pitchFamily="34" charset="0"/>
              </a:rPr>
              <a:t>Pay the salary differentials of LGU-hired Public Health Workers to fully implement the provisions of RA No. 7305</a:t>
            </a:r>
            <a:endParaRPr lang="en-PH" b="1" dirty="0">
              <a:latin typeface="Segoe UI Light" panose="020B0502040204020203" pitchFamily="34" charset="0"/>
              <a:cs typeface="Segoe UI Light" panose="020B0502040204020203" pitchFamily="34" charset="0"/>
            </a:endParaRPr>
          </a:p>
        </p:txBody>
      </p:sp>
      <p:sp>
        <p:nvSpPr>
          <p:cNvPr id="139" name="TextBox 138">
            <a:extLst>
              <a:ext uri="{FF2B5EF4-FFF2-40B4-BE49-F238E27FC236}">
                <a16:creationId xmlns:a16="http://schemas.microsoft.com/office/drawing/2014/main" xmlns="" id="{457F505A-0C84-4590-926E-815C78223AB6}"/>
              </a:ext>
            </a:extLst>
          </p:cNvPr>
          <p:cNvSpPr txBox="1"/>
          <p:nvPr/>
        </p:nvSpPr>
        <p:spPr>
          <a:xfrm>
            <a:off x="7344028" y="4915476"/>
            <a:ext cx="4737874" cy="1138773"/>
          </a:xfrm>
          <a:prstGeom prst="rect">
            <a:avLst/>
          </a:prstGeom>
          <a:noFill/>
        </p:spPr>
        <p:txBody>
          <a:bodyPr wrap="square" rtlCol="0">
            <a:spAutoFit/>
          </a:bodyPr>
          <a:lstStyle/>
          <a:p>
            <a:r>
              <a:rPr lang="en-US" sz="1700" b="1" dirty="0">
                <a:latin typeface="Segoe UI Light" panose="020B0502040204020203" pitchFamily="34" charset="0"/>
                <a:cs typeface="Segoe UI Light" panose="020B0502040204020203" pitchFamily="34" charset="0"/>
              </a:rPr>
              <a:t>Pay the salaries and other benefits of additional personnel that may be hired by the LGUs to implement the devolved basic services and functions</a:t>
            </a:r>
            <a:endParaRPr lang="en-PH" sz="1700" b="1"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474895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Parallelogram 60">
            <a:extLst>
              <a:ext uri="{FF2B5EF4-FFF2-40B4-BE49-F238E27FC236}">
                <a16:creationId xmlns:a16="http://schemas.microsoft.com/office/drawing/2014/main" xmlns="" id="{27DA14ED-6722-493A-8355-6AC9A0A2FF81}"/>
              </a:ext>
            </a:extLst>
          </p:cNvPr>
          <p:cNvSpPr/>
          <p:nvPr/>
        </p:nvSpPr>
        <p:spPr>
          <a:xfrm flipH="1">
            <a:off x="259463" y="2039815"/>
            <a:ext cx="1424022" cy="1068017"/>
          </a:xfrm>
          <a:prstGeom prst="parallelogram">
            <a:avLst>
              <a:gd name="adj" fmla="val 29040"/>
            </a:avLst>
          </a:prstGeom>
          <a:solidFill>
            <a:schemeClr val="accent1">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5400" b="1" dirty="0">
                <a:effectLst>
                  <a:outerShdw blurRad="38100" dist="38100" dir="2700000" algn="tl">
                    <a:srgbClr val="000000">
                      <a:alpha val="43137"/>
                    </a:srgbClr>
                  </a:outerShdw>
                </a:effectLst>
              </a:rPr>
              <a:t>01</a:t>
            </a:r>
          </a:p>
        </p:txBody>
      </p:sp>
      <p:sp>
        <p:nvSpPr>
          <p:cNvPr id="62" name="Parallelogram 61">
            <a:extLst>
              <a:ext uri="{FF2B5EF4-FFF2-40B4-BE49-F238E27FC236}">
                <a16:creationId xmlns:a16="http://schemas.microsoft.com/office/drawing/2014/main" xmlns="" id="{51C62417-4091-45A3-A851-3B9B0D43ED67}"/>
              </a:ext>
            </a:extLst>
          </p:cNvPr>
          <p:cNvSpPr/>
          <p:nvPr/>
        </p:nvSpPr>
        <p:spPr>
          <a:xfrm flipH="1">
            <a:off x="294188" y="4352244"/>
            <a:ext cx="1424022" cy="1068017"/>
          </a:xfrm>
          <a:prstGeom prst="parallelogram">
            <a:avLst>
              <a:gd name="adj" fmla="val 29040"/>
            </a:avLst>
          </a:prstGeom>
          <a:solidFill>
            <a:schemeClr val="accent6">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02</a:t>
            </a:r>
          </a:p>
        </p:txBody>
      </p:sp>
      <p:sp>
        <p:nvSpPr>
          <p:cNvPr id="63" name="Parallelogram 62">
            <a:extLst>
              <a:ext uri="{FF2B5EF4-FFF2-40B4-BE49-F238E27FC236}">
                <a16:creationId xmlns:a16="http://schemas.microsoft.com/office/drawing/2014/main" xmlns="" id="{A7F7AA09-2CDD-43F1-AA42-7A9E7771252F}"/>
              </a:ext>
            </a:extLst>
          </p:cNvPr>
          <p:cNvSpPr/>
          <p:nvPr/>
        </p:nvSpPr>
        <p:spPr>
          <a:xfrm flipH="1">
            <a:off x="6096000" y="2039815"/>
            <a:ext cx="1424022" cy="1068017"/>
          </a:xfrm>
          <a:prstGeom prst="parallelogram">
            <a:avLst>
              <a:gd name="adj" fmla="val 29040"/>
            </a:avLst>
          </a:prstGeom>
          <a:solidFill>
            <a:schemeClr val="accent4">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03</a:t>
            </a:r>
          </a:p>
        </p:txBody>
      </p:sp>
      <p:sp>
        <p:nvSpPr>
          <p:cNvPr id="66" name="TextBox 65">
            <a:extLst>
              <a:ext uri="{FF2B5EF4-FFF2-40B4-BE49-F238E27FC236}">
                <a16:creationId xmlns:a16="http://schemas.microsoft.com/office/drawing/2014/main" xmlns="" id="{E4171DA3-84D6-4DEE-9894-B87EDEB590B3}"/>
              </a:ext>
            </a:extLst>
          </p:cNvPr>
          <p:cNvSpPr txBox="1"/>
          <p:nvPr/>
        </p:nvSpPr>
        <p:spPr>
          <a:xfrm>
            <a:off x="1930368" y="1931081"/>
            <a:ext cx="3708431" cy="1323439"/>
          </a:xfrm>
          <a:prstGeom prst="rect">
            <a:avLst/>
          </a:prstGeom>
          <a:noFill/>
        </p:spPr>
        <p:txBody>
          <a:bodyPr wrap="square" lIns="0" rIns="0" rtlCol="0" anchor="t">
            <a:spAutoFit/>
          </a:bodyPr>
          <a:lstStyle/>
          <a:p>
            <a:pPr algn="just"/>
            <a:r>
              <a:rPr lang="en-US" sz="2000" dirty="0">
                <a:latin typeface="Franklin Gothic Medium Cond" panose="020B0606030402020204" pitchFamily="34" charset="0"/>
              </a:rPr>
              <a:t>The total appropriations for PS of all LGUs shall be subject to the limitation prescribed under Sections 325 (a) Section 331 (b) of RA No. 7160.</a:t>
            </a:r>
          </a:p>
        </p:txBody>
      </p:sp>
      <p:sp>
        <p:nvSpPr>
          <p:cNvPr id="69" name="TextBox 68">
            <a:extLst>
              <a:ext uri="{FF2B5EF4-FFF2-40B4-BE49-F238E27FC236}">
                <a16:creationId xmlns:a16="http://schemas.microsoft.com/office/drawing/2014/main" xmlns="" id="{2BA67B17-3B27-4047-AFE4-6DA11C0DEE4F}"/>
              </a:ext>
            </a:extLst>
          </p:cNvPr>
          <p:cNvSpPr txBox="1"/>
          <p:nvPr/>
        </p:nvSpPr>
        <p:spPr>
          <a:xfrm>
            <a:off x="1930912" y="4323895"/>
            <a:ext cx="3707887" cy="1015663"/>
          </a:xfrm>
          <a:prstGeom prst="rect">
            <a:avLst/>
          </a:prstGeom>
          <a:noFill/>
        </p:spPr>
        <p:txBody>
          <a:bodyPr wrap="square" lIns="0" rIns="0" rtlCol="0" anchor="t">
            <a:spAutoFit/>
          </a:bodyPr>
          <a:lstStyle/>
          <a:p>
            <a:pPr algn="just"/>
            <a:r>
              <a:rPr lang="en-US" sz="2000" dirty="0">
                <a:latin typeface="Franklin Gothic Medium Cond" panose="020B0606030402020204" pitchFamily="34" charset="0"/>
              </a:rPr>
              <a:t>Funding priorities shall be observed in the formulation of the Personal Services component of LGU budgets</a:t>
            </a:r>
          </a:p>
        </p:txBody>
      </p:sp>
      <p:sp>
        <p:nvSpPr>
          <p:cNvPr id="72" name="TextBox 71">
            <a:extLst>
              <a:ext uri="{FF2B5EF4-FFF2-40B4-BE49-F238E27FC236}">
                <a16:creationId xmlns:a16="http://schemas.microsoft.com/office/drawing/2014/main" xmlns="" id="{0282D51D-44BB-4B8E-B6ED-D1D1B4301931}"/>
              </a:ext>
            </a:extLst>
          </p:cNvPr>
          <p:cNvSpPr txBox="1"/>
          <p:nvPr/>
        </p:nvSpPr>
        <p:spPr>
          <a:xfrm>
            <a:off x="7724496" y="2089075"/>
            <a:ext cx="3926839" cy="969496"/>
          </a:xfrm>
          <a:prstGeom prst="rect">
            <a:avLst/>
          </a:prstGeom>
          <a:noFill/>
        </p:spPr>
        <p:txBody>
          <a:bodyPr wrap="square" lIns="0" rIns="0" rtlCol="0" anchor="t">
            <a:spAutoFit/>
          </a:bodyPr>
          <a:lstStyle/>
          <a:p>
            <a:pPr algn="just"/>
            <a:r>
              <a:rPr lang="en-US" sz="1900" dirty="0">
                <a:latin typeface="Franklin Gothic Medium Cond" panose="020B0606030402020204" pitchFamily="34" charset="0"/>
              </a:rPr>
              <a:t>Provisions for actual salaries of incumbent personnel occupying regular positions that were properly created shall be prioritized.</a:t>
            </a:r>
          </a:p>
        </p:txBody>
      </p:sp>
      <p:sp>
        <p:nvSpPr>
          <p:cNvPr id="73" name="Parallelogram 72">
            <a:extLst>
              <a:ext uri="{FF2B5EF4-FFF2-40B4-BE49-F238E27FC236}">
                <a16:creationId xmlns:a16="http://schemas.microsoft.com/office/drawing/2014/main" xmlns="" id="{2DDF234A-7F0B-48F3-84EA-97F6D76BF615}"/>
              </a:ext>
            </a:extLst>
          </p:cNvPr>
          <p:cNvSpPr/>
          <p:nvPr/>
        </p:nvSpPr>
        <p:spPr>
          <a:xfrm flipH="1">
            <a:off x="6096000" y="4323895"/>
            <a:ext cx="1424022" cy="1068017"/>
          </a:xfrm>
          <a:prstGeom prst="parallelogram">
            <a:avLst>
              <a:gd name="adj" fmla="val 29040"/>
            </a:avLst>
          </a:prstGeom>
          <a:solidFill>
            <a:schemeClr val="accent2">
              <a:lumMod val="40000"/>
              <a:lumOff val="6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solidFill>
                  <a:schemeClr val="bg1"/>
                </a:solidFill>
              </a:rPr>
              <a:t>04</a:t>
            </a:r>
          </a:p>
        </p:txBody>
      </p:sp>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152400" y="502881"/>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POLICY GUIDELINES</a:t>
            </a:r>
          </a:p>
        </p:txBody>
      </p:sp>
      <p:sp>
        <p:nvSpPr>
          <p:cNvPr id="12" name="TextBox 11">
            <a:extLst>
              <a:ext uri="{FF2B5EF4-FFF2-40B4-BE49-F238E27FC236}">
                <a16:creationId xmlns:a16="http://schemas.microsoft.com/office/drawing/2014/main" xmlns="" id="{D44FC7DA-6351-4328-825E-2E6CC0D72C43}"/>
              </a:ext>
            </a:extLst>
          </p:cNvPr>
          <p:cNvSpPr txBox="1"/>
          <p:nvPr/>
        </p:nvSpPr>
        <p:spPr>
          <a:xfrm>
            <a:off x="7724496" y="3954563"/>
            <a:ext cx="4055128" cy="1754326"/>
          </a:xfrm>
          <a:prstGeom prst="rect">
            <a:avLst/>
          </a:prstGeom>
          <a:noFill/>
        </p:spPr>
        <p:txBody>
          <a:bodyPr wrap="square" lIns="0" rIns="0" rtlCol="0" anchor="t">
            <a:spAutoFit/>
          </a:bodyPr>
          <a:lstStyle/>
          <a:p>
            <a:pPr algn="just"/>
            <a:r>
              <a:rPr lang="en-US" dirty="0">
                <a:latin typeface="Franklin Gothic Medium Cond" panose="020B0606030402020204" pitchFamily="34" charset="0"/>
              </a:rPr>
              <a:t>Vacant and new positions shall be adequately provided with corresponding appropriations for salaries, authorized allowances and benefits, and fixed personnel expenditures, to back up their legal existence; otherwise, said positions should be deemed abolished.</a:t>
            </a:r>
          </a:p>
        </p:txBody>
      </p:sp>
    </p:spTree>
    <p:extLst>
      <p:ext uri="{BB962C8B-B14F-4D97-AF65-F5344CB8AC3E}">
        <p14:creationId xmlns:p14="http://schemas.microsoft.com/office/powerpoint/2010/main" val="118721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500"/>
                                        <p:tgtEl>
                                          <p:spTgt spid="7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6" grpId="0"/>
      <p:bldP spid="69" grpId="0"/>
      <p:bldP spid="72" grpId="0"/>
      <p:bldP spid="73"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xmlns="" id="{535D4FB7-CE5E-443A-BF69-C2CFF2C56FA8}"/>
              </a:ext>
            </a:extLst>
          </p:cNvPr>
          <p:cNvCxnSpPr/>
          <p:nvPr/>
        </p:nvCxnSpPr>
        <p:spPr>
          <a:xfrm>
            <a:off x="4806083" y="4794621"/>
            <a:ext cx="6951133" cy="17462"/>
          </a:xfrm>
          <a:prstGeom prst="line">
            <a:avLst/>
          </a:prstGeom>
          <a:ln w="15875">
            <a:solidFill>
              <a:srgbClr val="002060"/>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90062275-130F-4FA3-8D2C-456B2210EA15}"/>
              </a:ext>
            </a:extLst>
          </p:cNvPr>
          <p:cNvCxnSpPr>
            <a:cxnSpLocks/>
          </p:cNvCxnSpPr>
          <p:nvPr/>
        </p:nvCxnSpPr>
        <p:spPr>
          <a:xfrm>
            <a:off x="5458016" y="3442877"/>
            <a:ext cx="6308843" cy="0"/>
          </a:xfrm>
          <a:prstGeom prst="line">
            <a:avLst/>
          </a:prstGeom>
          <a:ln w="15875">
            <a:solidFill>
              <a:srgbClr val="002060"/>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xmlns="" id="{82C65021-6F97-4030-BC9E-D3DCB90E1402}"/>
              </a:ext>
            </a:extLst>
          </p:cNvPr>
          <p:cNvGrpSpPr>
            <a:grpSpLocks/>
          </p:cNvGrpSpPr>
          <p:nvPr/>
        </p:nvGrpSpPr>
        <p:grpSpPr bwMode="auto">
          <a:xfrm>
            <a:off x="2013034" y="4473781"/>
            <a:ext cx="4121896" cy="711935"/>
            <a:chOff x="2951585" y="3838186"/>
            <a:chExt cx="2213091" cy="755611"/>
          </a:xfrm>
          <a:solidFill>
            <a:schemeClr val="accent2">
              <a:lumMod val="40000"/>
              <a:lumOff val="60000"/>
            </a:schemeClr>
          </a:solidFill>
        </p:grpSpPr>
        <p:sp>
          <p:nvSpPr>
            <p:cNvPr id="8" name="Pentagon 22">
              <a:extLst>
                <a:ext uri="{FF2B5EF4-FFF2-40B4-BE49-F238E27FC236}">
                  <a16:creationId xmlns:a16="http://schemas.microsoft.com/office/drawing/2014/main" xmlns="" id="{F4B8E1F3-33FC-43AE-821F-7C90DFE9960C}"/>
                </a:ext>
              </a:extLst>
            </p:cNvPr>
            <p:cNvSpPr/>
            <p:nvPr/>
          </p:nvSpPr>
          <p:spPr>
            <a:xfrm>
              <a:off x="3150471" y="3838186"/>
              <a:ext cx="2014205" cy="692209"/>
            </a:xfrm>
            <a:prstGeom prst="homePlate">
              <a:avLst/>
            </a:prstGeom>
            <a:solidFill>
              <a:schemeClr val="accent2">
                <a:lumMod val="20000"/>
                <a:lumOff val="8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9" name="Pentagon 23">
              <a:extLst>
                <a:ext uri="{FF2B5EF4-FFF2-40B4-BE49-F238E27FC236}">
                  <a16:creationId xmlns:a16="http://schemas.microsoft.com/office/drawing/2014/main" xmlns="" id="{B320FF39-4077-4324-B8E7-54D8CED31E7C}"/>
                </a:ext>
              </a:extLst>
            </p:cNvPr>
            <p:cNvSpPr/>
            <p:nvPr/>
          </p:nvSpPr>
          <p:spPr>
            <a:xfrm>
              <a:off x="2951585" y="3901683"/>
              <a:ext cx="2014209" cy="692114"/>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grpSp>
      <p:cxnSp>
        <p:nvCxnSpPr>
          <p:cNvPr id="10" name="Straight Connector 9">
            <a:extLst>
              <a:ext uri="{FF2B5EF4-FFF2-40B4-BE49-F238E27FC236}">
                <a16:creationId xmlns:a16="http://schemas.microsoft.com/office/drawing/2014/main" xmlns="" id="{730D37DD-1757-4523-AF70-25173523190C}"/>
              </a:ext>
            </a:extLst>
          </p:cNvPr>
          <p:cNvCxnSpPr>
            <a:cxnSpLocks/>
          </p:cNvCxnSpPr>
          <p:nvPr/>
        </p:nvCxnSpPr>
        <p:spPr>
          <a:xfrm>
            <a:off x="5664985" y="1343230"/>
            <a:ext cx="6101769" cy="0"/>
          </a:xfrm>
          <a:prstGeom prst="line">
            <a:avLst/>
          </a:prstGeom>
          <a:ln w="15875">
            <a:solidFill>
              <a:srgbClr val="002060"/>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xmlns="" id="{E5885364-28FF-42B7-BF0E-EFCF13D334E4}"/>
              </a:ext>
            </a:extLst>
          </p:cNvPr>
          <p:cNvGrpSpPr>
            <a:grpSpLocks/>
          </p:cNvGrpSpPr>
          <p:nvPr/>
        </p:nvGrpSpPr>
        <p:grpSpPr bwMode="auto">
          <a:xfrm>
            <a:off x="2467912" y="3123777"/>
            <a:ext cx="4107227" cy="700100"/>
            <a:chOff x="3515603" y="2388529"/>
            <a:chExt cx="2214700" cy="755611"/>
          </a:xfrm>
          <a:solidFill>
            <a:schemeClr val="accent4">
              <a:lumMod val="40000"/>
              <a:lumOff val="60000"/>
            </a:schemeClr>
          </a:solidFill>
        </p:grpSpPr>
        <p:sp>
          <p:nvSpPr>
            <p:cNvPr id="12" name="Pentagon 25">
              <a:extLst>
                <a:ext uri="{FF2B5EF4-FFF2-40B4-BE49-F238E27FC236}">
                  <a16:creationId xmlns:a16="http://schemas.microsoft.com/office/drawing/2014/main" xmlns="" id="{774B7BF1-551B-48CD-940E-0E8690133DD0}"/>
                </a:ext>
              </a:extLst>
            </p:cNvPr>
            <p:cNvSpPr/>
            <p:nvPr/>
          </p:nvSpPr>
          <p:spPr>
            <a:xfrm>
              <a:off x="3672600" y="2388529"/>
              <a:ext cx="2057703" cy="692209"/>
            </a:xfrm>
            <a:prstGeom prst="homePlate">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13" name="Pentagon 26">
              <a:extLst>
                <a:ext uri="{FF2B5EF4-FFF2-40B4-BE49-F238E27FC236}">
                  <a16:creationId xmlns:a16="http://schemas.microsoft.com/office/drawing/2014/main" xmlns="" id="{0ECC496F-7D36-4C1A-B130-7B74BE72A093}"/>
                </a:ext>
              </a:extLst>
            </p:cNvPr>
            <p:cNvSpPr/>
            <p:nvPr/>
          </p:nvSpPr>
          <p:spPr>
            <a:xfrm>
              <a:off x="3515603" y="2452025"/>
              <a:ext cx="2057658" cy="692115"/>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grpSp>
      <p:grpSp>
        <p:nvGrpSpPr>
          <p:cNvPr id="14" name="Group 13">
            <a:extLst>
              <a:ext uri="{FF2B5EF4-FFF2-40B4-BE49-F238E27FC236}">
                <a16:creationId xmlns:a16="http://schemas.microsoft.com/office/drawing/2014/main" xmlns="" id="{FA85196F-6439-4EE8-B6EE-BA93A0152629}"/>
              </a:ext>
            </a:extLst>
          </p:cNvPr>
          <p:cNvGrpSpPr>
            <a:grpSpLocks/>
          </p:cNvGrpSpPr>
          <p:nvPr/>
        </p:nvGrpSpPr>
        <p:grpSpPr bwMode="auto">
          <a:xfrm>
            <a:off x="2511477" y="1040050"/>
            <a:ext cx="4365163" cy="665986"/>
            <a:chOff x="4114237" y="938872"/>
            <a:chExt cx="2253509" cy="755611"/>
          </a:xfrm>
          <a:solidFill>
            <a:schemeClr val="accent6">
              <a:lumMod val="40000"/>
              <a:lumOff val="60000"/>
            </a:schemeClr>
          </a:solidFill>
        </p:grpSpPr>
        <p:sp>
          <p:nvSpPr>
            <p:cNvPr id="15" name="Pentagon 28">
              <a:extLst>
                <a:ext uri="{FF2B5EF4-FFF2-40B4-BE49-F238E27FC236}">
                  <a16:creationId xmlns:a16="http://schemas.microsoft.com/office/drawing/2014/main" xmlns="" id="{B5530944-0360-4FBB-9E3E-D247C87BAC7C}"/>
                </a:ext>
              </a:extLst>
            </p:cNvPr>
            <p:cNvSpPr/>
            <p:nvPr/>
          </p:nvSpPr>
          <p:spPr>
            <a:xfrm>
              <a:off x="4316755" y="938872"/>
              <a:ext cx="2050991" cy="692209"/>
            </a:xfrm>
            <a:prstGeom prst="homePlate">
              <a:avLst/>
            </a:prstGeom>
            <a:solidFill>
              <a:schemeClr val="accent6">
                <a:lumMod val="20000"/>
                <a:lumOff val="8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16" name="Pentagon 29">
              <a:extLst>
                <a:ext uri="{FF2B5EF4-FFF2-40B4-BE49-F238E27FC236}">
                  <a16:creationId xmlns:a16="http://schemas.microsoft.com/office/drawing/2014/main" xmlns="" id="{AD12207E-672B-4707-8CBD-4A99302106BD}"/>
                </a:ext>
              </a:extLst>
            </p:cNvPr>
            <p:cNvSpPr/>
            <p:nvPr/>
          </p:nvSpPr>
          <p:spPr>
            <a:xfrm>
              <a:off x="4114237" y="1002369"/>
              <a:ext cx="2050376" cy="692114"/>
            </a:xfrm>
            <a:prstGeom prst="homePlate">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grpSp>
      <p:sp>
        <p:nvSpPr>
          <p:cNvPr id="20" name="Freeform 19">
            <a:extLst>
              <a:ext uri="{FF2B5EF4-FFF2-40B4-BE49-F238E27FC236}">
                <a16:creationId xmlns:a16="http://schemas.microsoft.com/office/drawing/2014/main" xmlns="" id="{D67F9D99-0FF7-4768-8E22-AE65E8CCCC6F}"/>
              </a:ext>
            </a:extLst>
          </p:cNvPr>
          <p:cNvSpPr/>
          <p:nvPr/>
        </p:nvSpPr>
        <p:spPr>
          <a:xfrm>
            <a:off x="0" y="253545"/>
            <a:ext cx="5775699" cy="6243614"/>
          </a:xfrm>
          <a:custGeom>
            <a:avLst/>
            <a:gdLst>
              <a:gd name="connsiteX0" fmla="*/ 4939469 w 4939469"/>
              <a:gd name="connsiteY0" fmla="*/ 8545 h 6947730"/>
              <a:gd name="connsiteX1" fmla="*/ 0 w 4939469"/>
              <a:gd name="connsiteY1" fmla="*/ 0 h 6947730"/>
              <a:gd name="connsiteX2" fmla="*/ 0 w 4939469"/>
              <a:gd name="connsiteY2" fmla="*/ 6947730 h 6947730"/>
              <a:gd name="connsiteX3" fmla="*/ 2333002 w 4939469"/>
              <a:gd name="connsiteY3" fmla="*/ 6905001 h 6947730"/>
              <a:gd name="connsiteX4" fmla="*/ 4939469 w 4939469"/>
              <a:gd name="connsiteY4" fmla="*/ 8545 h 6947730"/>
              <a:gd name="connsiteX0" fmla="*/ 4939469 w 4939469"/>
              <a:gd name="connsiteY0" fmla="*/ 8545 h 8042238"/>
              <a:gd name="connsiteX1" fmla="*/ 0 w 4939469"/>
              <a:gd name="connsiteY1" fmla="*/ 0 h 8042238"/>
              <a:gd name="connsiteX2" fmla="*/ 0 w 4939469"/>
              <a:gd name="connsiteY2" fmla="*/ 6947730 h 8042238"/>
              <a:gd name="connsiteX3" fmla="*/ 1902697 w 4939469"/>
              <a:gd name="connsiteY3" fmla="*/ 8042238 h 8042238"/>
              <a:gd name="connsiteX4" fmla="*/ 4939469 w 4939469"/>
              <a:gd name="connsiteY4" fmla="*/ 8545 h 8042238"/>
              <a:gd name="connsiteX0" fmla="*/ 4939469 w 4939469"/>
              <a:gd name="connsiteY0" fmla="*/ 8545 h 8113955"/>
              <a:gd name="connsiteX1" fmla="*/ 0 w 4939469"/>
              <a:gd name="connsiteY1" fmla="*/ 0 h 8113955"/>
              <a:gd name="connsiteX2" fmla="*/ 0 w 4939469"/>
              <a:gd name="connsiteY2" fmla="*/ 6947730 h 8113955"/>
              <a:gd name="connsiteX3" fmla="*/ 1882207 w 4939469"/>
              <a:gd name="connsiteY3" fmla="*/ 8113955 h 8113955"/>
              <a:gd name="connsiteX4" fmla="*/ 4939469 w 4939469"/>
              <a:gd name="connsiteY4" fmla="*/ 8545 h 8113955"/>
              <a:gd name="connsiteX0" fmla="*/ 4939469 w 4939469"/>
              <a:gd name="connsiteY0" fmla="*/ 8545 h 8136194"/>
              <a:gd name="connsiteX1" fmla="*/ 0 w 4939469"/>
              <a:gd name="connsiteY1" fmla="*/ 0 h 8136194"/>
              <a:gd name="connsiteX2" fmla="*/ 0 w 4939469"/>
              <a:gd name="connsiteY2" fmla="*/ 8136194 h 8136194"/>
              <a:gd name="connsiteX3" fmla="*/ 1882207 w 4939469"/>
              <a:gd name="connsiteY3" fmla="*/ 8113955 h 8136194"/>
              <a:gd name="connsiteX4" fmla="*/ 4939469 w 4939469"/>
              <a:gd name="connsiteY4" fmla="*/ 8545 h 8136194"/>
              <a:gd name="connsiteX0" fmla="*/ 5380020 w 5380020"/>
              <a:gd name="connsiteY0" fmla="*/ 0 h 9305867"/>
              <a:gd name="connsiteX1" fmla="*/ 0 w 5380020"/>
              <a:gd name="connsiteY1" fmla="*/ 1169673 h 9305867"/>
              <a:gd name="connsiteX2" fmla="*/ 0 w 5380020"/>
              <a:gd name="connsiteY2" fmla="*/ 9305867 h 9305867"/>
              <a:gd name="connsiteX3" fmla="*/ 1882207 w 5380020"/>
              <a:gd name="connsiteY3" fmla="*/ 9283628 h 9305867"/>
              <a:gd name="connsiteX4" fmla="*/ 5380020 w 5380020"/>
              <a:gd name="connsiteY4" fmla="*/ 0 h 9305867"/>
              <a:gd name="connsiteX0" fmla="*/ 5380020 w 5380020"/>
              <a:gd name="connsiteY0" fmla="*/ 8544 h 9314411"/>
              <a:gd name="connsiteX1" fmla="*/ 10245 w 5380020"/>
              <a:gd name="connsiteY1" fmla="*/ 0 h 9314411"/>
              <a:gd name="connsiteX2" fmla="*/ 0 w 5380020"/>
              <a:gd name="connsiteY2" fmla="*/ 9314411 h 9314411"/>
              <a:gd name="connsiteX3" fmla="*/ 1882207 w 5380020"/>
              <a:gd name="connsiteY3" fmla="*/ 9292172 h 9314411"/>
              <a:gd name="connsiteX4" fmla="*/ 5380020 w 5380020"/>
              <a:gd name="connsiteY4" fmla="*/ 8544 h 9314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020" h="9314411">
                <a:moveTo>
                  <a:pt x="5380020" y="8544"/>
                </a:moveTo>
                <a:lnTo>
                  <a:pt x="10245" y="0"/>
                </a:lnTo>
                <a:lnTo>
                  <a:pt x="0" y="9314411"/>
                </a:lnTo>
                <a:lnTo>
                  <a:pt x="1882207" y="9292172"/>
                </a:lnTo>
                <a:lnTo>
                  <a:pt x="5380020" y="85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p>
        </p:txBody>
      </p:sp>
      <p:sp>
        <p:nvSpPr>
          <p:cNvPr id="21" name="TextBox 60">
            <a:extLst>
              <a:ext uri="{FF2B5EF4-FFF2-40B4-BE49-F238E27FC236}">
                <a16:creationId xmlns:a16="http://schemas.microsoft.com/office/drawing/2014/main" xmlns="" id="{D324A8C0-3D0C-4B9B-8A9B-130EA20E9CE4}"/>
              </a:ext>
            </a:extLst>
          </p:cNvPr>
          <p:cNvSpPr txBox="1">
            <a:spLocks noChangeArrowheads="1"/>
          </p:cNvSpPr>
          <p:nvPr/>
        </p:nvSpPr>
        <p:spPr bwMode="auto">
          <a:xfrm>
            <a:off x="308734" y="1040050"/>
            <a:ext cx="386093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nSpc>
                <a:spcPct val="100000"/>
              </a:lnSpc>
              <a:spcBef>
                <a:spcPct val="0"/>
              </a:spcBef>
              <a:buFontTx/>
              <a:buNone/>
            </a:pPr>
            <a:r>
              <a:rPr lang="en-US" altLang="en-US" sz="4800" b="1" dirty="0">
                <a:latin typeface="Franklin Gothic Demi Cond" panose="020B0706030402020204" pitchFamily="34" charset="0"/>
                <a:ea typeface="Adobe Gothic Std B"/>
                <a:cs typeface="Arial" panose="020B0604020202020204" pitchFamily="34" charset="0"/>
              </a:rPr>
              <a:t>OUTLINE OF DISCUSSION</a:t>
            </a:r>
          </a:p>
        </p:txBody>
      </p:sp>
      <p:sp>
        <p:nvSpPr>
          <p:cNvPr id="22" name="Text 61">
            <a:extLst>
              <a:ext uri="{FF2B5EF4-FFF2-40B4-BE49-F238E27FC236}">
                <a16:creationId xmlns:a16="http://schemas.microsoft.com/office/drawing/2014/main" xmlns="" id="{18ACFC33-C8FD-488E-BC38-27A87E5531F9}"/>
              </a:ext>
            </a:extLst>
          </p:cNvPr>
          <p:cNvSpPr txBox="1"/>
          <p:nvPr/>
        </p:nvSpPr>
        <p:spPr bwMode="auto">
          <a:xfrm>
            <a:off x="6876641" y="4817913"/>
            <a:ext cx="5087551" cy="1013401"/>
          </a:xfrm>
          <a:prstGeom prst="rect">
            <a:avLst/>
          </a:prstGeom>
          <a:noFill/>
        </p:spPr>
        <p:txBody>
          <a:bodyPr>
            <a:normAutofit/>
          </a:bodyPr>
          <a:lstStyle/>
          <a:p>
            <a:pPr algn="just">
              <a:defRPr/>
            </a:pPr>
            <a:r>
              <a:rPr lang="en-US" sz="2800" dirty="0">
                <a:solidFill>
                  <a:srgbClr val="2A1304"/>
                </a:solidFill>
                <a:latin typeface="Franklin Gothic Medium Cond" panose="020B0606030402020204" pitchFamily="34" charset="0"/>
              </a:rPr>
              <a:t>FY 2022 Local Government Support Fund Components</a:t>
            </a:r>
            <a:endParaRPr lang="en-PH" sz="2800" dirty="0">
              <a:solidFill>
                <a:srgbClr val="2A1304"/>
              </a:solidFill>
              <a:latin typeface="Franklin Gothic Medium Cond" panose="020B0606030402020204" pitchFamily="34" charset="0"/>
            </a:endParaRPr>
          </a:p>
        </p:txBody>
      </p:sp>
      <p:sp>
        <p:nvSpPr>
          <p:cNvPr id="23" name="Text 52">
            <a:extLst>
              <a:ext uri="{FF2B5EF4-FFF2-40B4-BE49-F238E27FC236}">
                <a16:creationId xmlns:a16="http://schemas.microsoft.com/office/drawing/2014/main" xmlns="" id="{FF259AFA-0C6E-4E6A-B72C-87413D1E410A}"/>
              </a:ext>
            </a:extLst>
          </p:cNvPr>
          <p:cNvSpPr txBox="1">
            <a:spLocks noChangeArrowheads="1"/>
          </p:cNvSpPr>
          <p:nvPr/>
        </p:nvSpPr>
        <p:spPr bwMode="auto">
          <a:xfrm>
            <a:off x="6880417" y="867837"/>
            <a:ext cx="546292" cy="44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nSpc>
                <a:spcPct val="100000"/>
              </a:lnSpc>
              <a:spcBef>
                <a:spcPct val="0"/>
              </a:spcBef>
              <a:buFontTx/>
              <a:buNone/>
            </a:pPr>
            <a:r>
              <a:rPr lang="en-US" altLang="en-US" sz="2500" dirty="0">
                <a:solidFill>
                  <a:srgbClr val="2A1304"/>
                </a:solidFill>
                <a:latin typeface="Franklin Gothic Demi Cond" panose="020B0706030402020204" pitchFamily="34" charset="0"/>
              </a:rPr>
              <a:t>1</a:t>
            </a:r>
          </a:p>
        </p:txBody>
      </p:sp>
      <p:sp>
        <p:nvSpPr>
          <p:cNvPr id="24" name="Text 52">
            <a:extLst>
              <a:ext uri="{FF2B5EF4-FFF2-40B4-BE49-F238E27FC236}">
                <a16:creationId xmlns:a16="http://schemas.microsoft.com/office/drawing/2014/main" xmlns="" id="{9804528B-480A-48FA-A40A-13ED237DAA60}"/>
              </a:ext>
            </a:extLst>
          </p:cNvPr>
          <p:cNvSpPr txBox="1">
            <a:spLocks noChangeArrowheads="1"/>
          </p:cNvSpPr>
          <p:nvPr/>
        </p:nvSpPr>
        <p:spPr bwMode="auto">
          <a:xfrm>
            <a:off x="6876640" y="2949608"/>
            <a:ext cx="403360" cy="40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nSpc>
                <a:spcPct val="100000"/>
              </a:lnSpc>
              <a:spcBef>
                <a:spcPct val="0"/>
              </a:spcBef>
              <a:buFontTx/>
              <a:buNone/>
            </a:pPr>
            <a:r>
              <a:rPr lang="en-US" altLang="en-US" sz="2500" dirty="0">
                <a:solidFill>
                  <a:srgbClr val="2A1304"/>
                </a:solidFill>
                <a:latin typeface="Franklin Gothic Demi Cond" panose="020B0706030402020204" pitchFamily="34" charset="0"/>
              </a:rPr>
              <a:t>2</a:t>
            </a:r>
          </a:p>
        </p:txBody>
      </p:sp>
      <p:sp>
        <p:nvSpPr>
          <p:cNvPr id="25" name="Text 61">
            <a:extLst>
              <a:ext uri="{FF2B5EF4-FFF2-40B4-BE49-F238E27FC236}">
                <a16:creationId xmlns:a16="http://schemas.microsoft.com/office/drawing/2014/main" xmlns="" id="{70B007EC-4B57-4D39-B9D6-2186DCF0FD16}"/>
              </a:ext>
            </a:extLst>
          </p:cNvPr>
          <p:cNvSpPr txBox="1"/>
          <p:nvPr/>
        </p:nvSpPr>
        <p:spPr bwMode="auto">
          <a:xfrm>
            <a:off x="6880416" y="3497295"/>
            <a:ext cx="4938347" cy="859983"/>
          </a:xfrm>
          <a:prstGeom prst="rect">
            <a:avLst/>
          </a:prstGeom>
          <a:noFill/>
        </p:spPr>
        <p:txBody>
          <a:bodyPr>
            <a:noAutofit/>
          </a:bodyPr>
          <a:lstStyle/>
          <a:p>
            <a:pPr algn="just">
              <a:defRPr/>
            </a:pPr>
            <a:r>
              <a:rPr lang="en-PH" sz="2800" dirty="0">
                <a:solidFill>
                  <a:srgbClr val="2A1304"/>
                </a:solidFill>
                <a:latin typeface="Franklin Gothic Medium Cond" panose="020B0606030402020204" pitchFamily="34" charset="0"/>
              </a:rPr>
              <a:t>Updating of PFM Manuals</a:t>
            </a:r>
          </a:p>
        </p:txBody>
      </p:sp>
      <p:sp>
        <p:nvSpPr>
          <p:cNvPr id="26" name="Text 52">
            <a:extLst>
              <a:ext uri="{FF2B5EF4-FFF2-40B4-BE49-F238E27FC236}">
                <a16:creationId xmlns:a16="http://schemas.microsoft.com/office/drawing/2014/main" xmlns="" id="{B6485E00-464E-48CD-874B-7E444312345B}"/>
              </a:ext>
            </a:extLst>
          </p:cNvPr>
          <p:cNvSpPr txBox="1">
            <a:spLocks noChangeArrowheads="1"/>
          </p:cNvSpPr>
          <p:nvPr/>
        </p:nvSpPr>
        <p:spPr bwMode="auto">
          <a:xfrm>
            <a:off x="6872865" y="4306024"/>
            <a:ext cx="403360" cy="40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nSpc>
                <a:spcPct val="100000"/>
              </a:lnSpc>
              <a:spcBef>
                <a:spcPct val="0"/>
              </a:spcBef>
              <a:buFontTx/>
              <a:buNone/>
            </a:pPr>
            <a:r>
              <a:rPr lang="en-US" altLang="en-US" sz="2500" dirty="0">
                <a:solidFill>
                  <a:srgbClr val="2A1304"/>
                </a:solidFill>
                <a:latin typeface="Franklin Gothic Demi Cond" panose="020B0706030402020204" pitchFamily="34" charset="0"/>
              </a:rPr>
              <a:t>3</a:t>
            </a:r>
          </a:p>
        </p:txBody>
      </p:sp>
      <p:sp>
        <p:nvSpPr>
          <p:cNvPr id="27" name="Text 61">
            <a:extLst>
              <a:ext uri="{FF2B5EF4-FFF2-40B4-BE49-F238E27FC236}">
                <a16:creationId xmlns:a16="http://schemas.microsoft.com/office/drawing/2014/main" xmlns="" id="{42D967DC-1FF3-46D7-8DC0-CF20EFC054F6}"/>
              </a:ext>
            </a:extLst>
          </p:cNvPr>
          <p:cNvSpPr txBox="1"/>
          <p:nvPr/>
        </p:nvSpPr>
        <p:spPr bwMode="auto">
          <a:xfrm>
            <a:off x="6919911" y="1403205"/>
            <a:ext cx="4959399" cy="637554"/>
          </a:xfrm>
          <a:prstGeom prst="rect">
            <a:avLst/>
          </a:prstGeom>
          <a:noFill/>
        </p:spPr>
        <p:txBody>
          <a:bodyPr>
            <a:noAutofit/>
          </a:bodyPr>
          <a:lstStyle/>
          <a:p>
            <a:pPr algn="just">
              <a:defRPr/>
            </a:pPr>
            <a:r>
              <a:rPr lang="en-PH" sz="2800" dirty="0" smtClean="0">
                <a:solidFill>
                  <a:srgbClr val="2A1304"/>
                </a:solidFill>
                <a:latin typeface="Franklin Gothic Medium Cond" panose="020B0606030402020204" pitchFamily="34" charset="0"/>
              </a:rPr>
              <a:t>FY </a:t>
            </a:r>
            <a:r>
              <a:rPr lang="en-PH" sz="2800" dirty="0">
                <a:solidFill>
                  <a:srgbClr val="2A1304"/>
                </a:solidFill>
                <a:latin typeface="Franklin Gothic Medium Cond" panose="020B0606030402020204" pitchFamily="34" charset="0"/>
              </a:rPr>
              <a:t>2023 NTA Shares of LGUs and FY 2023 Local Budget Preparation</a:t>
            </a:r>
          </a:p>
        </p:txBody>
      </p:sp>
      <p:pic>
        <p:nvPicPr>
          <p:cNvPr id="30" name="Picture 41">
            <a:extLst>
              <a:ext uri="{FF2B5EF4-FFF2-40B4-BE49-F238E27FC236}">
                <a16:creationId xmlns:a16="http://schemas.microsoft.com/office/drawing/2014/main" xmlns="" id="{23B25D38-9662-4E63-B603-90E77B9973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8090995">
            <a:off x="-275436" y="2700645"/>
            <a:ext cx="9693756" cy="98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730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152400" y="502881"/>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POLICY GUIDELINES</a:t>
            </a:r>
          </a:p>
        </p:txBody>
      </p:sp>
      <p:sp>
        <p:nvSpPr>
          <p:cNvPr id="23" name="Parallelogram 22">
            <a:extLst>
              <a:ext uri="{FF2B5EF4-FFF2-40B4-BE49-F238E27FC236}">
                <a16:creationId xmlns:a16="http://schemas.microsoft.com/office/drawing/2014/main" xmlns="" id="{B225DC4E-358D-4BA8-8C77-BD9B2933FF51}"/>
              </a:ext>
            </a:extLst>
          </p:cNvPr>
          <p:cNvSpPr/>
          <p:nvPr/>
        </p:nvSpPr>
        <p:spPr>
          <a:xfrm flipH="1">
            <a:off x="259463" y="2039815"/>
            <a:ext cx="1424022" cy="1068017"/>
          </a:xfrm>
          <a:prstGeom prst="parallelogram">
            <a:avLst>
              <a:gd name="adj" fmla="val 29040"/>
            </a:avLst>
          </a:prstGeom>
          <a:solidFill>
            <a:schemeClr val="accent1">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5400" b="1" dirty="0">
                <a:effectLst>
                  <a:outerShdw blurRad="38100" dist="38100" dir="2700000" algn="tl">
                    <a:srgbClr val="000000">
                      <a:alpha val="43137"/>
                    </a:srgbClr>
                  </a:outerShdw>
                </a:effectLst>
              </a:rPr>
              <a:t>05</a:t>
            </a:r>
          </a:p>
        </p:txBody>
      </p:sp>
      <p:sp>
        <p:nvSpPr>
          <p:cNvPr id="24" name="Parallelogram 23">
            <a:extLst>
              <a:ext uri="{FF2B5EF4-FFF2-40B4-BE49-F238E27FC236}">
                <a16:creationId xmlns:a16="http://schemas.microsoft.com/office/drawing/2014/main" xmlns="" id="{46358F98-D42E-4E41-B89F-CAF03BAB47D4}"/>
              </a:ext>
            </a:extLst>
          </p:cNvPr>
          <p:cNvSpPr/>
          <p:nvPr/>
        </p:nvSpPr>
        <p:spPr>
          <a:xfrm flipH="1">
            <a:off x="294188" y="4392585"/>
            <a:ext cx="1424022" cy="1068017"/>
          </a:xfrm>
          <a:prstGeom prst="parallelogram">
            <a:avLst>
              <a:gd name="adj" fmla="val 29040"/>
            </a:avLst>
          </a:prstGeom>
          <a:solidFill>
            <a:schemeClr val="accent6">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06</a:t>
            </a:r>
          </a:p>
        </p:txBody>
      </p:sp>
      <p:sp>
        <p:nvSpPr>
          <p:cNvPr id="25" name="Parallelogram 24">
            <a:extLst>
              <a:ext uri="{FF2B5EF4-FFF2-40B4-BE49-F238E27FC236}">
                <a16:creationId xmlns:a16="http://schemas.microsoft.com/office/drawing/2014/main" xmlns="" id="{8AF11DDA-9E17-4626-9CB4-3C704596131A}"/>
              </a:ext>
            </a:extLst>
          </p:cNvPr>
          <p:cNvSpPr/>
          <p:nvPr/>
        </p:nvSpPr>
        <p:spPr>
          <a:xfrm flipH="1">
            <a:off x="6096000" y="2039815"/>
            <a:ext cx="1424022" cy="1068017"/>
          </a:xfrm>
          <a:prstGeom prst="parallelogram">
            <a:avLst>
              <a:gd name="adj" fmla="val 29040"/>
            </a:avLst>
          </a:prstGeom>
          <a:solidFill>
            <a:schemeClr val="accent4">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07</a:t>
            </a:r>
          </a:p>
        </p:txBody>
      </p:sp>
      <p:sp>
        <p:nvSpPr>
          <p:cNvPr id="26" name="TextBox 25">
            <a:extLst>
              <a:ext uri="{FF2B5EF4-FFF2-40B4-BE49-F238E27FC236}">
                <a16:creationId xmlns:a16="http://schemas.microsoft.com/office/drawing/2014/main" xmlns="" id="{052B937A-554E-4710-A9FE-60FD1AEFF7E0}"/>
              </a:ext>
            </a:extLst>
          </p:cNvPr>
          <p:cNvSpPr txBox="1"/>
          <p:nvPr/>
        </p:nvSpPr>
        <p:spPr>
          <a:xfrm>
            <a:off x="1890027" y="1863846"/>
            <a:ext cx="3961158" cy="2031325"/>
          </a:xfrm>
          <a:prstGeom prst="rect">
            <a:avLst/>
          </a:prstGeom>
          <a:noFill/>
        </p:spPr>
        <p:txBody>
          <a:bodyPr wrap="square" lIns="0" rIns="0" rtlCol="0" anchor="t">
            <a:spAutoFit/>
          </a:bodyPr>
          <a:lstStyle/>
          <a:p>
            <a:pPr algn="just"/>
            <a:r>
              <a:rPr lang="en-US" dirty="0">
                <a:latin typeface="Franklin Gothic Medium Cond" panose="020B0606030402020204" pitchFamily="34" charset="0"/>
              </a:rPr>
              <a:t>The appropriations for salaries, wages, representation and transportation allowances of officials and employees of the public utilities and economic enterprises owned, operated, and maintained by LGUs shall not be included in the annual budget or in the computation of the maximum amount for PS.</a:t>
            </a:r>
          </a:p>
        </p:txBody>
      </p:sp>
      <p:sp>
        <p:nvSpPr>
          <p:cNvPr id="27" name="TextBox 26">
            <a:extLst>
              <a:ext uri="{FF2B5EF4-FFF2-40B4-BE49-F238E27FC236}">
                <a16:creationId xmlns:a16="http://schemas.microsoft.com/office/drawing/2014/main" xmlns="" id="{407E78E0-6E42-4038-8FAE-4CDC9DEA56A9}"/>
              </a:ext>
            </a:extLst>
          </p:cNvPr>
          <p:cNvSpPr txBox="1"/>
          <p:nvPr/>
        </p:nvSpPr>
        <p:spPr>
          <a:xfrm>
            <a:off x="1930912" y="4364236"/>
            <a:ext cx="3960614" cy="1200329"/>
          </a:xfrm>
          <a:prstGeom prst="rect">
            <a:avLst/>
          </a:prstGeom>
          <a:noFill/>
        </p:spPr>
        <p:txBody>
          <a:bodyPr wrap="square" lIns="0" rIns="0" rtlCol="0" anchor="t">
            <a:spAutoFit/>
          </a:bodyPr>
          <a:lstStyle/>
          <a:p>
            <a:pPr algn="just"/>
            <a:r>
              <a:rPr lang="en-US" dirty="0">
                <a:latin typeface="Franklin Gothic Medium Cond" panose="020B0606030402020204" pitchFamily="34" charset="0"/>
              </a:rPr>
              <a:t>The additional positions that may be created by LGUs to implement the devolved basic services and functions should be those that are reflected in the approved DTP of the LGU.</a:t>
            </a:r>
          </a:p>
        </p:txBody>
      </p:sp>
      <p:sp>
        <p:nvSpPr>
          <p:cNvPr id="28" name="TextBox 27">
            <a:extLst>
              <a:ext uri="{FF2B5EF4-FFF2-40B4-BE49-F238E27FC236}">
                <a16:creationId xmlns:a16="http://schemas.microsoft.com/office/drawing/2014/main" xmlns="" id="{545C3BD2-803B-414A-99DC-A7D4ED416EAF}"/>
              </a:ext>
            </a:extLst>
          </p:cNvPr>
          <p:cNvSpPr txBox="1"/>
          <p:nvPr/>
        </p:nvSpPr>
        <p:spPr>
          <a:xfrm>
            <a:off x="7724496" y="1742969"/>
            <a:ext cx="3926839" cy="2031325"/>
          </a:xfrm>
          <a:prstGeom prst="rect">
            <a:avLst/>
          </a:prstGeom>
          <a:noFill/>
        </p:spPr>
        <p:txBody>
          <a:bodyPr wrap="square" lIns="0" rIns="0" rtlCol="0" anchor="t">
            <a:spAutoFit/>
          </a:bodyPr>
          <a:lstStyle/>
          <a:p>
            <a:pPr algn="just"/>
            <a:r>
              <a:rPr lang="en-US" dirty="0">
                <a:latin typeface="Franklin Gothic Medium Cond" panose="020B0606030402020204" pitchFamily="34" charset="0"/>
              </a:rPr>
              <a:t>The cost of hiring additional personnel not related to the implementation of the devolved functions and services shall not be considered as part of the waived PS items. Moreover, the LGUs that have not yet prepared and submitted their LGU DTPs shall not be allowed to implement the PS waived items.</a:t>
            </a:r>
          </a:p>
        </p:txBody>
      </p:sp>
      <p:sp>
        <p:nvSpPr>
          <p:cNvPr id="29" name="Parallelogram 28">
            <a:extLst>
              <a:ext uri="{FF2B5EF4-FFF2-40B4-BE49-F238E27FC236}">
                <a16:creationId xmlns:a16="http://schemas.microsoft.com/office/drawing/2014/main" xmlns="" id="{804D642B-201D-493F-9A9F-374893814405}"/>
              </a:ext>
            </a:extLst>
          </p:cNvPr>
          <p:cNvSpPr/>
          <p:nvPr/>
        </p:nvSpPr>
        <p:spPr>
          <a:xfrm flipH="1">
            <a:off x="6096000" y="4323895"/>
            <a:ext cx="1424022" cy="1068017"/>
          </a:xfrm>
          <a:prstGeom prst="parallelogram">
            <a:avLst>
              <a:gd name="adj" fmla="val 29040"/>
            </a:avLst>
          </a:prstGeom>
          <a:solidFill>
            <a:schemeClr val="accent2">
              <a:lumMod val="40000"/>
              <a:lumOff val="6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solidFill>
                  <a:schemeClr val="bg1"/>
                </a:solidFill>
              </a:rPr>
              <a:t>08</a:t>
            </a:r>
          </a:p>
        </p:txBody>
      </p:sp>
      <p:sp>
        <p:nvSpPr>
          <p:cNvPr id="30" name="TextBox 29">
            <a:extLst>
              <a:ext uri="{FF2B5EF4-FFF2-40B4-BE49-F238E27FC236}">
                <a16:creationId xmlns:a16="http://schemas.microsoft.com/office/drawing/2014/main" xmlns="" id="{63073050-2D2C-4941-B847-CAF3AF5BEB56}"/>
              </a:ext>
            </a:extLst>
          </p:cNvPr>
          <p:cNvSpPr txBox="1"/>
          <p:nvPr/>
        </p:nvSpPr>
        <p:spPr>
          <a:xfrm>
            <a:off x="7724496" y="4428450"/>
            <a:ext cx="4055128" cy="923330"/>
          </a:xfrm>
          <a:prstGeom prst="rect">
            <a:avLst/>
          </a:prstGeom>
          <a:noFill/>
        </p:spPr>
        <p:txBody>
          <a:bodyPr wrap="square" lIns="0" rIns="0" rtlCol="0" anchor="t">
            <a:spAutoFit/>
          </a:bodyPr>
          <a:lstStyle/>
          <a:p>
            <a:pPr algn="just"/>
            <a:r>
              <a:rPr lang="en-US" dirty="0">
                <a:latin typeface="Franklin Gothic Medium Cond" panose="020B0606030402020204" pitchFamily="34" charset="0"/>
              </a:rPr>
              <a:t>The waived PS items pursuant to Section 93 of the GPs of the FY 2022 GAA, RA No. 11639 shall only be implemented in FY 2022.</a:t>
            </a:r>
          </a:p>
        </p:txBody>
      </p:sp>
    </p:spTree>
    <p:extLst>
      <p:ext uri="{BB962C8B-B14F-4D97-AF65-F5344CB8AC3E}">
        <p14:creationId xmlns:p14="http://schemas.microsoft.com/office/powerpoint/2010/main" val="289009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p:bldP spid="28" grpId="0"/>
      <p:bldP spid="29" grpId="0" animBg="1"/>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xmlns="" id="{D6150BA2-D4BE-46EA-A52E-04272846643B}"/>
              </a:ext>
            </a:extLst>
          </p:cNvPr>
          <p:cNvSpPr/>
          <p:nvPr/>
        </p:nvSpPr>
        <p:spPr>
          <a:xfrm>
            <a:off x="441518" y="1210586"/>
            <a:ext cx="874643" cy="874643"/>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xmlns="" id="{1EBCD866-C8FE-4A8D-BEFE-E6CE27DB3A36}"/>
              </a:ext>
            </a:extLst>
          </p:cNvPr>
          <p:cNvSpPr txBox="1"/>
          <p:nvPr/>
        </p:nvSpPr>
        <p:spPr>
          <a:xfrm>
            <a:off x="1472573" y="1424759"/>
            <a:ext cx="9442174" cy="538609"/>
          </a:xfrm>
          <a:prstGeom prst="rect">
            <a:avLst/>
          </a:prstGeom>
          <a:noFill/>
        </p:spPr>
        <p:txBody>
          <a:bodyPr wrap="square" rtlCol="0">
            <a:spAutoFit/>
          </a:bodyPr>
          <a:lstStyle/>
          <a:p>
            <a:r>
              <a:rPr lang="en-US" sz="2900" b="1" dirty="0">
                <a:latin typeface="Franklin Gothic Medium Cond" panose="020B0606030402020204" pitchFamily="34" charset="0"/>
              </a:rPr>
              <a:t>Monitoring and Evaluation</a:t>
            </a:r>
          </a:p>
        </p:txBody>
      </p:sp>
      <p:sp>
        <p:nvSpPr>
          <p:cNvPr id="27" name="Text Placeholder 30">
            <a:extLst>
              <a:ext uri="{FF2B5EF4-FFF2-40B4-BE49-F238E27FC236}">
                <a16:creationId xmlns:a16="http://schemas.microsoft.com/office/drawing/2014/main" xmlns="" id="{CB26DFB2-A29E-4C2B-A0D7-EF060FA6A0A3}"/>
              </a:ext>
            </a:extLst>
          </p:cNvPr>
          <p:cNvSpPr txBox="1">
            <a:spLocks/>
          </p:cNvSpPr>
          <p:nvPr/>
        </p:nvSpPr>
        <p:spPr>
          <a:xfrm>
            <a:off x="1472573" y="2085229"/>
            <a:ext cx="10277908" cy="2465000"/>
          </a:xfrm>
          <a:prstGeom prst="rect">
            <a:avLst/>
          </a:prstGeom>
        </p:spPr>
        <p:txBody>
          <a:bodyPr anchor="t"/>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9375" indent="0" algn="just">
              <a:spcBef>
                <a:spcPts val="422"/>
              </a:spcBef>
              <a:buNone/>
            </a:pPr>
            <a:r>
              <a:rPr lang="en-US" altLang="en-US" dirty="0">
                <a:latin typeface="Franklin Gothic Medium Cond" panose="020B0606030402020204" pitchFamily="34" charset="0"/>
                <a:ea typeface="MS PGothic"/>
                <a:cs typeface="Arial"/>
              </a:rPr>
              <a:t>LGUs are enjoined to </a:t>
            </a:r>
            <a:r>
              <a:rPr lang="en-US" altLang="en-US" u="sng" dirty="0">
                <a:latin typeface="Franklin Gothic Medium Cond" panose="020B0606030402020204" pitchFamily="34" charset="0"/>
                <a:ea typeface="MS PGothic"/>
                <a:cs typeface="Arial"/>
              </a:rPr>
              <a:t>fully cooperate</a:t>
            </a:r>
            <a:r>
              <a:rPr lang="en-US" altLang="en-US" dirty="0">
                <a:latin typeface="Franklin Gothic Medium Cond" panose="020B0606030402020204" pitchFamily="34" charset="0"/>
                <a:ea typeface="MS PGothic"/>
                <a:cs typeface="Arial"/>
              </a:rPr>
              <a:t> in the implementation of results-based monitoring and evaluation systems which shall be in place and strengthened to ensure purposive conduct of evaluations in the performance and delivery of devolved functions and services</a:t>
            </a:r>
            <a:r>
              <a:rPr lang="en-US" altLang="en-US" sz="2400" dirty="0">
                <a:latin typeface="Franklin Gothic Medium Cond" panose="020B0606030402020204" pitchFamily="34" charset="0"/>
                <a:ea typeface="MS PGothic"/>
                <a:cs typeface="Arial"/>
              </a:rPr>
              <a:t>.</a:t>
            </a:r>
          </a:p>
        </p:txBody>
      </p:sp>
      <p:pic>
        <p:nvPicPr>
          <p:cNvPr id="29" name="Graphic 28" descr="Research">
            <a:extLst>
              <a:ext uri="{FF2B5EF4-FFF2-40B4-BE49-F238E27FC236}">
                <a16:creationId xmlns:a16="http://schemas.microsoft.com/office/drawing/2014/main" xmlns="" id="{F184E442-EBAA-434E-BA35-A51644ED6BC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659518" y="1424755"/>
            <a:ext cx="506111" cy="506111"/>
          </a:xfrm>
          <a:prstGeom prst="rect">
            <a:avLst/>
          </a:prstGeom>
        </p:spPr>
      </p:pic>
    </p:spTree>
    <p:extLst>
      <p:ext uri="{BB962C8B-B14F-4D97-AF65-F5344CB8AC3E}">
        <p14:creationId xmlns:p14="http://schemas.microsoft.com/office/powerpoint/2010/main" val="1497385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xmlns="" id="{B75A95F3-AC79-493A-8DCF-66642654AF4C}"/>
              </a:ext>
            </a:extLst>
          </p:cNvPr>
          <p:cNvSpPr/>
          <p:nvPr/>
        </p:nvSpPr>
        <p:spPr>
          <a:xfrm>
            <a:off x="401762" y="807830"/>
            <a:ext cx="874643" cy="874643"/>
          </a:xfrm>
          <a:prstGeom prst="ellips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xmlns="" id="{238D1709-F966-44DF-ACE8-16A730BF59CC}"/>
              </a:ext>
            </a:extLst>
          </p:cNvPr>
          <p:cNvSpPr txBox="1"/>
          <p:nvPr/>
        </p:nvSpPr>
        <p:spPr>
          <a:xfrm>
            <a:off x="1432817" y="1000228"/>
            <a:ext cx="9442174" cy="538609"/>
          </a:xfrm>
          <a:prstGeom prst="rect">
            <a:avLst/>
          </a:prstGeom>
          <a:noFill/>
        </p:spPr>
        <p:txBody>
          <a:bodyPr wrap="square" rtlCol="0">
            <a:spAutoFit/>
          </a:bodyPr>
          <a:lstStyle/>
          <a:p>
            <a:r>
              <a:rPr lang="en-US" sz="2900" b="1" dirty="0">
                <a:latin typeface="Franklin Gothic Medium Cond" panose="020B0606030402020204" pitchFamily="34" charset="0"/>
              </a:rPr>
              <a:t>Other Priority Programs and Projects Based on Existing Laws</a:t>
            </a:r>
          </a:p>
        </p:txBody>
      </p:sp>
      <p:pic>
        <p:nvPicPr>
          <p:cNvPr id="24" name="Graphic 23" descr="List">
            <a:extLst>
              <a:ext uri="{FF2B5EF4-FFF2-40B4-BE49-F238E27FC236}">
                <a16:creationId xmlns:a16="http://schemas.microsoft.com/office/drawing/2014/main" xmlns="" id="{9E22B29B-D19B-4AEB-88F0-80889C8B5BD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63739" y="1000228"/>
            <a:ext cx="550688" cy="550688"/>
          </a:xfrm>
          <a:prstGeom prst="rect">
            <a:avLst/>
          </a:prstGeom>
        </p:spPr>
      </p:pic>
      <p:sp>
        <p:nvSpPr>
          <p:cNvPr id="25" name="Parallelogram 24">
            <a:extLst>
              <a:ext uri="{FF2B5EF4-FFF2-40B4-BE49-F238E27FC236}">
                <a16:creationId xmlns:a16="http://schemas.microsoft.com/office/drawing/2014/main" xmlns="" id="{F56CED04-7B1F-422A-9627-D8565A5993A8}"/>
              </a:ext>
            </a:extLst>
          </p:cNvPr>
          <p:cNvSpPr/>
          <p:nvPr/>
        </p:nvSpPr>
        <p:spPr>
          <a:xfrm flipH="1">
            <a:off x="1448971" y="2123294"/>
            <a:ext cx="1229139" cy="874643"/>
          </a:xfrm>
          <a:prstGeom prst="parallelogram">
            <a:avLst>
              <a:gd name="adj" fmla="val 29040"/>
            </a:avLst>
          </a:prstGeom>
          <a:solidFill>
            <a:srgbClr val="063951"/>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4400" b="1" dirty="0">
                <a:effectLst>
                  <a:outerShdw blurRad="38100" dist="38100" dir="2700000" algn="tl">
                    <a:srgbClr val="000000">
                      <a:alpha val="43137"/>
                    </a:srgbClr>
                  </a:outerShdw>
                </a:effectLst>
                <a:latin typeface="Franklin Gothic Medium Cond" panose="020B0606030402020204" pitchFamily="34" charset="0"/>
              </a:rPr>
              <a:t>01</a:t>
            </a:r>
          </a:p>
        </p:txBody>
      </p:sp>
      <p:sp>
        <p:nvSpPr>
          <p:cNvPr id="29" name="TextBox 28">
            <a:extLst>
              <a:ext uri="{FF2B5EF4-FFF2-40B4-BE49-F238E27FC236}">
                <a16:creationId xmlns:a16="http://schemas.microsoft.com/office/drawing/2014/main" xmlns="" id="{70DA95FE-86DF-466E-9C50-06905E4F26C4}"/>
              </a:ext>
            </a:extLst>
          </p:cNvPr>
          <p:cNvSpPr txBox="1"/>
          <p:nvPr/>
        </p:nvSpPr>
        <p:spPr>
          <a:xfrm>
            <a:off x="3018217" y="2123294"/>
            <a:ext cx="3590456" cy="830997"/>
          </a:xfrm>
          <a:prstGeom prst="rect">
            <a:avLst/>
          </a:prstGeom>
          <a:noFill/>
        </p:spPr>
        <p:txBody>
          <a:bodyPr wrap="square" lIns="0" rIns="0" rtlCol="0" anchor="b">
            <a:spAutoFit/>
          </a:bodyPr>
          <a:lstStyle/>
          <a:p>
            <a:r>
              <a:rPr lang="en-US" sz="2400" dirty="0">
                <a:latin typeface="Franklin Gothic Medium Cond" panose="020B0606030402020204" pitchFamily="34" charset="0"/>
              </a:rPr>
              <a:t>PPAs included in local</a:t>
            </a:r>
          </a:p>
          <a:p>
            <a:r>
              <a:rPr lang="en-US" sz="2400" dirty="0">
                <a:latin typeface="Franklin Gothic Medium Cond" panose="020B0606030402020204" pitchFamily="34" charset="0"/>
              </a:rPr>
              <a:t>nutrition action plans</a:t>
            </a:r>
          </a:p>
        </p:txBody>
      </p:sp>
      <p:sp>
        <p:nvSpPr>
          <p:cNvPr id="68" name="Parallelogram 67">
            <a:extLst>
              <a:ext uri="{FF2B5EF4-FFF2-40B4-BE49-F238E27FC236}">
                <a16:creationId xmlns:a16="http://schemas.microsoft.com/office/drawing/2014/main" xmlns="" id="{C9B8E848-C80A-4CAC-84C4-999891A6313A}"/>
              </a:ext>
            </a:extLst>
          </p:cNvPr>
          <p:cNvSpPr/>
          <p:nvPr/>
        </p:nvSpPr>
        <p:spPr>
          <a:xfrm flipH="1">
            <a:off x="1448971" y="3419479"/>
            <a:ext cx="1229139" cy="874643"/>
          </a:xfrm>
          <a:prstGeom prst="parallelogram">
            <a:avLst>
              <a:gd name="adj" fmla="val 29040"/>
            </a:avLst>
          </a:prstGeom>
          <a:solidFill>
            <a:srgbClr val="F7931E"/>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4400" b="1" dirty="0">
                <a:effectLst>
                  <a:outerShdw blurRad="38100" dist="38100" dir="2700000" algn="tl">
                    <a:srgbClr val="000000">
                      <a:alpha val="43137"/>
                    </a:srgbClr>
                  </a:outerShdw>
                </a:effectLst>
                <a:latin typeface="Franklin Gothic Medium Cond" panose="020B0606030402020204" pitchFamily="34" charset="0"/>
              </a:rPr>
              <a:t>02</a:t>
            </a:r>
          </a:p>
        </p:txBody>
      </p:sp>
      <p:sp>
        <p:nvSpPr>
          <p:cNvPr id="69" name="TextBox 68">
            <a:extLst>
              <a:ext uri="{FF2B5EF4-FFF2-40B4-BE49-F238E27FC236}">
                <a16:creationId xmlns:a16="http://schemas.microsoft.com/office/drawing/2014/main" xmlns="" id="{2527AB86-9990-4376-A058-AA315630D665}"/>
              </a:ext>
            </a:extLst>
          </p:cNvPr>
          <p:cNvSpPr txBox="1"/>
          <p:nvPr/>
        </p:nvSpPr>
        <p:spPr>
          <a:xfrm>
            <a:off x="3034371" y="3419479"/>
            <a:ext cx="3590456" cy="830997"/>
          </a:xfrm>
          <a:prstGeom prst="rect">
            <a:avLst/>
          </a:prstGeom>
          <a:noFill/>
        </p:spPr>
        <p:txBody>
          <a:bodyPr wrap="square" lIns="0" rIns="0" rtlCol="0" anchor="b">
            <a:spAutoFit/>
          </a:bodyPr>
          <a:lstStyle/>
          <a:p>
            <a:r>
              <a:rPr lang="en-US" sz="2400" dirty="0">
                <a:latin typeface="Franklin Gothic Medium Cond" panose="020B0606030402020204" pitchFamily="34" charset="0"/>
              </a:rPr>
              <a:t>PPAs to eradicate the </a:t>
            </a:r>
          </a:p>
          <a:p>
            <a:r>
              <a:rPr lang="en-US" sz="2400" dirty="0">
                <a:latin typeface="Franklin Gothic Medium Cond" panose="020B0606030402020204" pitchFamily="34" charset="0"/>
              </a:rPr>
              <a:t>problem of illegal drugs</a:t>
            </a:r>
          </a:p>
        </p:txBody>
      </p:sp>
      <p:sp>
        <p:nvSpPr>
          <p:cNvPr id="70" name="Parallelogram 69">
            <a:extLst>
              <a:ext uri="{FF2B5EF4-FFF2-40B4-BE49-F238E27FC236}">
                <a16:creationId xmlns:a16="http://schemas.microsoft.com/office/drawing/2014/main" xmlns="" id="{EDED6856-0AAA-4FED-9B78-27BCE6084E80}"/>
              </a:ext>
            </a:extLst>
          </p:cNvPr>
          <p:cNvSpPr/>
          <p:nvPr/>
        </p:nvSpPr>
        <p:spPr>
          <a:xfrm flipH="1">
            <a:off x="1448971" y="4759310"/>
            <a:ext cx="1229139" cy="874643"/>
          </a:xfrm>
          <a:prstGeom prst="parallelogram">
            <a:avLst>
              <a:gd name="adj" fmla="val 29040"/>
            </a:avLst>
          </a:prstGeom>
          <a:solidFill>
            <a:srgbClr val="4CC1EF"/>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4400" b="1" dirty="0">
                <a:effectLst>
                  <a:outerShdw blurRad="38100" dist="38100" dir="2700000" algn="tl">
                    <a:srgbClr val="000000">
                      <a:alpha val="43137"/>
                    </a:srgbClr>
                  </a:outerShdw>
                </a:effectLst>
                <a:latin typeface="Franklin Gothic Medium Cond" panose="020B0606030402020204" pitchFamily="34" charset="0"/>
              </a:rPr>
              <a:t>03</a:t>
            </a:r>
          </a:p>
        </p:txBody>
      </p:sp>
      <p:sp>
        <p:nvSpPr>
          <p:cNvPr id="71" name="TextBox 70">
            <a:extLst>
              <a:ext uri="{FF2B5EF4-FFF2-40B4-BE49-F238E27FC236}">
                <a16:creationId xmlns:a16="http://schemas.microsoft.com/office/drawing/2014/main" xmlns="" id="{EF7155FB-1C07-4840-9413-F4D422C191A6}"/>
              </a:ext>
            </a:extLst>
          </p:cNvPr>
          <p:cNvSpPr txBox="1"/>
          <p:nvPr/>
        </p:nvSpPr>
        <p:spPr>
          <a:xfrm>
            <a:off x="3034371" y="4802956"/>
            <a:ext cx="3590456" cy="830997"/>
          </a:xfrm>
          <a:prstGeom prst="rect">
            <a:avLst/>
          </a:prstGeom>
          <a:noFill/>
        </p:spPr>
        <p:txBody>
          <a:bodyPr wrap="square" lIns="0" rIns="0" rtlCol="0" anchor="b">
            <a:spAutoFit/>
          </a:bodyPr>
          <a:lstStyle/>
          <a:p>
            <a:r>
              <a:rPr lang="en-US" sz="2400" dirty="0">
                <a:latin typeface="Franklin Gothic Medium Cond" panose="020B0606030402020204" pitchFamily="34" charset="0"/>
              </a:rPr>
              <a:t>PPAs included in the annual cultural development plans </a:t>
            </a:r>
          </a:p>
        </p:txBody>
      </p:sp>
      <p:sp>
        <p:nvSpPr>
          <p:cNvPr id="72" name="Parallelogram 71">
            <a:extLst>
              <a:ext uri="{FF2B5EF4-FFF2-40B4-BE49-F238E27FC236}">
                <a16:creationId xmlns:a16="http://schemas.microsoft.com/office/drawing/2014/main" xmlns="" id="{1B60F0D7-FA76-4025-A115-1EDA3284529E}"/>
              </a:ext>
            </a:extLst>
          </p:cNvPr>
          <p:cNvSpPr/>
          <p:nvPr/>
        </p:nvSpPr>
        <p:spPr>
          <a:xfrm flipH="1">
            <a:off x="6786804" y="2079648"/>
            <a:ext cx="1229139" cy="874643"/>
          </a:xfrm>
          <a:prstGeom prst="parallelogram">
            <a:avLst>
              <a:gd name="adj" fmla="val 29040"/>
            </a:avLst>
          </a:prstGeom>
          <a:solidFill>
            <a:srgbClr val="FFCC4C"/>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4400" b="1" dirty="0">
                <a:effectLst>
                  <a:outerShdw blurRad="38100" dist="38100" dir="2700000" algn="tl">
                    <a:srgbClr val="000000">
                      <a:alpha val="43137"/>
                    </a:srgbClr>
                  </a:outerShdw>
                </a:effectLst>
                <a:latin typeface="Franklin Gothic Medium Cond" panose="020B0606030402020204" pitchFamily="34" charset="0"/>
              </a:rPr>
              <a:t>04</a:t>
            </a:r>
          </a:p>
        </p:txBody>
      </p:sp>
      <p:sp>
        <p:nvSpPr>
          <p:cNvPr id="73" name="TextBox 72">
            <a:extLst>
              <a:ext uri="{FF2B5EF4-FFF2-40B4-BE49-F238E27FC236}">
                <a16:creationId xmlns:a16="http://schemas.microsoft.com/office/drawing/2014/main" xmlns="" id="{8BD2D118-FCAB-4F72-AD43-E68FB41B3D02}"/>
              </a:ext>
            </a:extLst>
          </p:cNvPr>
          <p:cNvSpPr txBox="1"/>
          <p:nvPr/>
        </p:nvSpPr>
        <p:spPr>
          <a:xfrm>
            <a:off x="8372204" y="2145116"/>
            <a:ext cx="3590456" cy="830997"/>
          </a:xfrm>
          <a:prstGeom prst="rect">
            <a:avLst/>
          </a:prstGeom>
          <a:noFill/>
        </p:spPr>
        <p:txBody>
          <a:bodyPr wrap="square" lIns="0" rIns="0" rtlCol="0" anchor="b">
            <a:spAutoFit/>
          </a:bodyPr>
          <a:lstStyle/>
          <a:p>
            <a:r>
              <a:rPr lang="en-US" sz="2400" dirty="0">
                <a:latin typeface="Franklin Gothic Medium Cond" panose="020B0606030402020204" pitchFamily="34" charset="0"/>
              </a:rPr>
              <a:t>Integrated coastal </a:t>
            </a:r>
          </a:p>
          <a:p>
            <a:r>
              <a:rPr lang="en-US" sz="2400" dirty="0">
                <a:latin typeface="Franklin Gothic Medium Cond" panose="020B0606030402020204" pitchFamily="34" charset="0"/>
              </a:rPr>
              <a:t>management programs </a:t>
            </a:r>
          </a:p>
        </p:txBody>
      </p:sp>
      <p:sp>
        <p:nvSpPr>
          <p:cNvPr id="74" name="Parallelogram 73">
            <a:extLst>
              <a:ext uri="{FF2B5EF4-FFF2-40B4-BE49-F238E27FC236}">
                <a16:creationId xmlns:a16="http://schemas.microsoft.com/office/drawing/2014/main" xmlns="" id="{30E4CEAD-89BB-4DA9-87B2-15745F7B2A7C}"/>
              </a:ext>
            </a:extLst>
          </p:cNvPr>
          <p:cNvSpPr/>
          <p:nvPr/>
        </p:nvSpPr>
        <p:spPr>
          <a:xfrm flipH="1">
            <a:off x="6786804" y="3419479"/>
            <a:ext cx="1229139" cy="874643"/>
          </a:xfrm>
          <a:prstGeom prst="parallelogram">
            <a:avLst>
              <a:gd name="adj" fmla="val 29040"/>
            </a:avLst>
          </a:prstGeom>
          <a:solidFill>
            <a:srgbClr val="C13018"/>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4400" b="1" dirty="0">
                <a:effectLst>
                  <a:outerShdw blurRad="38100" dist="38100" dir="2700000" algn="tl">
                    <a:srgbClr val="000000">
                      <a:alpha val="43137"/>
                    </a:srgbClr>
                  </a:outerShdw>
                </a:effectLst>
                <a:latin typeface="Franklin Gothic Medium Cond" panose="020B0606030402020204" pitchFamily="34" charset="0"/>
              </a:rPr>
              <a:t>05</a:t>
            </a:r>
          </a:p>
        </p:txBody>
      </p:sp>
      <p:sp>
        <p:nvSpPr>
          <p:cNvPr id="75" name="TextBox 74">
            <a:extLst>
              <a:ext uri="{FF2B5EF4-FFF2-40B4-BE49-F238E27FC236}">
                <a16:creationId xmlns:a16="http://schemas.microsoft.com/office/drawing/2014/main" xmlns="" id="{3B04823E-5AF9-414A-A6F6-DBAE5BE51A6F}"/>
              </a:ext>
            </a:extLst>
          </p:cNvPr>
          <p:cNvSpPr txBox="1"/>
          <p:nvPr/>
        </p:nvSpPr>
        <p:spPr>
          <a:xfrm>
            <a:off x="8372204" y="3419479"/>
            <a:ext cx="3590456" cy="830997"/>
          </a:xfrm>
          <a:prstGeom prst="rect">
            <a:avLst/>
          </a:prstGeom>
          <a:noFill/>
        </p:spPr>
        <p:txBody>
          <a:bodyPr wrap="square" lIns="0" rIns="0" rtlCol="0" anchor="b">
            <a:spAutoFit/>
          </a:bodyPr>
          <a:lstStyle/>
          <a:p>
            <a:r>
              <a:rPr lang="en-US" sz="2400" dirty="0">
                <a:latin typeface="Franklin Gothic Medium Cond" panose="020B0606030402020204" pitchFamily="34" charset="0"/>
              </a:rPr>
              <a:t>Local agricultural and fisheries mechanization programs </a:t>
            </a:r>
          </a:p>
        </p:txBody>
      </p:sp>
      <p:sp>
        <p:nvSpPr>
          <p:cNvPr id="76" name="Parallelogram 75">
            <a:extLst>
              <a:ext uri="{FF2B5EF4-FFF2-40B4-BE49-F238E27FC236}">
                <a16:creationId xmlns:a16="http://schemas.microsoft.com/office/drawing/2014/main" xmlns="" id="{2E031A93-1029-47CC-BB56-2CC6B9D59FD8}"/>
              </a:ext>
            </a:extLst>
          </p:cNvPr>
          <p:cNvSpPr/>
          <p:nvPr/>
        </p:nvSpPr>
        <p:spPr>
          <a:xfrm flipH="1">
            <a:off x="6786805" y="4759310"/>
            <a:ext cx="1229139" cy="874643"/>
          </a:xfrm>
          <a:prstGeom prst="parallelogram">
            <a:avLst>
              <a:gd name="adj" fmla="val 29040"/>
            </a:avLst>
          </a:prstGeom>
          <a:solidFill>
            <a:srgbClr val="A2B969"/>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4400" b="1" dirty="0">
                <a:effectLst>
                  <a:outerShdw blurRad="38100" dist="38100" dir="2700000" algn="tl">
                    <a:srgbClr val="000000">
                      <a:alpha val="43137"/>
                    </a:srgbClr>
                  </a:outerShdw>
                </a:effectLst>
                <a:latin typeface="Franklin Gothic Medium Cond" panose="020B0606030402020204" pitchFamily="34" charset="0"/>
              </a:rPr>
              <a:t>06</a:t>
            </a:r>
          </a:p>
        </p:txBody>
      </p:sp>
      <p:sp>
        <p:nvSpPr>
          <p:cNvPr id="77" name="TextBox 76">
            <a:extLst>
              <a:ext uri="{FF2B5EF4-FFF2-40B4-BE49-F238E27FC236}">
                <a16:creationId xmlns:a16="http://schemas.microsoft.com/office/drawing/2014/main" xmlns="" id="{F505C0CF-4C8E-4789-8E60-71F3B0270591}"/>
              </a:ext>
            </a:extLst>
          </p:cNvPr>
          <p:cNvSpPr txBox="1"/>
          <p:nvPr/>
        </p:nvSpPr>
        <p:spPr>
          <a:xfrm>
            <a:off x="8372204" y="4802956"/>
            <a:ext cx="3590456" cy="830997"/>
          </a:xfrm>
          <a:prstGeom prst="rect">
            <a:avLst/>
          </a:prstGeom>
          <a:noFill/>
        </p:spPr>
        <p:txBody>
          <a:bodyPr wrap="square" lIns="0" rIns="0" rtlCol="0" anchor="b">
            <a:spAutoFit/>
          </a:bodyPr>
          <a:lstStyle/>
          <a:p>
            <a:r>
              <a:rPr lang="en-US" sz="2400" dirty="0">
                <a:latin typeface="Franklin Gothic Medium Cond" panose="020B0606030402020204" pitchFamily="34" charset="0"/>
              </a:rPr>
              <a:t>Establishment of Community-Based Monitoring System </a:t>
            </a:r>
          </a:p>
        </p:txBody>
      </p:sp>
    </p:spTree>
    <p:extLst>
      <p:ext uri="{BB962C8B-B14F-4D97-AF65-F5344CB8AC3E}">
        <p14:creationId xmlns:p14="http://schemas.microsoft.com/office/powerpoint/2010/main" val="245105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500"/>
                                        <p:tgtEl>
                                          <p:spTgt spid="7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7"/>
                                        </p:tgtEl>
                                        <p:attrNameLst>
                                          <p:attrName>style.visibility</p:attrName>
                                        </p:attrNameLst>
                                      </p:cBhvr>
                                      <p:to>
                                        <p:strVal val="visible"/>
                                      </p:to>
                                    </p:set>
                                    <p:animEffect transition="in" filter="fade">
                                      <p:cBhvr>
                                        <p:cTn id="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p:bldP spid="68" grpId="0" animBg="1"/>
      <p:bldP spid="69" grpId="0"/>
      <p:bldP spid="70" grpId="0" animBg="1"/>
      <p:bldP spid="71" grpId="0"/>
      <p:bldP spid="72" grpId="0" animBg="1"/>
      <p:bldP spid="73" grpId="0"/>
      <p:bldP spid="74" grpId="0" animBg="1"/>
      <p:bldP spid="75" grpId="0"/>
      <p:bldP spid="76" grpId="0" animBg="1"/>
      <p:bldP spid="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xmlns="" id="{6B8549DE-374F-421F-94EC-CFCB3229663C}"/>
              </a:ext>
            </a:extLst>
          </p:cNvPr>
          <p:cNvSpPr txBox="1">
            <a:spLocks/>
          </p:cNvSpPr>
          <p:nvPr/>
        </p:nvSpPr>
        <p:spPr bwMode="auto">
          <a:xfrm>
            <a:off x="214518" y="3025555"/>
            <a:ext cx="5832060" cy="220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ctr" rtl="0" eaLnBrk="1" fontAlgn="base" hangingPunct="1">
              <a:lnSpc>
                <a:spcPct val="90000"/>
              </a:lnSpc>
              <a:spcBef>
                <a:spcPct val="0"/>
              </a:spcBef>
              <a:spcAft>
                <a:spcPct val="0"/>
              </a:spcAft>
              <a:defRPr sz="60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latin typeface="Franklin Gothic Demi Cond" panose="020B0706030402020204" pitchFamily="34" charset="0"/>
                <a:cs typeface="Times New Roman" panose="02020603050405020304" pitchFamily="18" charset="0"/>
              </a:rPr>
              <a:t>REVISED GUIDELINES ON THE APPROPRIATION AND UTILIZATION OF THE 20% OF THE ANNUAL INTERNAL REVENUE ALLOTMENT FOR DEVELOPMENT PROJECTS</a:t>
            </a:r>
            <a:endParaRPr lang="en-US" sz="2000" b="1" dirty="0">
              <a:latin typeface="Franklin Gothic Demi Cond" panose="020B0706030402020204" pitchFamily="34" charset="0"/>
              <a:cs typeface="Times New Roman" panose="02020603050405020304" pitchFamily="18" charset="0"/>
            </a:endParaRPr>
          </a:p>
        </p:txBody>
      </p:sp>
      <p:sp>
        <p:nvSpPr>
          <p:cNvPr id="3" name="Google Shape;514;p74">
            <a:extLst>
              <a:ext uri="{FF2B5EF4-FFF2-40B4-BE49-F238E27FC236}">
                <a16:creationId xmlns:a16="http://schemas.microsoft.com/office/drawing/2014/main" xmlns="" id="{4EBC03FA-F29C-4D9E-B341-0478D5A1F237}"/>
              </a:ext>
            </a:extLst>
          </p:cNvPr>
          <p:cNvSpPr txBox="1"/>
          <p:nvPr/>
        </p:nvSpPr>
        <p:spPr>
          <a:xfrm>
            <a:off x="268770" y="5248640"/>
            <a:ext cx="5723556" cy="276959"/>
          </a:xfrm>
          <a:prstGeom prst="rect">
            <a:avLst/>
          </a:prstGeom>
          <a:solidFill>
            <a:schemeClr val="lt2"/>
          </a:solidFill>
          <a:ln w="9525" cap="flat" cmpd="sng">
            <a:solidFill>
              <a:schemeClr val="lt2"/>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SzPts val="1100"/>
              <a:buNone/>
            </a:pPr>
            <a:r>
              <a:rPr lang="en-US" sz="1200" b="1" i="1" dirty="0">
                <a:solidFill>
                  <a:srgbClr val="3F3F3F"/>
                </a:solidFill>
                <a:latin typeface="Century Gothic"/>
                <a:ea typeface="Century Gothic"/>
                <a:cs typeface="Century Gothic"/>
                <a:sym typeface="Century Gothic"/>
              </a:rPr>
              <a:t>DBM-DOF-DILG Joint Memorandum Circular No. 1 dated November 4, 2020</a:t>
            </a:r>
            <a:endParaRPr sz="1200" b="1" i="1" dirty="0">
              <a:solidFill>
                <a:srgbClr val="3F3F3F"/>
              </a:solidFill>
              <a:latin typeface="Century Gothic"/>
              <a:ea typeface="Century Gothic"/>
              <a:cs typeface="Century Gothic"/>
              <a:sym typeface="Century Gothic"/>
            </a:endParaRPr>
          </a:p>
        </p:txBody>
      </p:sp>
      <p:pic>
        <p:nvPicPr>
          <p:cNvPr id="4" name="Google Shape;515;p74" descr="https://sp.yimg.com/xj/th?id=OIP.Mcd32559f21d687fe7c5d436f343f5071o0&amp;pid=15.1&amp;P=0&amp;w=300&amp;h=300">
            <a:extLst>
              <a:ext uri="{FF2B5EF4-FFF2-40B4-BE49-F238E27FC236}">
                <a16:creationId xmlns:a16="http://schemas.microsoft.com/office/drawing/2014/main" xmlns="" id="{D1981E74-EC65-4CEF-8DD5-6BC7172E9D20}"/>
              </a:ext>
            </a:extLst>
          </p:cNvPr>
          <p:cNvPicPr preferRelativeResize="0"/>
          <p:nvPr/>
        </p:nvPicPr>
        <p:blipFill rotWithShape="1">
          <a:blip r:embed="rId3">
            <a:alphaModFix/>
          </a:blip>
          <a:srcRect/>
          <a:stretch/>
        </p:blipFill>
        <p:spPr>
          <a:xfrm>
            <a:off x="1484012" y="1212271"/>
            <a:ext cx="852043" cy="819328"/>
          </a:xfrm>
          <a:prstGeom prst="rect">
            <a:avLst/>
          </a:prstGeom>
          <a:noFill/>
          <a:ln>
            <a:noFill/>
          </a:ln>
        </p:spPr>
      </p:pic>
      <p:pic>
        <p:nvPicPr>
          <p:cNvPr id="5" name="Google Shape;516;p74" descr="Image result for dilg logo">
            <a:extLst>
              <a:ext uri="{FF2B5EF4-FFF2-40B4-BE49-F238E27FC236}">
                <a16:creationId xmlns:a16="http://schemas.microsoft.com/office/drawing/2014/main" xmlns="" id="{D7329668-6467-4FB4-87F4-5E68E26A5016}"/>
              </a:ext>
            </a:extLst>
          </p:cNvPr>
          <p:cNvPicPr preferRelativeResize="0"/>
          <p:nvPr/>
        </p:nvPicPr>
        <p:blipFill rotWithShape="1">
          <a:blip r:embed="rId4">
            <a:alphaModFix/>
          </a:blip>
          <a:srcRect/>
          <a:stretch/>
        </p:blipFill>
        <p:spPr>
          <a:xfrm>
            <a:off x="3874776" y="1212296"/>
            <a:ext cx="819329" cy="819329"/>
          </a:xfrm>
          <a:prstGeom prst="rect">
            <a:avLst/>
          </a:prstGeom>
          <a:noFill/>
          <a:ln>
            <a:noFill/>
          </a:ln>
        </p:spPr>
      </p:pic>
      <p:pic>
        <p:nvPicPr>
          <p:cNvPr id="6" name="Google Shape;517;p74">
            <a:extLst>
              <a:ext uri="{FF2B5EF4-FFF2-40B4-BE49-F238E27FC236}">
                <a16:creationId xmlns:a16="http://schemas.microsoft.com/office/drawing/2014/main" xmlns="" id="{FEBDBAFA-EE54-4E35-9571-B555D0AD6785}"/>
              </a:ext>
            </a:extLst>
          </p:cNvPr>
          <p:cNvPicPr preferRelativeResize="0"/>
          <p:nvPr/>
        </p:nvPicPr>
        <p:blipFill>
          <a:blip r:embed="rId5">
            <a:alphaModFix/>
          </a:blip>
          <a:stretch>
            <a:fillRect/>
          </a:stretch>
        </p:blipFill>
        <p:spPr>
          <a:xfrm>
            <a:off x="2679390" y="1195913"/>
            <a:ext cx="852051" cy="852051"/>
          </a:xfrm>
          <a:prstGeom prst="rect">
            <a:avLst/>
          </a:prstGeom>
          <a:noFill/>
          <a:ln>
            <a:noFill/>
          </a:ln>
        </p:spPr>
      </p:pic>
      <p:pic>
        <p:nvPicPr>
          <p:cNvPr id="8" name="Google Shape;537;p77">
            <a:extLst>
              <a:ext uri="{FF2B5EF4-FFF2-40B4-BE49-F238E27FC236}">
                <a16:creationId xmlns:a16="http://schemas.microsoft.com/office/drawing/2014/main" xmlns="" id="{806F35C0-9339-4B9D-B71A-4BB83BA23109}"/>
              </a:ext>
            </a:extLst>
          </p:cNvPr>
          <p:cNvPicPr preferRelativeResize="0"/>
          <p:nvPr/>
        </p:nvPicPr>
        <p:blipFill rotWithShape="1">
          <a:blip r:embed="rId6">
            <a:alphaModFix/>
          </a:blip>
          <a:srcRect l="8902" t="5069" r="2923"/>
          <a:stretch/>
        </p:blipFill>
        <p:spPr>
          <a:xfrm>
            <a:off x="6145424" y="435774"/>
            <a:ext cx="6032031" cy="5986452"/>
          </a:xfrm>
          <a:prstGeom prst="rect">
            <a:avLst/>
          </a:prstGeom>
          <a:noFill/>
          <a:ln>
            <a:noFill/>
          </a:ln>
        </p:spPr>
      </p:pic>
    </p:spTree>
    <p:extLst>
      <p:ext uri="{BB962C8B-B14F-4D97-AF65-F5344CB8AC3E}">
        <p14:creationId xmlns:p14="http://schemas.microsoft.com/office/powerpoint/2010/main" val="34383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5"/>
          <p:cNvSpPr/>
          <p:nvPr/>
        </p:nvSpPr>
        <p:spPr>
          <a:xfrm>
            <a:off x="1953713" y="2188030"/>
            <a:ext cx="8284566" cy="3054530"/>
          </a:xfrm>
          <a:custGeom>
            <a:avLst/>
            <a:gdLst/>
            <a:ahLst/>
            <a:cxnLst/>
            <a:rect l="l" t="t" r="r" b="b"/>
            <a:pathLst>
              <a:path w="8004412" h="3268525" extrusionOk="0">
                <a:moveTo>
                  <a:pt x="0" y="565966"/>
                </a:moveTo>
                <a:lnTo>
                  <a:pt x="123389" y="565966"/>
                </a:lnTo>
                <a:lnTo>
                  <a:pt x="120769" y="591950"/>
                </a:lnTo>
                <a:lnTo>
                  <a:pt x="120769" y="2676576"/>
                </a:lnTo>
                <a:cubicBezTo>
                  <a:pt x="120769" y="2936802"/>
                  <a:pt x="331724" y="3147757"/>
                  <a:pt x="591950" y="3147757"/>
                </a:cubicBezTo>
                <a:lnTo>
                  <a:pt x="6707306" y="3147757"/>
                </a:lnTo>
                <a:lnTo>
                  <a:pt x="6707306" y="3268525"/>
                </a:lnTo>
                <a:lnTo>
                  <a:pt x="544765" y="3268525"/>
                </a:lnTo>
                <a:cubicBezTo>
                  <a:pt x="243900" y="3268525"/>
                  <a:pt x="0" y="3024625"/>
                  <a:pt x="0" y="2723760"/>
                </a:cubicBezTo>
                <a:close/>
                <a:moveTo>
                  <a:pt x="1297106" y="0"/>
                </a:moveTo>
                <a:lnTo>
                  <a:pt x="7459647" y="0"/>
                </a:lnTo>
                <a:cubicBezTo>
                  <a:pt x="7760512" y="0"/>
                  <a:pt x="8004412" y="243900"/>
                  <a:pt x="8004412" y="544765"/>
                </a:cubicBezTo>
                <a:lnTo>
                  <a:pt x="8004412" y="2702559"/>
                </a:lnTo>
                <a:lnTo>
                  <a:pt x="7881024" y="2702559"/>
                </a:lnTo>
                <a:lnTo>
                  <a:pt x="7883643" y="2676576"/>
                </a:lnTo>
                <a:lnTo>
                  <a:pt x="7883643" y="591950"/>
                </a:lnTo>
                <a:cubicBezTo>
                  <a:pt x="7883643" y="331724"/>
                  <a:pt x="7672688" y="120769"/>
                  <a:pt x="7412462" y="120769"/>
                </a:cubicBezTo>
                <a:lnTo>
                  <a:pt x="1297106" y="120769"/>
                </a:lnTo>
                <a:close/>
              </a:path>
            </a:pathLst>
          </a:custGeom>
          <a:solidFill>
            <a:srgbClr val="666666"/>
          </a:solidFill>
          <a:ln>
            <a:noFill/>
          </a:ln>
        </p:spPr>
        <p:txBody>
          <a:bodyPr spcFirstLastPara="1" wrap="square" lIns="480050" tIns="457200" rIns="480050" bIns="34275" anchor="t" anchorCtr="0">
            <a:noAutofit/>
          </a:bodyPr>
          <a:lstStyle/>
          <a:p>
            <a:pPr marL="0" marR="0" lvl="0" indent="0" algn="just" rtl="0">
              <a:spcBef>
                <a:spcPts val="0"/>
              </a:spcBef>
              <a:spcAft>
                <a:spcPts val="0"/>
              </a:spcAft>
              <a:buNone/>
            </a:pPr>
            <a:endParaRPr sz="2400">
              <a:solidFill>
                <a:schemeClr val="dk1"/>
              </a:solidFill>
              <a:latin typeface="Franklin Gothic Medium Cond" panose="020B0606030402020204" pitchFamily="34" charset="0"/>
              <a:ea typeface="Montserrat Medium"/>
              <a:cs typeface="Montserrat Medium"/>
              <a:sym typeface="Montserrat Medium"/>
            </a:endParaRPr>
          </a:p>
          <a:p>
            <a:pPr marL="0" marR="0" lvl="0" indent="0" algn="just" rtl="0">
              <a:spcBef>
                <a:spcPts val="0"/>
              </a:spcBef>
              <a:spcAft>
                <a:spcPts val="0"/>
              </a:spcAft>
              <a:buNone/>
            </a:pPr>
            <a:r>
              <a:rPr lang="en-US" sz="2400">
                <a:solidFill>
                  <a:schemeClr val="dk1"/>
                </a:solidFill>
                <a:latin typeface="Franklin Gothic Medium Cond" panose="020B0606030402020204" pitchFamily="34" charset="0"/>
                <a:ea typeface="Montserrat Medium"/>
                <a:cs typeface="Montserrat Medium"/>
                <a:sym typeface="Montserrat Medium"/>
              </a:rPr>
              <a:t>Each local government units shall appropriate in its annual budget </a:t>
            </a:r>
            <a:r>
              <a:rPr lang="en-US" sz="2400" b="1">
                <a:solidFill>
                  <a:schemeClr val="dk1"/>
                </a:solidFill>
                <a:latin typeface="Franklin Gothic Medium Cond" panose="020B0606030402020204" pitchFamily="34" charset="0"/>
                <a:ea typeface="Montserrat"/>
                <a:cs typeface="Montserrat"/>
                <a:sym typeface="Montserrat"/>
              </a:rPr>
              <a:t>no less than twenty percent (20%)</a:t>
            </a:r>
            <a:r>
              <a:rPr lang="en-US" sz="2400">
                <a:solidFill>
                  <a:schemeClr val="dk1"/>
                </a:solidFill>
                <a:latin typeface="Franklin Gothic Medium Cond" panose="020B0606030402020204" pitchFamily="34" charset="0"/>
                <a:ea typeface="Montserrat Medium"/>
                <a:cs typeface="Montserrat Medium"/>
                <a:sym typeface="Montserrat Medium"/>
              </a:rPr>
              <a:t> of its annual Internal Revenue Allotment for development projects.</a:t>
            </a:r>
            <a:endParaRPr sz="1100">
              <a:solidFill>
                <a:schemeClr val="dk1"/>
              </a:solidFill>
              <a:latin typeface="Franklin Gothic Medium Cond" panose="020B0606030402020204" pitchFamily="34" charset="0"/>
              <a:ea typeface="Montserrat Medium"/>
              <a:cs typeface="Montserrat Medium"/>
              <a:sym typeface="Montserrat Medium"/>
            </a:endParaRPr>
          </a:p>
          <a:p>
            <a:pPr marL="0" marR="0" lvl="0" indent="0" algn="just" rtl="0">
              <a:spcBef>
                <a:spcPts val="0"/>
              </a:spcBef>
              <a:spcAft>
                <a:spcPts val="0"/>
              </a:spcAft>
              <a:buNone/>
            </a:pPr>
            <a:endParaRPr sz="1100">
              <a:solidFill>
                <a:schemeClr val="dk1"/>
              </a:solidFill>
              <a:latin typeface="Franklin Gothic Medium Cond" panose="020B0606030402020204" pitchFamily="34" charset="0"/>
              <a:ea typeface="Montserrat Medium"/>
              <a:cs typeface="Montserrat Medium"/>
              <a:sym typeface="Montserrat Medium"/>
            </a:endParaRPr>
          </a:p>
          <a:p>
            <a:pPr marL="0" marR="0" lvl="0" indent="0" algn="just" rtl="0">
              <a:spcBef>
                <a:spcPts val="0"/>
              </a:spcBef>
              <a:spcAft>
                <a:spcPts val="0"/>
              </a:spcAft>
              <a:buNone/>
            </a:pPr>
            <a:endParaRPr sz="1100">
              <a:solidFill>
                <a:schemeClr val="dk1"/>
              </a:solidFill>
              <a:latin typeface="Franklin Gothic Medium Cond" panose="020B0606030402020204" pitchFamily="34" charset="0"/>
              <a:ea typeface="Montserrat Medium"/>
              <a:cs typeface="Montserrat Medium"/>
              <a:sym typeface="Montserrat Medium"/>
            </a:endParaRPr>
          </a:p>
          <a:p>
            <a:pPr marL="0" marR="0" lvl="0" indent="0" algn="r" rtl="0">
              <a:spcBef>
                <a:spcPts val="0"/>
              </a:spcBef>
              <a:spcAft>
                <a:spcPts val="0"/>
              </a:spcAft>
              <a:buNone/>
            </a:pPr>
            <a:r>
              <a:rPr lang="en-US" sz="2400">
                <a:solidFill>
                  <a:schemeClr val="dk1"/>
                </a:solidFill>
                <a:latin typeface="Franklin Gothic Medium Cond" panose="020B0606030402020204" pitchFamily="34" charset="0"/>
                <a:ea typeface="Montserrat Medium"/>
                <a:cs typeface="Montserrat Medium"/>
                <a:sym typeface="Montserrat Medium"/>
              </a:rPr>
              <a:t>-- Section 287 of RA No. 7160</a:t>
            </a:r>
            <a:endParaRPr>
              <a:latin typeface="Franklin Gothic Medium Cond" panose="020B0606030402020204" pitchFamily="34" charset="0"/>
              <a:ea typeface="Montserrat Medium"/>
              <a:cs typeface="Montserrat Medium"/>
              <a:sym typeface="Montserrat Medium"/>
            </a:endParaRPr>
          </a:p>
        </p:txBody>
      </p:sp>
      <p:sp>
        <p:nvSpPr>
          <p:cNvPr id="523" name="Google Shape;523;p75"/>
          <p:cNvSpPr txBox="1"/>
          <p:nvPr/>
        </p:nvSpPr>
        <p:spPr>
          <a:xfrm>
            <a:off x="152400" y="807677"/>
            <a:ext cx="11887200" cy="817200"/>
          </a:xfrm>
          <a:prstGeom prst="rect">
            <a:avLst/>
          </a:prstGeom>
          <a:noFill/>
          <a:ln>
            <a:noFill/>
          </a:ln>
        </p:spPr>
        <p:txBody>
          <a:bodyPr spcFirstLastPara="1" wrap="square" lIns="68575" tIns="34275" rIns="68575" bIns="34275" anchor="ctr" anchorCtr="0">
            <a:normAutofit/>
          </a:bodyPr>
          <a:lstStyle/>
          <a:p>
            <a:pPr marL="0" marR="0" lvl="0" indent="0" algn="ctr" rtl="0">
              <a:spcBef>
                <a:spcPts val="0"/>
              </a:spcBef>
              <a:spcAft>
                <a:spcPts val="0"/>
              </a:spcAft>
              <a:buClr>
                <a:schemeClr val="dk1"/>
              </a:buClr>
              <a:buSzPts val="5000"/>
              <a:buFont typeface="Libre Franklin"/>
              <a:buNone/>
            </a:pPr>
            <a:r>
              <a:rPr lang="en-US" sz="4800" b="1" dirty="0">
                <a:solidFill>
                  <a:schemeClr val="dk1"/>
                </a:solidFill>
                <a:latin typeface="Franklin Gothic Demi Cond" panose="020B0706030402020204" pitchFamily="34" charset="0"/>
                <a:ea typeface="Montserrat"/>
                <a:cs typeface="Montserrat"/>
                <a:sym typeface="Montserrat"/>
              </a:rPr>
              <a:t>LEGAL BASIS</a:t>
            </a:r>
            <a:endParaRPr sz="4800" b="1" dirty="0">
              <a:solidFill>
                <a:schemeClr val="dk1"/>
              </a:solidFill>
              <a:latin typeface="Franklin Gothic Demi Cond" panose="020B0706030402020204" pitchFamily="34" charset="0"/>
              <a:ea typeface="Montserrat"/>
              <a:cs typeface="Montserrat"/>
              <a:sym typeface="Montserrat"/>
            </a:endParaRPr>
          </a:p>
        </p:txBody>
      </p:sp>
      <p:sp>
        <p:nvSpPr>
          <p:cNvPr id="524" name="Google Shape;524;p75"/>
          <p:cNvSpPr/>
          <p:nvPr/>
        </p:nvSpPr>
        <p:spPr>
          <a:xfrm>
            <a:off x="1799837" y="1729286"/>
            <a:ext cx="1188681" cy="675478"/>
          </a:xfrm>
          <a:custGeom>
            <a:avLst/>
            <a:gdLst/>
            <a:ahLst/>
            <a:cxnLst/>
            <a:rect l="l" t="t" r="r" b="b"/>
            <a:pathLst>
              <a:path w="1005227" h="761102" extrusionOk="0">
                <a:moveTo>
                  <a:pt x="933203" y="0"/>
                </a:moveTo>
                <a:cubicBezTo>
                  <a:pt x="949029" y="0"/>
                  <a:pt x="962381" y="741"/>
                  <a:pt x="973261" y="2225"/>
                </a:cubicBezTo>
                <a:cubicBezTo>
                  <a:pt x="984141" y="3709"/>
                  <a:pt x="992054" y="6181"/>
                  <a:pt x="997000" y="9643"/>
                </a:cubicBezTo>
                <a:cubicBezTo>
                  <a:pt x="1001945" y="13105"/>
                  <a:pt x="1004665" y="17803"/>
                  <a:pt x="1005160" y="23738"/>
                </a:cubicBezTo>
                <a:cubicBezTo>
                  <a:pt x="1005654" y="29672"/>
                  <a:pt x="1003429" y="36596"/>
                  <a:pt x="998483" y="44509"/>
                </a:cubicBezTo>
                <a:lnTo>
                  <a:pt x="804128" y="452507"/>
                </a:lnTo>
                <a:lnTo>
                  <a:pt x="804128" y="639445"/>
                </a:lnTo>
                <a:cubicBezTo>
                  <a:pt x="804128" y="665161"/>
                  <a:pt x="801408" y="685932"/>
                  <a:pt x="795968" y="701757"/>
                </a:cubicBezTo>
                <a:cubicBezTo>
                  <a:pt x="790528" y="717582"/>
                  <a:pt x="782120" y="729946"/>
                  <a:pt x="770746" y="738848"/>
                </a:cubicBezTo>
                <a:cubicBezTo>
                  <a:pt x="759371" y="747749"/>
                  <a:pt x="745030" y="753684"/>
                  <a:pt x="727721" y="756651"/>
                </a:cubicBezTo>
                <a:cubicBezTo>
                  <a:pt x="710412" y="759618"/>
                  <a:pt x="689888" y="761102"/>
                  <a:pt x="666150" y="761102"/>
                </a:cubicBezTo>
                <a:cubicBezTo>
                  <a:pt x="642412" y="761102"/>
                  <a:pt x="622136" y="759618"/>
                  <a:pt x="605321" y="756651"/>
                </a:cubicBezTo>
                <a:cubicBezTo>
                  <a:pt x="588507" y="753684"/>
                  <a:pt x="574659" y="747749"/>
                  <a:pt x="563779" y="738848"/>
                </a:cubicBezTo>
                <a:cubicBezTo>
                  <a:pt x="552899" y="729946"/>
                  <a:pt x="544739" y="717582"/>
                  <a:pt x="539300" y="701757"/>
                </a:cubicBezTo>
                <a:cubicBezTo>
                  <a:pt x="533860" y="685932"/>
                  <a:pt x="531140" y="665161"/>
                  <a:pt x="531140" y="639445"/>
                </a:cubicBezTo>
                <a:cubicBezTo>
                  <a:pt x="531140" y="609772"/>
                  <a:pt x="532623" y="582325"/>
                  <a:pt x="535590" y="557103"/>
                </a:cubicBezTo>
                <a:cubicBezTo>
                  <a:pt x="538558" y="531881"/>
                  <a:pt x="543256" y="507896"/>
                  <a:pt x="549685" y="485147"/>
                </a:cubicBezTo>
                <a:cubicBezTo>
                  <a:pt x="556114" y="462398"/>
                  <a:pt x="565016" y="439896"/>
                  <a:pt x="576390" y="417642"/>
                </a:cubicBezTo>
                <a:cubicBezTo>
                  <a:pt x="587765" y="395387"/>
                  <a:pt x="601365" y="371896"/>
                  <a:pt x="617190" y="347169"/>
                </a:cubicBezTo>
                <a:lnTo>
                  <a:pt x="817480" y="43025"/>
                </a:lnTo>
                <a:cubicBezTo>
                  <a:pt x="822426" y="35112"/>
                  <a:pt x="827866" y="28683"/>
                  <a:pt x="833800" y="23738"/>
                </a:cubicBezTo>
                <a:cubicBezTo>
                  <a:pt x="839735" y="18792"/>
                  <a:pt x="847153" y="14589"/>
                  <a:pt x="856055" y="11127"/>
                </a:cubicBezTo>
                <a:cubicBezTo>
                  <a:pt x="864956" y="7665"/>
                  <a:pt x="875589" y="4945"/>
                  <a:pt x="887953" y="2967"/>
                </a:cubicBezTo>
                <a:cubicBezTo>
                  <a:pt x="900316" y="989"/>
                  <a:pt x="915400" y="0"/>
                  <a:pt x="933203" y="0"/>
                </a:cubicBezTo>
                <a:close/>
                <a:moveTo>
                  <a:pt x="402064" y="0"/>
                </a:moveTo>
                <a:cubicBezTo>
                  <a:pt x="417889" y="0"/>
                  <a:pt x="430995" y="741"/>
                  <a:pt x="441380" y="2225"/>
                </a:cubicBezTo>
                <a:cubicBezTo>
                  <a:pt x="451765" y="3709"/>
                  <a:pt x="459678" y="6181"/>
                  <a:pt x="465118" y="9643"/>
                </a:cubicBezTo>
                <a:cubicBezTo>
                  <a:pt x="470558" y="13105"/>
                  <a:pt x="473278" y="17803"/>
                  <a:pt x="473278" y="23738"/>
                </a:cubicBezTo>
                <a:cubicBezTo>
                  <a:pt x="473278" y="29672"/>
                  <a:pt x="471300" y="36596"/>
                  <a:pt x="467343" y="44509"/>
                </a:cubicBezTo>
                <a:lnTo>
                  <a:pt x="272988" y="452507"/>
                </a:lnTo>
                <a:lnTo>
                  <a:pt x="272988" y="639445"/>
                </a:lnTo>
                <a:cubicBezTo>
                  <a:pt x="272988" y="665161"/>
                  <a:pt x="270268" y="685932"/>
                  <a:pt x="264828" y="701757"/>
                </a:cubicBezTo>
                <a:cubicBezTo>
                  <a:pt x="259388" y="717582"/>
                  <a:pt x="250981" y="729946"/>
                  <a:pt x="239606" y="738848"/>
                </a:cubicBezTo>
                <a:cubicBezTo>
                  <a:pt x="228232" y="747749"/>
                  <a:pt x="213890" y="753684"/>
                  <a:pt x="196581" y="756651"/>
                </a:cubicBezTo>
                <a:cubicBezTo>
                  <a:pt x="179272" y="759618"/>
                  <a:pt x="158748" y="761102"/>
                  <a:pt x="135010" y="761102"/>
                </a:cubicBezTo>
                <a:cubicBezTo>
                  <a:pt x="111272" y="761102"/>
                  <a:pt x="90996" y="759618"/>
                  <a:pt x="74181" y="756651"/>
                </a:cubicBezTo>
                <a:cubicBezTo>
                  <a:pt x="57367" y="753684"/>
                  <a:pt x="43520" y="747749"/>
                  <a:pt x="32640" y="738848"/>
                </a:cubicBezTo>
                <a:cubicBezTo>
                  <a:pt x="21760" y="729946"/>
                  <a:pt x="13600" y="717582"/>
                  <a:pt x="8160" y="701757"/>
                </a:cubicBezTo>
                <a:cubicBezTo>
                  <a:pt x="2720" y="685932"/>
                  <a:pt x="0" y="665161"/>
                  <a:pt x="0" y="639445"/>
                </a:cubicBezTo>
                <a:cubicBezTo>
                  <a:pt x="0" y="609772"/>
                  <a:pt x="1483" y="582325"/>
                  <a:pt x="4451" y="557103"/>
                </a:cubicBezTo>
                <a:cubicBezTo>
                  <a:pt x="7418" y="531881"/>
                  <a:pt x="12116" y="507896"/>
                  <a:pt x="18545" y="485147"/>
                </a:cubicBezTo>
                <a:cubicBezTo>
                  <a:pt x="24974" y="462398"/>
                  <a:pt x="33876" y="439896"/>
                  <a:pt x="45251" y="417642"/>
                </a:cubicBezTo>
                <a:cubicBezTo>
                  <a:pt x="56625" y="395387"/>
                  <a:pt x="70225" y="371896"/>
                  <a:pt x="86050" y="347169"/>
                </a:cubicBezTo>
                <a:lnTo>
                  <a:pt x="286341" y="43025"/>
                </a:lnTo>
                <a:cubicBezTo>
                  <a:pt x="291286" y="35112"/>
                  <a:pt x="296726" y="28683"/>
                  <a:pt x="302661" y="23738"/>
                </a:cubicBezTo>
                <a:cubicBezTo>
                  <a:pt x="308595" y="18792"/>
                  <a:pt x="316013" y="14589"/>
                  <a:pt x="324915" y="11127"/>
                </a:cubicBezTo>
                <a:cubicBezTo>
                  <a:pt x="333817" y="7665"/>
                  <a:pt x="344449" y="4945"/>
                  <a:pt x="356813" y="2967"/>
                </a:cubicBezTo>
                <a:cubicBezTo>
                  <a:pt x="369177" y="989"/>
                  <a:pt x="384260" y="0"/>
                  <a:pt x="402064" y="0"/>
                </a:cubicBezTo>
                <a:close/>
              </a:path>
            </a:pathLst>
          </a:custGeom>
          <a:solidFill>
            <a:srgbClr val="FFE599"/>
          </a:solidFill>
          <a:ln>
            <a:noFill/>
          </a:ln>
          <a:effectLst>
            <a:outerShdw blurRad="57150" dist="19050" dir="5400000" algn="bl" rotWithShape="0">
              <a:srgbClr val="000000">
                <a:alpha val="5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350">
              <a:solidFill>
                <a:schemeClr val="lt1"/>
              </a:solidFill>
              <a:latin typeface="Franklin Gothic Medium Cond" panose="020B0606030402020204" pitchFamily="34" charset="0"/>
              <a:ea typeface="Calibri"/>
              <a:cs typeface="Calibri"/>
              <a:sym typeface="Calibri"/>
            </a:endParaRPr>
          </a:p>
        </p:txBody>
      </p:sp>
      <p:sp>
        <p:nvSpPr>
          <p:cNvPr id="525" name="Google Shape;525;p75"/>
          <p:cNvSpPr/>
          <p:nvPr/>
        </p:nvSpPr>
        <p:spPr>
          <a:xfrm>
            <a:off x="9049580" y="5110971"/>
            <a:ext cx="1188699" cy="675478"/>
          </a:xfrm>
          <a:custGeom>
            <a:avLst/>
            <a:gdLst/>
            <a:ahLst/>
            <a:cxnLst/>
            <a:rect l="l" t="t" r="r" b="b"/>
            <a:pathLst>
              <a:path w="1005242" h="761102" extrusionOk="0">
                <a:moveTo>
                  <a:pt x="870232" y="0"/>
                </a:moveTo>
                <a:cubicBezTo>
                  <a:pt x="892981" y="0"/>
                  <a:pt x="913010" y="1483"/>
                  <a:pt x="930319" y="4451"/>
                </a:cubicBezTo>
                <a:cubicBezTo>
                  <a:pt x="947628" y="7418"/>
                  <a:pt x="961723" y="13105"/>
                  <a:pt x="972602" y="21512"/>
                </a:cubicBezTo>
                <a:cubicBezTo>
                  <a:pt x="983483" y="29919"/>
                  <a:pt x="991643" y="42036"/>
                  <a:pt x="997082" y="57861"/>
                </a:cubicBezTo>
                <a:cubicBezTo>
                  <a:pt x="1002523" y="73687"/>
                  <a:pt x="1005242" y="94458"/>
                  <a:pt x="1005242" y="120174"/>
                </a:cubicBezTo>
                <a:cubicBezTo>
                  <a:pt x="1005242" y="150835"/>
                  <a:pt x="1003759" y="178777"/>
                  <a:pt x="1000792" y="203999"/>
                </a:cubicBezTo>
                <a:cubicBezTo>
                  <a:pt x="997824" y="229221"/>
                  <a:pt x="993126" y="253206"/>
                  <a:pt x="986697" y="275955"/>
                </a:cubicBezTo>
                <a:cubicBezTo>
                  <a:pt x="980268" y="298704"/>
                  <a:pt x="971366" y="321206"/>
                  <a:pt x="959992" y="343460"/>
                </a:cubicBezTo>
                <a:cubicBezTo>
                  <a:pt x="948618" y="365715"/>
                  <a:pt x="935018" y="388711"/>
                  <a:pt x="919192" y="412449"/>
                </a:cubicBezTo>
                <a:lnTo>
                  <a:pt x="717418" y="716593"/>
                </a:lnTo>
                <a:cubicBezTo>
                  <a:pt x="713462" y="724506"/>
                  <a:pt x="708269" y="731182"/>
                  <a:pt x="701840" y="736622"/>
                </a:cubicBezTo>
                <a:cubicBezTo>
                  <a:pt x="695411" y="742062"/>
                  <a:pt x="687746" y="746513"/>
                  <a:pt x="678844" y="749975"/>
                </a:cubicBezTo>
                <a:cubicBezTo>
                  <a:pt x="669942" y="753437"/>
                  <a:pt x="659557" y="756157"/>
                  <a:pt x="647688" y="758135"/>
                </a:cubicBezTo>
                <a:cubicBezTo>
                  <a:pt x="635819" y="760113"/>
                  <a:pt x="620982" y="761102"/>
                  <a:pt x="603179" y="761102"/>
                </a:cubicBezTo>
                <a:cubicBezTo>
                  <a:pt x="587354" y="761102"/>
                  <a:pt x="574248" y="760360"/>
                  <a:pt x="563863" y="758877"/>
                </a:cubicBezTo>
                <a:cubicBezTo>
                  <a:pt x="553477" y="757393"/>
                  <a:pt x="545565" y="754673"/>
                  <a:pt x="540124" y="750717"/>
                </a:cubicBezTo>
                <a:cubicBezTo>
                  <a:pt x="534685" y="746760"/>
                  <a:pt x="531965" y="741815"/>
                  <a:pt x="531965" y="735880"/>
                </a:cubicBezTo>
                <a:cubicBezTo>
                  <a:pt x="531965" y="729946"/>
                  <a:pt x="533448" y="722528"/>
                  <a:pt x="536415" y="713626"/>
                </a:cubicBezTo>
                <a:lnTo>
                  <a:pt x="732255" y="308595"/>
                </a:lnTo>
                <a:lnTo>
                  <a:pt x="732255" y="120174"/>
                </a:lnTo>
                <a:cubicBezTo>
                  <a:pt x="732255" y="94458"/>
                  <a:pt x="734728" y="73687"/>
                  <a:pt x="739673" y="57861"/>
                </a:cubicBezTo>
                <a:cubicBezTo>
                  <a:pt x="744618" y="42036"/>
                  <a:pt x="752778" y="29919"/>
                  <a:pt x="764153" y="21512"/>
                </a:cubicBezTo>
                <a:cubicBezTo>
                  <a:pt x="775527" y="13105"/>
                  <a:pt x="789869" y="7418"/>
                  <a:pt x="807178" y="4451"/>
                </a:cubicBezTo>
                <a:cubicBezTo>
                  <a:pt x="824487" y="1483"/>
                  <a:pt x="845505" y="0"/>
                  <a:pt x="870232" y="0"/>
                </a:cubicBezTo>
                <a:close/>
                <a:moveTo>
                  <a:pt x="339093" y="0"/>
                </a:moveTo>
                <a:cubicBezTo>
                  <a:pt x="362831" y="0"/>
                  <a:pt x="383107" y="1483"/>
                  <a:pt x="399921" y="4451"/>
                </a:cubicBezTo>
                <a:cubicBezTo>
                  <a:pt x="416736" y="7418"/>
                  <a:pt x="430583" y="13105"/>
                  <a:pt x="441463" y="21512"/>
                </a:cubicBezTo>
                <a:cubicBezTo>
                  <a:pt x="452343" y="29919"/>
                  <a:pt x="460503" y="42036"/>
                  <a:pt x="465943" y="57861"/>
                </a:cubicBezTo>
                <a:cubicBezTo>
                  <a:pt x="471383" y="73687"/>
                  <a:pt x="474103" y="94458"/>
                  <a:pt x="474103" y="120174"/>
                </a:cubicBezTo>
                <a:cubicBezTo>
                  <a:pt x="474103" y="150835"/>
                  <a:pt x="472619" y="178777"/>
                  <a:pt x="469652" y="203999"/>
                </a:cubicBezTo>
                <a:cubicBezTo>
                  <a:pt x="466685" y="229221"/>
                  <a:pt x="461987" y="253206"/>
                  <a:pt x="455558" y="275955"/>
                </a:cubicBezTo>
                <a:cubicBezTo>
                  <a:pt x="449129" y="298704"/>
                  <a:pt x="440227" y="321206"/>
                  <a:pt x="428852" y="343460"/>
                </a:cubicBezTo>
                <a:cubicBezTo>
                  <a:pt x="417478" y="365715"/>
                  <a:pt x="403878" y="388711"/>
                  <a:pt x="388052" y="412449"/>
                </a:cubicBezTo>
                <a:lnTo>
                  <a:pt x="186279" y="716593"/>
                </a:lnTo>
                <a:cubicBezTo>
                  <a:pt x="182322" y="724506"/>
                  <a:pt x="177130" y="731182"/>
                  <a:pt x="170701" y="736622"/>
                </a:cubicBezTo>
                <a:cubicBezTo>
                  <a:pt x="164272" y="742062"/>
                  <a:pt x="156606" y="746513"/>
                  <a:pt x="147704" y="749975"/>
                </a:cubicBezTo>
                <a:cubicBezTo>
                  <a:pt x="138803" y="753437"/>
                  <a:pt x="128417" y="756157"/>
                  <a:pt x="116548" y="758135"/>
                </a:cubicBezTo>
                <a:cubicBezTo>
                  <a:pt x="104679" y="760113"/>
                  <a:pt x="89843" y="761102"/>
                  <a:pt x="72039" y="761102"/>
                </a:cubicBezTo>
                <a:cubicBezTo>
                  <a:pt x="56214" y="761102"/>
                  <a:pt x="42861" y="760360"/>
                  <a:pt x="31981" y="758877"/>
                </a:cubicBezTo>
                <a:cubicBezTo>
                  <a:pt x="21101" y="757393"/>
                  <a:pt x="13189" y="754673"/>
                  <a:pt x="8243" y="750717"/>
                </a:cubicBezTo>
                <a:cubicBezTo>
                  <a:pt x="3298" y="746760"/>
                  <a:pt x="578" y="741815"/>
                  <a:pt x="83" y="735880"/>
                </a:cubicBezTo>
                <a:cubicBezTo>
                  <a:pt x="-411" y="729946"/>
                  <a:pt x="1320" y="722528"/>
                  <a:pt x="5276" y="713626"/>
                </a:cubicBezTo>
                <a:lnTo>
                  <a:pt x="201115" y="308595"/>
                </a:lnTo>
                <a:lnTo>
                  <a:pt x="201115" y="120174"/>
                </a:lnTo>
                <a:cubicBezTo>
                  <a:pt x="201115" y="94458"/>
                  <a:pt x="203588" y="73687"/>
                  <a:pt x="208533" y="57861"/>
                </a:cubicBezTo>
                <a:cubicBezTo>
                  <a:pt x="213479" y="42036"/>
                  <a:pt x="221639" y="29919"/>
                  <a:pt x="233013" y="21512"/>
                </a:cubicBezTo>
                <a:cubicBezTo>
                  <a:pt x="244388" y="13105"/>
                  <a:pt x="258729" y="7418"/>
                  <a:pt x="276038" y="4451"/>
                </a:cubicBezTo>
                <a:cubicBezTo>
                  <a:pt x="293348" y="1483"/>
                  <a:pt x="314366" y="0"/>
                  <a:pt x="339093" y="0"/>
                </a:cubicBezTo>
                <a:close/>
              </a:path>
            </a:pathLst>
          </a:custGeom>
          <a:solidFill>
            <a:srgbClr val="FFE599"/>
          </a:solidFill>
          <a:ln>
            <a:noFill/>
          </a:ln>
          <a:effectLst>
            <a:outerShdw blurRad="57150" dist="19050" dir="5400000" algn="bl" rotWithShape="0">
              <a:srgbClr val="000000">
                <a:alpha val="5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350">
              <a:solidFill>
                <a:schemeClr val="lt1"/>
              </a:solidFill>
              <a:latin typeface="Franklin Gothic Medium Cond" panose="020B0606030402020204" pitchFamily="34" charset="0"/>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2"/>
                                        </p:tgtEl>
                                        <p:attrNameLst>
                                          <p:attrName>style.visibility</p:attrName>
                                        </p:attrNameLst>
                                      </p:cBhvr>
                                      <p:to>
                                        <p:strVal val="visible"/>
                                      </p:to>
                                    </p:set>
                                    <p:animEffect transition="in" filter="fade">
                                      <p:cBhvr>
                                        <p:cTn id="7" dur="1000"/>
                                        <p:tgtEl>
                                          <p:spTgt spid="522"/>
                                        </p:tgtEl>
                                      </p:cBhvr>
                                    </p:animEffect>
                                  </p:childTnLst>
                                </p:cTn>
                              </p:par>
                              <p:par>
                                <p:cTn id="8" presetID="10" presetClass="entr" presetSubtype="0" fill="hold" nodeType="withEffect">
                                  <p:stCondLst>
                                    <p:cond delay="0"/>
                                  </p:stCondLst>
                                  <p:childTnLst>
                                    <p:set>
                                      <p:cBhvr>
                                        <p:cTn id="9" dur="1" fill="hold">
                                          <p:stCondLst>
                                            <p:cond delay="0"/>
                                          </p:stCondLst>
                                        </p:cTn>
                                        <p:tgtEl>
                                          <p:spTgt spid="524"/>
                                        </p:tgtEl>
                                        <p:attrNameLst>
                                          <p:attrName>style.visibility</p:attrName>
                                        </p:attrNameLst>
                                      </p:cBhvr>
                                      <p:to>
                                        <p:strVal val="visible"/>
                                      </p:to>
                                    </p:set>
                                    <p:animEffect transition="in" filter="fade">
                                      <p:cBhvr>
                                        <p:cTn id="10" dur="1000"/>
                                        <p:tgtEl>
                                          <p:spTgt spid="524"/>
                                        </p:tgtEl>
                                      </p:cBhvr>
                                    </p:animEffect>
                                  </p:childTnLst>
                                </p:cTn>
                              </p:par>
                              <p:par>
                                <p:cTn id="11" presetID="10" presetClass="entr" presetSubtype="0" fill="hold" nodeType="withEffect">
                                  <p:stCondLst>
                                    <p:cond delay="0"/>
                                  </p:stCondLst>
                                  <p:childTnLst>
                                    <p:set>
                                      <p:cBhvr>
                                        <p:cTn id="12" dur="1" fill="hold">
                                          <p:stCondLst>
                                            <p:cond delay="0"/>
                                          </p:stCondLst>
                                        </p:cTn>
                                        <p:tgtEl>
                                          <p:spTgt spid="525"/>
                                        </p:tgtEl>
                                        <p:attrNameLst>
                                          <p:attrName>style.visibility</p:attrName>
                                        </p:attrNameLst>
                                      </p:cBhvr>
                                      <p:to>
                                        <p:strVal val="visible"/>
                                      </p:to>
                                    </p:set>
                                    <p:animEffect transition="in" filter="fade">
                                      <p:cBhvr>
                                        <p:cTn id="13" dur="1000"/>
                                        <p:tgtEl>
                                          <p:spTgt spid="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78"/>
          <p:cNvSpPr/>
          <p:nvPr/>
        </p:nvSpPr>
        <p:spPr>
          <a:xfrm flipH="1">
            <a:off x="259385" y="2161735"/>
            <a:ext cx="1424100" cy="1068000"/>
          </a:xfrm>
          <a:prstGeom prst="parallelogram">
            <a:avLst>
              <a:gd name="adj" fmla="val 29040"/>
            </a:avLst>
          </a:prstGeom>
          <a:solidFill>
            <a:srgbClr val="9CC2E5"/>
          </a:solidFill>
          <a:ln>
            <a:noFill/>
          </a:ln>
          <a:effectLst>
            <a:outerShdw blurRad="57150" dist="19050" dir="5400000" algn="bl" rotWithShape="0">
              <a:srgbClr val="000000">
                <a:alpha val="50000"/>
              </a:srgbClr>
            </a:outerShdw>
          </a:effectLst>
        </p:spPr>
        <p:txBody>
          <a:bodyPr spcFirstLastPara="1" wrap="square" lIns="91425" tIns="777225" rIns="91425" bIns="45700" anchor="b" anchorCtr="0">
            <a:noAutofit/>
          </a:bodyPr>
          <a:lstStyle/>
          <a:p>
            <a:pPr marL="0" marR="0" lvl="0" indent="0" algn="l" rtl="0">
              <a:spcBef>
                <a:spcPts val="0"/>
              </a:spcBef>
              <a:spcAft>
                <a:spcPts val="0"/>
              </a:spcAft>
              <a:buNone/>
            </a:pPr>
            <a:r>
              <a:rPr lang="en-US" sz="5400" b="1" i="0" u="none" strike="noStrike" cap="none">
                <a:solidFill>
                  <a:schemeClr val="lt1"/>
                </a:solidFill>
                <a:latin typeface="Franklin Gothic Medium Cond" panose="020B0606030402020204" pitchFamily="34" charset="0"/>
                <a:ea typeface="Calibri"/>
                <a:cs typeface="Calibri"/>
                <a:sym typeface="Calibri"/>
              </a:rPr>
              <a:t>01</a:t>
            </a:r>
            <a:endParaRPr>
              <a:latin typeface="Franklin Gothic Medium Cond" panose="020B0606030402020204" pitchFamily="34" charset="0"/>
            </a:endParaRPr>
          </a:p>
        </p:txBody>
      </p:sp>
      <p:sp>
        <p:nvSpPr>
          <p:cNvPr id="544" name="Google Shape;544;p78"/>
          <p:cNvSpPr/>
          <p:nvPr/>
        </p:nvSpPr>
        <p:spPr>
          <a:xfrm flipH="1">
            <a:off x="294110" y="4287896"/>
            <a:ext cx="1424100" cy="1068000"/>
          </a:xfrm>
          <a:prstGeom prst="parallelogram">
            <a:avLst>
              <a:gd name="adj" fmla="val 29040"/>
            </a:avLst>
          </a:prstGeom>
          <a:solidFill>
            <a:srgbClr val="A8D08C"/>
          </a:solidFill>
          <a:ln>
            <a:noFill/>
          </a:ln>
          <a:effectLst>
            <a:outerShdw blurRad="57150" dist="19050" dir="5400000" algn="bl" rotWithShape="0">
              <a:srgbClr val="000000">
                <a:alpha val="50000"/>
              </a:srgbClr>
            </a:outerShdw>
          </a:effectLst>
        </p:spPr>
        <p:txBody>
          <a:bodyPr spcFirstLastPara="1" wrap="square" lIns="91425" tIns="777225" rIns="91425" bIns="45700" anchor="b" anchorCtr="0">
            <a:noAutofit/>
          </a:bodyPr>
          <a:lstStyle/>
          <a:p>
            <a:pPr marL="0" marR="0" lvl="0" indent="0" algn="l" rtl="0">
              <a:spcBef>
                <a:spcPts val="0"/>
              </a:spcBef>
              <a:spcAft>
                <a:spcPts val="0"/>
              </a:spcAft>
              <a:buNone/>
            </a:pPr>
            <a:r>
              <a:rPr lang="en-US" sz="5400" b="1">
                <a:solidFill>
                  <a:schemeClr val="lt1"/>
                </a:solidFill>
                <a:latin typeface="Franklin Gothic Medium Cond" panose="020B0606030402020204" pitchFamily="34" charset="0"/>
                <a:ea typeface="Calibri"/>
                <a:cs typeface="Calibri"/>
                <a:sym typeface="Calibri"/>
              </a:rPr>
              <a:t>02</a:t>
            </a:r>
            <a:endParaRPr>
              <a:latin typeface="Franklin Gothic Medium Cond" panose="020B0606030402020204" pitchFamily="34" charset="0"/>
            </a:endParaRPr>
          </a:p>
        </p:txBody>
      </p:sp>
      <p:sp>
        <p:nvSpPr>
          <p:cNvPr id="545" name="Google Shape;545;p78"/>
          <p:cNvSpPr/>
          <p:nvPr/>
        </p:nvSpPr>
        <p:spPr>
          <a:xfrm flipH="1">
            <a:off x="6248322" y="2161735"/>
            <a:ext cx="1424100" cy="1068000"/>
          </a:xfrm>
          <a:prstGeom prst="parallelogram">
            <a:avLst>
              <a:gd name="adj" fmla="val 29040"/>
            </a:avLst>
          </a:prstGeom>
          <a:solidFill>
            <a:srgbClr val="FFD966"/>
          </a:solidFill>
          <a:ln>
            <a:noFill/>
          </a:ln>
          <a:effectLst>
            <a:outerShdw blurRad="57150" dist="19050" dir="5400000" algn="bl" rotWithShape="0">
              <a:srgbClr val="000000">
                <a:alpha val="50000"/>
              </a:srgbClr>
            </a:outerShdw>
          </a:effectLst>
        </p:spPr>
        <p:txBody>
          <a:bodyPr spcFirstLastPara="1" wrap="square" lIns="91425" tIns="777225" rIns="91425" bIns="45700" anchor="b" anchorCtr="0">
            <a:noAutofit/>
          </a:bodyPr>
          <a:lstStyle/>
          <a:p>
            <a:pPr marL="0" marR="0" lvl="0" indent="0" algn="l" rtl="0">
              <a:spcBef>
                <a:spcPts val="0"/>
              </a:spcBef>
              <a:spcAft>
                <a:spcPts val="0"/>
              </a:spcAft>
              <a:buNone/>
            </a:pPr>
            <a:r>
              <a:rPr lang="en-US" sz="5400" b="1">
                <a:solidFill>
                  <a:schemeClr val="lt1"/>
                </a:solidFill>
                <a:latin typeface="Franklin Gothic Medium Cond" panose="020B0606030402020204" pitchFamily="34" charset="0"/>
                <a:ea typeface="Calibri"/>
                <a:cs typeface="Calibri"/>
                <a:sym typeface="Calibri"/>
              </a:rPr>
              <a:t>03</a:t>
            </a:r>
            <a:endParaRPr>
              <a:latin typeface="Franklin Gothic Medium Cond" panose="020B0606030402020204" pitchFamily="34" charset="0"/>
            </a:endParaRPr>
          </a:p>
        </p:txBody>
      </p:sp>
      <p:sp>
        <p:nvSpPr>
          <p:cNvPr id="546" name="Google Shape;546;p78"/>
          <p:cNvSpPr txBox="1"/>
          <p:nvPr/>
        </p:nvSpPr>
        <p:spPr>
          <a:xfrm>
            <a:off x="1930899" y="2331752"/>
            <a:ext cx="3926700" cy="707846"/>
          </a:xfrm>
          <a:prstGeom prst="rect">
            <a:avLst/>
          </a:prstGeom>
          <a:noFill/>
          <a:ln>
            <a:noFill/>
          </a:ln>
        </p:spPr>
        <p:txBody>
          <a:bodyPr spcFirstLastPara="1" wrap="square" lIns="0" tIns="45700" rIns="0" bIns="45700" anchor="t" anchorCtr="0">
            <a:spAutoFit/>
          </a:bodyPr>
          <a:lstStyle/>
          <a:p>
            <a:pPr marL="0" marR="0" lvl="0" indent="0" algn="just" rtl="0">
              <a:spcBef>
                <a:spcPts val="0"/>
              </a:spcBef>
              <a:spcAft>
                <a:spcPts val="0"/>
              </a:spcAft>
              <a:buNone/>
            </a:pPr>
            <a:r>
              <a:rPr lang="en-US" sz="2000" dirty="0">
                <a:latin typeface="Franklin Gothic Medium Cond" panose="020B0606030402020204" pitchFamily="34" charset="0"/>
                <a:ea typeface="Montserrat"/>
                <a:cs typeface="Montserrat"/>
                <a:sym typeface="Montserrat"/>
              </a:rPr>
              <a:t>The 20% DF shall be utilized to finance the LGUs' priority development projects.</a:t>
            </a:r>
            <a:endParaRPr sz="2000" dirty="0">
              <a:latin typeface="Franklin Gothic Medium Cond" panose="020B0606030402020204" pitchFamily="34" charset="0"/>
              <a:ea typeface="Montserrat"/>
              <a:cs typeface="Montserrat"/>
              <a:sym typeface="Montserrat"/>
            </a:endParaRPr>
          </a:p>
        </p:txBody>
      </p:sp>
      <p:sp>
        <p:nvSpPr>
          <p:cNvPr id="547" name="Google Shape;547;p78"/>
          <p:cNvSpPr txBox="1"/>
          <p:nvPr/>
        </p:nvSpPr>
        <p:spPr>
          <a:xfrm>
            <a:off x="1930899" y="4083252"/>
            <a:ext cx="3926700" cy="1477287"/>
          </a:xfrm>
          <a:prstGeom prst="rect">
            <a:avLst/>
          </a:prstGeom>
          <a:noFill/>
          <a:ln>
            <a:noFill/>
          </a:ln>
        </p:spPr>
        <p:txBody>
          <a:bodyPr spcFirstLastPara="1" wrap="square" lIns="0" tIns="45700" rIns="0" bIns="45700" anchor="t" anchorCtr="0">
            <a:spAutoFit/>
          </a:bodyPr>
          <a:lstStyle/>
          <a:p>
            <a:pPr marL="0" marR="0" lvl="0" indent="0" algn="just" rtl="0">
              <a:spcBef>
                <a:spcPts val="0"/>
              </a:spcBef>
              <a:spcAft>
                <a:spcPts val="0"/>
              </a:spcAft>
              <a:buNone/>
            </a:pPr>
            <a:r>
              <a:rPr lang="en-US" sz="1800" dirty="0">
                <a:latin typeface="Franklin Gothic Medium Cond" panose="020B0606030402020204" pitchFamily="34" charset="0"/>
                <a:ea typeface="Montserrat"/>
                <a:cs typeface="Montserrat"/>
                <a:sym typeface="Montserrat"/>
              </a:rPr>
              <a:t>The development projects that may be included under the 20% DF shall be </a:t>
            </a:r>
            <a:r>
              <a:rPr lang="en-US" sz="1800" b="1" dirty="0">
                <a:latin typeface="Franklin Gothic Medium Cond" panose="020B0606030402020204" pitchFamily="34" charset="0"/>
                <a:ea typeface="Montserrat"/>
                <a:cs typeface="Montserrat"/>
                <a:sym typeface="Montserrat"/>
              </a:rPr>
              <a:t>necessary, appropriate, or incidental</a:t>
            </a:r>
            <a:r>
              <a:rPr lang="en-US" sz="1800" dirty="0">
                <a:latin typeface="Franklin Gothic Medium Cond" panose="020B0606030402020204" pitchFamily="34" charset="0"/>
                <a:ea typeface="Montserrat"/>
                <a:cs typeface="Montserrat"/>
                <a:sym typeface="Montserrat"/>
              </a:rPr>
              <a:t> to efficient and effective local governance, and </a:t>
            </a:r>
            <a:r>
              <a:rPr lang="en-US" sz="1800" b="1" dirty="0">
                <a:latin typeface="Franklin Gothic Medium Cond" panose="020B0606030402020204" pitchFamily="34" charset="0"/>
                <a:ea typeface="Montserrat"/>
                <a:cs typeface="Montserrat"/>
                <a:sym typeface="Montserrat"/>
              </a:rPr>
              <a:t>essential to the promotion of the general welfare of the people</a:t>
            </a:r>
            <a:r>
              <a:rPr lang="en-US" sz="1800" dirty="0">
                <a:latin typeface="Franklin Gothic Medium Cond" panose="020B0606030402020204" pitchFamily="34" charset="0"/>
                <a:ea typeface="Montserrat"/>
                <a:cs typeface="Montserrat"/>
                <a:sym typeface="Montserrat"/>
              </a:rPr>
              <a:t>.</a:t>
            </a:r>
            <a:endParaRPr sz="1800" dirty="0">
              <a:latin typeface="Franklin Gothic Medium Cond" panose="020B0606030402020204" pitchFamily="34" charset="0"/>
              <a:ea typeface="Montserrat"/>
              <a:cs typeface="Montserrat"/>
              <a:sym typeface="Montserrat"/>
            </a:endParaRPr>
          </a:p>
        </p:txBody>
      </p:sp>
      <p:sp>
        <p:nvSpPr>
          <p:cNvPr id="548" name="Google Shape;548;p78"/>
          <p:cNvSpPr txBox="1"/>
          <p:nvPr/>
        </p:nvSpPr>
        <p:spPr>
          <a:xfrm>
            <a:off x="7953096" y="2073493"/>
            <a:ext cx="3926700" cy="1323600"/>
          </a:xfrm>
          <a:prstGeom prst="rect">
            <a:avLst/>
          </a:prstGeom>
          <a:noFill/>
          <a:ln>
            <a:noFill/>
          </a:ln>
        </p:spPr>
        <p:txBody>
          <a:bodyPr spcFirstLastPara="1" wrap="square" lIns="0" tIns="45700" rIns="0" bIns="45700" anchor="t" anchorCtr="0">
            <a:spAutoFit/>
          </a:bodyPr>
          <a:lstStyle/>
          <a:p>
            <a:pPr marL="0" marR="0" lvl="0" indent="0" algn="just" rtl="0">
              <a:spcBef>
                <a:spcPts val="0"/>
              </a:spcBef>
              <a:spcAft>
                <a:spcPts val="0"/>
              </a:spcAft>
              <a:buNone/>
            </a:pPr>
            <a:r>
              <a:rPr lang="en-US" sz="2000" dirty="0">
                <a:latin typeface="Franklin Gothic Medium Cond" panose="020B0606030402020204" pitchFamily="34" charset="0"/>
                <a:ea typeface="Montserrat"/>
                <a:cs typeface="Montserrat"/>
                <a:sym typeface="Montserrat"/>
              </a:rPr>
              <a:t>The LGUs shall ensure that the development projects are </a:t>
            </a:r>
            <a:r>
              <a:rPr lang="en-US" sz="2000" b="1" dirty="0">
                <a:latin typeface="Franklin Gothic Medium Cond" panose="020B0606030402020204" pitchFamily="34" charset="0"/>
                <a:ea typeface="Montserrat"/>
                <a:cs typeface="Montserrat"/>
                <a:sym typeface="Montserrat"/>
              </a:rPr>
              <a:t>well planned</a:t>
            </a:r>
            <a:r>
              <a:rPr lang="en-US" sz="2000" dirty="0">
                <a:latin typeface="Franklin Gothic Medium Cond" panose="020B0606030402020204" pitchFamily="34" charset="0"/>
                <a:ea typeface="Montserrat"/>
                <a:cs typeface="Montserrat"/>
                <a:sym typeface="Montserrat"/>
              </a:rPr>
              <a:t> and </a:t>
            </a:r>
            <a:r>
              <a:rPr lang="en-US" sz="2000" b="1" dirty="0">
                <a:latin typeface="Franklin Gothic Medium Cond" panose="020B0606030402020204" pitchFamily="34" charset="0"/>
                <a:ea typeface="Montserrat"/>
                <a:cs typeface="Montserrat"/>
                <a:sym typeface="Montserrat"/>
              </a:rPr>
              <a:t>procurement and implementation ready</a:t>
            </a:r>
            <a:r>
              <a:rPr lang="en-US" sz="2000" dirty="0">
                <a:latin typeface="Franklin Gothic Medium Cond" panose="020B0606030402020204" pitchFamily="34" charset="0"/>
                <a:ea typeface="Montserrat"/>
                <a:cs typeface="Montserrat"/>
                <a:sym typeface="Montserrat"/>
              </a:rPr>
              <a:t>.</a:t>
            </a:r>
            <a:endParaRPr sz="2000" dirty="0">
              <a:latin typeface="Franklin Gothic Medium Cond" panose="020B0606030402020204" pitchFamily="34" charset="0"/>
              <a:ea typeface="Montserrat"/>
              <a:cs typeface="Montserrat"/>
              <a:sym typeface="Montserrat"/>
            </a:endParaRPr>
          </a:p>
        </p:txBody>
      </p:sp>
      <p:sp>
        <p:nvSpPr>
          <p:cNvPr id="549" name="Google Shape;549;p78"/>
          <p:cNvSpPr/>
          <p:nvPr/>
        </p:nvSpPr>
        <p:spPr>
          <a:xfrm flipH="1">
            <a:off x="6248322" y="4293417"/>
            <a:ext cx="1424100" cy="1068000"/>
          </a:xfrm>
          <a:prstGeom prst="parallelogram">
            <a:avLst>
              <a:gd name="adj" fmla="val 29040"/>
            </a:avLst>
          </a:prstGeom>
          <a:solidFill>
            <a:srgbClr val="F7CAAC"/>
          </a:solidFill>
          <a:ln>
            <a:noFill/>
          </a:ln>
          <a:effectLst>
            <a:outerShdw blurRad="57150" dist="19050" dir="5400000" algn="bl" rotWithShape="0">
              <a:srgbClr val="000000">
                <a:alpha val="50000"/>
              </a:srgbClr>
            </a:outerShdw>
          </a:effectLst>
        </p:spPr>
        <p:txBody>
          <a:bodyPr spcFirstLastPara="1" wrap="square" lIns="91425" tIns="777225" rIns="91425" bIns="45700" anchor="b" anchorCtr="0">
            <a:noAutofit/>
          </a:bodyPr>
          <a:lstStyle/>
          <a:p>
            <a:pPr marL="0" marR="0" lvl="0" indent="0" algn="l" rtl="0">
              <a:spcBef>
                <a:spcPts val="0"/>
              </a:spcBef>
              <a:spcAft>
                <a:spcPts val="0"/>
              </a:spcAft>
              <a:buNone/>
            </a:pPr>
            <a:r>
              <a:rPr lang="en-US" sz="5400" b="1">
                <a:solidFill>
                  <a:schemeClr val="lt1"/>
                </a:solidFill>
                <a:latin typeface="Franklin Gothic Medium Cond" panose="020B0606030402020204" pitchFamily="34" charset="0"/>
                <a:ea typeface="Calibri"/>
                <a:cs typeface="Calibri"/>
                <a:sym typeface="Calibri"/>
              </a:rPr>
              <a:t>04</a:t>
            </a:r>
            <a:endParaRPr>
              <a:latin typeface="Franklin Gothic Medium Cond" panose="020B0606030402020204" pitchFamily="34" charset="0"/>
            </a:endParaRPr>
          </a:p>
        </p:txBody>
      </p:sp>
      <p:sp>
        <p:nvSpPr>
          <p:cNvPr id="550" name="Google Shape;550;p78"/>
          <p:cNvSpPr txBox="1"/>
          <p:nvPr/>
        </p:nvSpPr>
        <p:spPr>
          <a:xfrm>
            <a:off x="7876896" y="4083252"/>
            <a:ext cx="4002900" cy="1477287"/>
          </a:xfrm>
          <a:prstGeom prst="rect">
            <a:avLst/>
          </a:prstGeom>
          <a:noFill/>
          <a:ln>
            <a:noFill/>
          </a:ln>
        </p:spPr>
        <p:txBody>
          <a:bodyPr spcFirstLastPara="1" wrap="square" lIns="0" tIns="45700" rIns="0" bIns="45700" anchor="t" anchorCtr="0">
            <a:spAutoFit/>
          </a:bodyPr>
          <a:lstStyle/>
          <a:p>
            <a:pPr marL="0" marR="0" lvl="0" indent="0" algn="just" rtl="0">
              <a:spcBef>
                <a:spcPts val="0"/>
              </a:spcBef>
              <a:spcAft>
                <a:spcPts val="0"/>
              </a:spcAft>
              <a:buNone/>
            </a:pPr>
            <a:r>
              <a:rPr lang="en-US" sz="1800" dirty="0">
                <a:latin typeface="Franklin Gothic Medium Cond" panose="020B0606030402020204" pitchFamily="34" charset="0"/>
                <a:ea typeface="Montserrat"/>
                <a:cs typeface="Montserrat"/>
                <a:sym typeface="Montserrat"/>
              </a:rPr>
              <a:t>Technical assistance may be sought from NGAs for the determination of the more relevant and responsive development projects and to ensure compliance with the standards prescribed by the NGAs concerned.</a:t>
            </a:r>
            <a:endParaRPr sz="1800" dirty="0">
              <a:latin typeface="Franklin Gothic Medium Cond" panose="020B0606030402020204" pitchFamily="34" charset="0"/>
              <a:ea typeface="Montserrat"/>
              <a:cs typeface="Montserrat"/>
              <a:sym typeface="Montserrat"/>
            </a:endParaRPr>
          </a:p>
        </p:txBody>
      </p:sp>
      <p:sp>
        <p:nvSpPr>
          <p:cNvPr id="551" name="Google Shape;551;p78"/>
          <p:cNvSpPr txBox="1"/>
          <p:nvPr/>
        </p:nvSpPr>
        <p:spPr>
          <a:xfrm>
            <a:off x="152400" y="667998"/>
            <a:ext cx="11887200" cy="1240200"/>
          </a:xfrm>
          <a:prstGeom prst="rect">
            <a:avLst/>
          </a:prstGeom>
          <a:noFill/>
          <a:ln>
            <a:noFill/>
          </a:ln>
        </p:spPr>
        <p:txBody>
          <a:bodyPr spcFirstLastPara="1" wrap="square" lIns="68575" tIns="34275" rIns="68575" bIns="34275" anchor="ctr" anchorCtr="0">
            <a:normAutofit/>
          </a:bodyPr>
          <a:lstStyle/>
          <a:p>
            <a:pPr marL="0" marR="0" lvl="0" indent="0" algn="ctr" rtl="0">
              <a:spcBef>
                <a:spcPts val="0"/>
              </a:spcBef>
              <a:spcAft>
                <a:spcPts val="0"/>
              </a:spcAft>
              <a:buClr>
                <a:schemeClr val="dk1"/>
              </a:buClr>
              <a:buSzPts val="5000"/>
              <a:buFont typeface="Libre Franklin"/>
              <a:buNone/>
            </a:pPr>
            <a:r>
              <a:rPr lang="en-US" sz="6000" b="1" u="none" dirty="0">
                <a:solidFill>
                  <a:schemeClr val="dk1"/>
                </a:solidFill>
                <a:latin typeface="Franklin Gothic Demi Cond" panose="020B0706030402020204" pitchFamily="34" charset="0"/>
                <a:ea typeface="Libre Franklin"/>
                <a:cs typeface="Libre Franklin"/>
                <a:sym typeface="Libre Franklin"/>
              </a:rPr>
              <a:t>GENERAL GUIDELINES</a:t>
            </a:r>
            <a:endParaRPr sz="2400" dirty="0">
              <a:latin typeface="Franklin Gothic Demi Cond" panose="020B07060304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3"/>
                                        </p:tgtEl>
                                        <p:attrNameLst>
                                          <p:attrName>style.visibility</p:attrName>
                                        </p:attrNameLst>
                                      </p:cBhvr>
                                      <p:to>
                                        <p:strVal val="visible"/>
                                      </p:to>
                                    </p:set>
                                    <p:animEffect transition="in" filter="fade">
                                      <p:cBhvr>
                                        <p:cTn id="7" dur="500"/>
                                        <p:tgtEl>
                                          <p:spTgt spid="543"/>
                                        </p:tgtEl>
                                      </p:cBhvr>
                                    </p:animEffect>
                                  </p:childTnLst>
                                </p:cTn>
                              </p:par>
                              <p:par>
                                <p:cTn id="8" presetID="10" presetClass="entr" presetSubtype="0" fill="hold" nodeType="withEffect">
                                  <p:stCondLst>
                                    <p:cond delay="0"/>
                                  </p:stCondLst>
                                  <p:childTnLst>
                                    <p:set>
                                      <p:cBhvr>
                                        <p:cTn id="9" dur="1" fill="hold">
                                          <p:stCondLst>
                                            <p:cond delay="0"/>
                                          </p:stCondLst>
                                        </p:cTn>
                                        <p:tgtEl>
                                          <p:spTgt spid="546"/>
                                        </p:tgtEl>
                                        <p:attrNameLst>
                                          <p:attrName>style.visibility</p:attrName>
                                        </p:attrNameLst>
                                      </p:cBhvr>
                                      <p:to>
                                        <p:strVal val="visible"/>
                                      </p:to>
                                    </p:set>
                                    <p:animEffect transition="in" filter="fade">
                                      <p:cBhvr>
                                        <p:cTn id="10" dur="500"/>
                                        <p:tgtEl>
                                          <p:spTgt spid="54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44"/>
                                        </p:tgtEl>
                                        <p:attrNameLst>
                                          <p:attrName>style.visibility</p:attrName>
                                        </p:attrNameLst>
                                      </p:cBhvr>
                                      <p:to>
                                        <p:strVal val="visible"/>
                                      </p:to>
                                    </p:set>
                                    <p:animEffect transition="in" filter="fade">
                                      <p:cBhvr>
                                        <p:cTn id="15" dur="500"/>
                                        <p:tgtEl>
                                          <p:spTgt spid="544"/>
                                        </p:tgtEl>
                                      </p:cBhvr>
                                    </p:animEffect>
                                  </p:childTnLst>
                                </p:cTn>
                              </p:par>
                              <p:par>
                                <p:cTn id="16" presetID="10" presetClass="entr" presetSubtype="0" fill="hold" nodeType="withEffect">
                                  <p:stCondLst>
                                    <p:cond delay="0"/>
                                  </p:stCondLst>
                                  <p:childTnLst>
                                    <p:set>
                                      <p:cBhvr>
                                        <p:cTn id="17" dur="1" fill="hold">
                                          <p:stCondLst>
                                            <p:cond delay="0"/>
                                          </p:stCondLst>
                                        </p:cTn>
                                        <p:tgtEl>
                                          <p:spTgt spid="547"/>
                                        </p:tgtEl>
                                        <p:attrNameLst>
                                          <p:attrName>style.visibility</p:attrName>
                                        </p:attrNameLst>
                                      </p:cBhvr>
                                      <p:to>
                                        <p:strVal val="visible"/>
                                      </p:to>
                                    </p:set>
                                    <p:animEffect transition="in" filter="fade">
                                      <p:cBhvr>
                                        <p:cTn id="18" dur="500"/>
                                        <p:tgtEl>
                                          <p:spTgt spid="54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45"/>
                                        </p:tgtEl>
                                        <p:attrNameLst>
                                          <p:attrName>style.visibility</p:attrName>
                                        </p:attrNameLst>
                                      </p:cBhvr>
                                      <p:to>
                                        <p:strVal val="visible"/>
                                      </p:to>
                                    </p:set>
                                    <p:animEffect transition="in" filter="fade">
                                      <p:cBhvr>
                                        <p:cTn id="23" dur="500"/>
                                        <p:tgtEl>
                                          <p:spTgt spid="545"/>
                                        </p:tgtEl>
                                      </p:cBhvr>
                                    </p:animEffect>
                                  </p:childTnLst>
                                </p:cTn>
                              </p:par>
                              <p:par>
                                <p:cTn id="24" presetID="10" presetClass="entr" presetSubtype="0" fill="hold" nodeType="withEffect">
                                  <p:stCondLst>
                                    <p:cond delay="0"/>
                                  </p:stCondLst>
                                  <p:childTnLst>
                                    <p:set>
                                      <p:cBhvr>
                                        <p:cTn id="25" dur="1" fill="hold">
                                          <p:stCondLst>
                                            <p:cond delay="0"/>
                                          </p:stCondLst>
                                        </p:cTn>
                                        <p:tgtEl>
                                          <p:spTgt spid="548"/>
                                        </p:tgtEl>
                                        <p:attrNameLst>
                                          <p:attrName>style.visibility</p:attrName>
                                        </p:attrNameLst>
                                      </p:cBhvr>
                                      <p:to>
                                        <p:strVal val="visible"/>
                                      </p:to>
                                    </p:set>
                                    <p:animEffect transition="in" filter="fade">
                                      <p:cBhvr>
                                        <p:cTn id="26" dur="500"/>
                                        <p:tgtEl>
                                          <p:spTgt spid="54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49"/>
                                        </p:tgtEl>
                                        <p:attrNameLst>
                                          <p:attrName>style.visibility</p:attrName>
                                        </p:attrNameLst>
                                      </p:cBhvr>
                                      <p:to>
                                        <p:strVal val="visible"/>
                                      </p:to>
                                    </p:set>
                                    <p:animEffect transition="in" filter="fade">
                                      <p:cBhvr>
                                        <p:cTn id="31" dur="500"/>
                                        <p:tgtEl>
                                          <p:spTgt spid="549"/>
                                        </p:tgtEl>
                                      </p:cBhvr>
                                    </p:animEffect>
                                  </p:childTnLst>
                                </p:cTn>
                              </p:par>
                              <p:par>
                                <p:cTn id="32" presetID="10" presetClass="entr" presetSubtype="0" fill="hold" nodeType="withEffect">
                                  <p:stCondLst>
                                    <p:cond delay="0"/>
                                  </p:stCondLst>
                                  <p:childTnLst>
                                    <p:set>
                                      <p:cBhvr>
                                        <p:cTn id="33" dur="1" fill="hold">
                                          <p:stCondLst>
                                            <p:cond delay="0"/>
                                          </p:stCondLst>
                                        </p:cTn>
                                        <p:tgtEl>
                                          <p:spTgt spid="550"/>
                                        </p:tgtEl>
                                        <p:attrNameLst>
                                          <p:attrName>style.visibility</p:attrName>
                                        </p:attrNameLst>
                                      </p:cBhvr>
                                      <p:to>
                                        <p:strVal val="visible"/>
                                      </p:to>
                                    </p:set>
                                    <p:animEffect transition="in" filter="fade">
                                      <p:cBhvr>
                                        <p:cTn id="34" dur="500"/>
                                        <p:tgtEl>
                                          <p:spTgt spid="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4" name="Rectangle 3">
            <a:extLst>
              <a:ext uri="{FF2B5EF4-FFF2-40B4-BE49-F238E27FC236}">
                <a16:creationId xmlns:a16="http://schemas.microsoft.com/office/drawing/2014/main" xmlns="" id="{F3EBD177-1323-413A-AB41-C4EF0980AEEB}"/>
              </a:ext>
            </a:extLst>
          </p:cNvPr>
          <p:cNvSpPr/>
          <p:nvPr/>
        </p:nvSpPr>
        <p:spPr>
          <a:xfrm>
            <a:off x="0" y="798161"/>
            <a:ext cx="12191999" cy="1240201"/>
          </a:xfrm>
          <a:prstGeom prst="rect">
            <a:avLst/>
          </a:prstGeom>
          <a:solidFill>
            <a:schemeClr val="accent2">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56" name="Google Shape;556;p79"/>
          <p:cNvSpPr txBox="1"/>
          <p:nvPr/>
        </p:nvSpPr>
        <p:spPr>
          <a:xfrm>
            <a:off x="213360" y="798162"/>
            <a:ext cx="11765280" cy="1240200"/>
          </a:xfrm>
          <a:prstGeom prst="rect">
            <a:avLst/>
          </a:prstGeom>
          <a:noFill/>
          <a:ln>
            <a:noFill/>
          </a:ln>
        </p:spPr>
        <p:txBody>
          <a:bodyPr spcFirstLastPara="1" wrap="square" lIns="68575" tIns="34275" rIns="68575" bIns="34275" anchor="ctr" anchorCtr="0">
            <a:normAutofit/>
          </a:bodyPr>
          <a:lstStyle/>
          <a:p>
            <a:pPr marL="0" marR="0" lvl="0" indent="0" algn="just" rtl="0">
              <a:spcBef>
                <a:spcPts val="0"/>
              </a:spcBef>
              <a:spcAft>
                <a:spcPts val="0"/>
              </a:spcAft>
              <a:buClr>
                <a:schemeClr val="dk1"/>
              </a:buClr>
              <a:buSzPts val="5000"/>
              <a:buFont typeface="Libre Franklin"/>
              <a:buNone/>
            </a:pPr>
            <a:r>
              <a:rPr lang="en-US" sz="3200" dirty="0">
                <a:solidFill>
                  <a:schemeClr val="dk1"/>
                </a:solidFill>
                <a:latin typeface="Franklin Gothic Medium Cond" panose="020B0606030402020204" pitchFamily="34" charset="0"/>
                <a:ea typeface="Montserrat SemiBold"/>
                <a:cs typeface="Montserrat SemiBold"/>
                <a:sym typeface="Montserrat SemiBold"/>
              </a:rPr>
              <a:t>The following expenditure items shall </a:t>
            </a:r>
            <a:r>
              <a:rPr lang="en-US" sz="3200" b="1" u="sng" dirty="0">
                <a:solidFill>
                  <a:schemeClr val="dk1"/>
                </a:solidFill>
                <a:latin typeface="Franklin Gothic Medium Cond" panose="020B0606030402020204" pitchFamily="34" charset="0"/>
                <a:ea typeface="Montserrat"/>
                <a:cs typeface="Montserrat"/>
                <a:sym typeface="Montserrat"/>
              </a:rPr>
              <a:t>not</a:t>
            </a:r>
            <a:r>
              <a:rPr lang="en-US" sz="3200" dirty="0">
                <a:solidFill>
                  <a:schemeClr val="dk1"/>
                </a:solidFill>
                <a:latin typeface="Franklin Gothic Medium Cond" panose="020B0606030402020204" pitchFamily="34" charset="0"/>
                <a:ea typeface="Montserrat SemiBold"/>
                <a:cs typeface="Montserrat SemiBold"/>
                <a:sym typeface="Montserrat SemiBold"/>
              </a:rPr>
              <a:t> be allowed to be charged against the 20% DF:</a:t>
            </a:r>
            <a:endParaRPr sz="3200" dirty="0">
              <a:latin typeface="Franklin Gothic Medium Cond" panose="020B0606030402020204" pitchFamily="34" charset="0"/>
              <a:ea typeface="Montserrat SemiBold"/>
              <a:cs typeface="Montserrat SemiBold"/>
              <a:sym typeface="Montserrat SemiBold"/>
            </a:endParaRPr>
          </a:p>
        </p:txBody>
      </p:sp>
      <p:sp>
        <p:nvSpPr>
          <p:cNvPr id="557" name="Google Shape;557;p79"/>
          <p:cNvSpPr txBox="1"/>
          <p:nvPr/>
        </p:nvSpPr>
        <p:spPr>
          <a:xfrm>
            <a:off x="538799" y="2160282"/>
            <a:ext cx="11114400" cy="3754844"/>
          </a:xfrm>
          <a:prstGeom prst="rect">
            <a:avLst/>
          </a:prstGeom>
          <a:noFill/>
          <a:ln>
            <a:noFill/>
          </a:ln>
        </p:spPr>
        <p:txBody>
          <a:bodyPr spcFirstLastPara="1" wrap="square" lIns="91425" tIns="91425" rIns="91425" bIns="91425" anchor="t" anchorCtr="0">
            <a:spAutoFit/>
          </a:bodyPr>
          <a:lstStyle/>
          <a:p>
            <a:pPr marL="457200" lvl="0" indent="-381000" algn="just" rtl="0">
              <a:spcBef>
                <a:spcPts val="0"/>
              </a:spcBef>
              <a:spcAft>
                <a:spcPts val="0"/>
              </a:spcAft>
              <a:buClr>
                <a:srgbClr val="666666"/>
              </a:buClr>
              <a:buSzPts val="2400"/>
              <a:buFont typeface="Montserrat"/>
              <a:buChar char="●"/>
            </a:pPr>
            <a:r>
              <a:rPr lang="en-US" sz="2400" dirty="0">
                <a:latin typeface="Franklin Gothic Medium Cond" panose="020B0606030402020204" pitchFamily="34" charset="0"/>
                <a:ea typeface="Montserrat"/>
                <a:cs typeface="Montserrat"/>
                <a:sym typeface="Montserrat"/>
              </a:rPr>
              <a:t>Personal Services expenditures;</a:t>
            </a:r>
            <a:endParaRPr sz="2400" dirty="0">
              <a:latin typeface="Franklin Gothic Medium Cond" panose="020B0606030402020204" pitchFamily="34" charset="0"/>
              <a:ea typeface="Montserrat"/>
              <a:cs typeface="Montserrat"/>
              <a:sym typeface="Montserrat"/>
            </a:endParaRPr>
          </a:p>
          <a:p>
            <a:pPr marL="457200" lvl="0" indent="0" algn="just" rtl="0">
              <a:spcBef>
                <a:spcPts val="0"/>
              </a:spcBef>
              <a:spcAft>
                <a:spcPts val="0"/>
              </a:spcAft>
              <a:buNone/>
            </a:pPr>
            <a:endParaRPr sz="800" dirty="0">
              <a:latin typeface="Franklin Gothic Medium Cond" panose="020B0606030402020204" pitchFamily="34" charset="0"/>
              <a:ea typeface="Montserrat"/>
              <a:cs typeface="Montserrat"/>
              <a:sym typeface="Montserrat"/>
            </a:endParaRPr>
          </a:p>
          <a:p>
            <a:pPr marL="457200" lvl="0" indent="-381000" algn="just" rtl="0">
              <a:spcBef>
                <a:spcPts val="0"/>
              </a:spcBef>
              <a:spcAft>
                <a:spcPts val="0"/>
              </a:spcAft>
              <a:buClr>
                <a:srgbClr val="666666"/>
              </a:buClr>
              <a:buSzPts val="2400"/>
              <a:buFont typeface="Montserrat"/>
              <a:buChar char="●"/>
            </a:pPr>
            <a:r>
              <a:rPr lang="en-US" sz="2400" dirty="0">
                <a:latin typeface="Franklin Gothic Medium Cond" panose="020B0606030402020204" pitchFamily="34" charset="0"/>
                <a:ea typeface="Montserrat"/>
                <a:cs typeface="Montserrat"/>
                <a:sym typeface="Montserrat"/>
              </a:rPr>
              <a:t>Administrative expenses;</a:t>
            </a:r>
            <a:endParaRPr sz="2400" dirty="0">
              <a:latin typeface="Franklin Gothic Medium Cond" panose="020B0606030402020204" pitchFamily="34" charset="0"/>
              <a:ea typeface="Montserrat"/>
              <a:cs typeface="Montserrat"/>
              <a:sym typeface="Montserrat"/>
            </a:endParaRPr>
          </a:p>
          <a:p>
            <a:pPr marL="457200" lvl="0" indent="0" algn="just" rtl="0">
              <a:spcBef>
                <a:spcPts val="0"/>
              </a:spcBef>
              <a:spcAft>
                <a:spcPts val="0"/>
              </a:spcAft>
              <a:buNone/>
            </a:pPr>
            <a:endParaRPr sz="800" dirty="0">
              <a:latin typeface="Franklin Gothic Medium Cond" panose="020B0606030402020204" pitchFamily="34" charset="0"/>
              <a:ea typeface="Montserrat"/>
              <a:cs typeface="Montserrat"/>
              <a:sym typeface="Montserrat"/>
            </a:endParaRPr>
          </a:p>
          <a:p>
            <a:pPr marL="457200" lvl="0" indent="-381000" algn="just" rtl="0">
              <a:spcBef>
                <a:spcPts val="0"/>
              </a:spcBef>
              <a:spcAft>
                <a:spcPts val="0"/>
              </a:spcAft>
              <a:buClr>
                <a:srgbClr val="666666"/>
              </a:buClr>
              <a:buSzPts val="2400"/>
              <a:buFont typeface="Montserrat"/>
              <a:buChar char="●"/>
            </a:pPr>
            <a:r>
              <a:rPr lang="en-US" sz="2400" dirty="0">
                <a:latin typeface="Franklin Gothic Medium Cond" panose="020B0606030402020204" pitchFamily="34" charset="0"/>
                <a:ea typeface="Montserrat"/>
                <a:cs typeface="Montserrat"/>
                <a:sym typeface="Montserrat"/>
              </a:rPr>
              <a:t>Traveling expenses;</a:t>
            </a:r>
            <a:endParaRPr sz="2400" dirty="0">
              <a:latin typeface="Franklin Gothic Medium Cond" panose="020B0606030402020204" pitchFamily="34" charset="0"/>
              <a:ea typeface="Montserrat"/>
              <a:cs typeface="Montserrat"/>
              <a:sym typeface="Montserrat"/>
            </a:endParaRPr>
          </a:p>
          <a:p>
            <a:pPr marL="457200" lvl="0" indent="0" algn="just" rtl="0">
              <a:spcBef>
                <a:spcPts val="0"/>
              </a:spcBef>
              <a:spcAft>
                <a:spcPts val="0"/>
              </a:spcAft>
              <a:buNone/>
            </a:pPr>
            <a:endParaRPr sz="800" dirty="0">
              <a:latin typeface="Franklin Gothic Medium Cond" panose="020B0606030402020204" pitchFamily="34" charset="0"/>
              <a:ea typeface="Montserrat"/>
              <a:cs typeface="Montserrat"/>
              <a:sym typeface="Montserrat"/>
            </a:endParaRPr>
          </a:p>
          <a:p>
            <a:pPr marL="457200" lvl="0" indent="-381000" algn="just" rtl="0">
              <a:spcBef>
                <a:spcPts val="0"/>
              </a:spcBef>
              <a:spcAft>
                <a:spcPts val="0"/>
              </a:spcAft>
              <a:buClr>
                <a:srgbClr val="666666"/>
              </a:buClr>
              <a:buSzPts val="2400"/>
              <a:buFont typeface="Montserrat"/>
              <a:buChar char="●"/>
            </a:pPr>
            <a:r>
              <a:rPr lang="en-US" sz="2400" dirty="0">
                <a:latin typeface="Franklin Gothic Medium Cond" panose="020B0606030402020204" pitchFamily="34" charset="0"/>
                <a:ea typeface="Montserrat"/>
                <a:cs typeface="Montserrat"/>
                <a:sym typeface="Montserrat"/>
              </a:rPr>
              <a:t>Registration fees and other expenses related to the conduct of and participation to trainings, seminars, conferences or conventions;</a:t>
            </a:r>
            <a:endParaRPr sz="2400" dirty="0">
              <a:latin typeface="Franklin Gothic Medium Cond" panose="020B0606030402020204" pitchFamily="34" charset="0"/>
              <a:ea typeface="Montserrat"/>
              <a:cs typeface="Montserrat"/>
              <a:sym typeface="Montserrat"/>
            </a:endParaRPr>
          </a:p>
          <a:p>
            <a:pPr marL="457200" lvl="0" indent="0" algn="just" rtl="0">
              <a:spcBef>
                <a:spcPts val="0"/>
              </a:spcBef>
              <a:spcAft>
                <a:spcPts val="0"/>
              </a:spcAft>
              <a:buNone/>
            </a:pPr>
            <a:endParaRPr sz="800" dirty="0">
              <a:latin typeface="Franklin Gothic Medium Cond" panose="020B0606030402020204" pitchFamily="34" charset="0"/>
              <a:ea typeface="Montserrat"/>
              <a:cs typeface="Montserrat"/>
              <a:sym typeface="Montserrat"/>
            </a:endParaRPr>
          </a:p>
          <a:p>
            <a:pPr marL="457200" lvl="0" indent="-381000" algn="just" rtl="0">
              <a:spcBef>
                <a:spcPts val="0"/>
              </a:spcBef>
              <a:spcAft>
                <a:spcPts val="0"/>
              </a:spcAft>
              <a:buClr>
                <a:srgbClr val="666666"/>
              </a:buClr>
              <a:buSzPts val="2400"/>
              <a:buFont typeface="Montserrat"/>
              <a:buChar char="●"/>
            </a:pPr>
            <a:r>
              <a:rPr lang="en-US" sz="2400" dirty="0">
                <a:latin typeface="Franklin Gothic Medium Cond" panose="020B0606030402020204" pitchFamily="34" charset="0"/>
                <a:ea typeface="Montserrat"/>
                <a:cs typeface="Montserrat"/>
                <a:sym typeface="Montserrat"/>
              </a:rPr>
              <a:t>Purchase, maintenance or repair of administrative office' furniture, fixtures, equipment or appliances; and</a:t>
            </a:r>
            <a:endParaRPr sz="2400" dirty="0">
              <a:latin typeface="Franklin Gothic Medium Cond" panose="020B0606030402020204" pitchFamily="34" charset="0"/>
              <a:ea typeface="Montserrat"/>
              <a:cs typeface="Montserrat"/>
              <a:sym typeface="Montserrat"/>
            </a:endParaRPr>
          </a:p>
          <a:p>
            <a:pPr marL="457200" lvl="0" indent="0" algn="just" rtl="0">
              <a:spcBef>
                <a:spcPts val="0"/>
              </a:spcBef>
              <a:spcAft>
                <a:spcPts val="0"/>
              </a:spcAft>
              <a:buNone/>
            </a:pPr>
            <a:endParaRPr sz="800" dirty="0">
              <a:latin typeface="Franklin Gothic Medium Cond" panose="020B0606030402020204" pitchFamily="34" charset="0"/>
              <a:ea typeface="Montserrat"/>
              <a:cs typeface="Montserrat"/>
              <a:sym typeface="Montserrat"/>
            </a:endParaRPr>
          </a:p>
          <a:p>
            <a:pPr marL="457200" lvl="0" indent="-381000" algn="just" rtl="0">
              <a:spcBef>
                <a:spcPts val="0"/>
              </a:spcBef>
              <a:spcAft>
                <a:spcPts val="0"/>
              </a:spcAft>
              <a:buClr>
                <a:srgbClr val="666666"/>
              </a:buClr>
              <a:buSzPts val="2400"/>
              <a:buFont typeface="Montserrat"/>
              <a:buChar char="●"/>
            </a:pPr>
            <a:r>
              <a:rPr lang="en-US" sz="2400" dirty="0">
                <a:latin typeface="Franklin Gothic Medium Cond" panose="020B0606030402020204" pitchFamily="34" charset="0"/>
                <a:ea typeface="Montserrat"/>
                <a:cs typeface="Montserrat"/>
                <a:sym typeface="Montserrat"/>
              </a:rPr>
              <a:t>Purchase, maintenance or repair of motor vehicles used for administrative purposes.</a:t>
            </a:r>
            <a:endParaRPr sz="2400" dirty="0">
              <a:latin typeface="Franklin Gothic Medium Cond" panose="020B0606030402020204" pitchFamily="34" charset="0"/>
              <a:ea typeface="Montserrat"/>
              <a:cs typeface="Montserrat"/>
              <a:sym typeface="Montserra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7">
                                            <p:txEl>
                                              <p:pRg st="0" end="0"/>
                                            </p:txEl>
                                          </p:spTgt>
                                        </p:tgtEl>
                                        <p:attrNameLst>
                                          <p:attrName>style.visibility</p:attrName>
                                        </p:attrNameLst>
                                      </p:cBhvr>
                                      <p:to>
                                        <p:strVal val="visible"/>
                                      </p:to>
                                    </p:set>
                                    <p:animEffect transition="in" filter="fade">
                                      <p:cBhvr>
                                        <p:cTn id="12" dur="1000"/>
                                        <p:tgtEl>
                                          <p:spTgt spid="55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7">
                                            <p:txEl>
                                              <p:pRg st="1" end="1"/>
                                            </p:txEl>
                                          </p:spTgt>
                                        </p:tgtEl>
                                        <p:attrNameLst>
                                          <p:attrName>style.visibility</p:attrName>
                                        </p:attrNameLst>
                                      </p:cBhvr>
                                      <p:to>
                                        <p:strVal val="visible"/>
                                      </p:to>
                                    </p:set>
                                    <p:animEffect transition="in" filter="fade">
                                      <p:cBhvr>
                                        <p:cTn id="17" dur="1000"/>
                                        <p:tgtEl>
                                          <p:spTgt spid="55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57">
                                            <p:txEl>
                                              <p:pRg st="2" end="2"/>
                                            </p:txEl>
                                          </p:spTgt>
                                        </p:tgtEl>
                                        <p:attrNameLst>
                                          <p:attrName>style.visibility</p:attrName>
                                        </p:attrNameLst>
                                      </p:cBhvr>
                                      <p:to>
                                        <p:strVal val="visible"/>
                                      </p:to>
                                    </p:set>
                                    <p:animEffect transition="in" filter="fade">
                                      <p:cBhvr>
                                        <p:cTn id="22" dur="1000"/>
                                        <p:tgtEl>
                                          <p:spTgt spid="55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57">
                                            <p:txEl>
                                              <p:pRg st="3" end="3"/>
                                            </p:txEl>
                                          </p:spTgt>
                                        </p:tgtEl>
                                        <p:attrNameLst>
                                          <p:attrName>style.visibility</p:attrName>
                                        </p:attrNameLst>
                                      </p:cBhvr>
                                      <p:to>
                                        <p:strVal val="visible"/>
                                      </p:to>
                                    </p:set>
                                    <p:animEffect transition="in" filter="fade">
                                      <p:cBhvr>
                                        <p:cTn id="27" dur="1000"/>
                                        <p:tgtEl>
                                          <p:spTgt spid="55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57">
                                            <p:txEl>
                                              <p:pRg st="4" end="4"/>
                                            </p:txEl>
                                          </p:spTgt>
                                        </p:tgtEl>
                                        <p:attrNameLst>
                                          <p:attrName>style.visibility</p:attrName>
                                        </p:attrNameLst>
                                      </p:cBhvr>
                                      <p:to>
                                        <p:strVal val="visible"/>
                                      </p:to>
                                    </p:set>
                                    <p:animEffect transition="in" filter="fade">
                                      <p:cBhvr>
                                        <p:cTn id="32" dur="1000"/>
                                        <p:tgtEl>
                                          <p:spTgt spid="55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57">
                                            <p:txEl>
                                              <p:pRg st="5" end="5"/>
                                            </p:txEl>
                                          </p:spTgt>
                                        </p:tgtEl>
                                        <p:attrNameLst>
                                          <p:attrName>style.visibility</p:attrName>
                                        </p:attrNameLst>
                                      </p:cBhvr>
                                      <p:to>
                                        <p:strVal val="visible"/>
                                      </p:to>
                                    </p:set>
                                    <p:animEffect transition="in" filter="fade">
                                      <p:cBhvr>
                                        <p:cTn id="37" dur="1000"/>
                                        <p:tgtEl>
                                          <p:spTgt spid="55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57">
                                            <p:txEl>
                                              <p:pRg st="6" end="6"/>
                                            </p:txEl>
                                          </p:spTgt>
                                        </p:tgtEl>
                                        <p:attrNameLst>
                                          <p:attrName>style.visibility</p:attrName>
                                        </p:attrNameLst>
                                      </p:cBhvr>
                                      <p:to>
                                        <p:strVal val="visible"/>
                                      </p:to>
                                    </p:set>
                                    <p:animEffect transition="in" filter="fade">
                                      <p:cBhvr>
                                        <p:cTn id="42" dur="1000"/>
                                        <p:tgtEl>
                                          <p:spTgt spid="557">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57">
                                            <p:txEl>
                                              <p:pRg st="7" end="7"/>
                                            </p:txEl>
                                          </p:spTgt>
                                        </p:tgtEl>
                                        <p:attrNameLst>
                                          <p:attrName>style.visibility</p:attrName>
                                        </p:attrNameLst>
                                      </p:cBhvr>
                                      <p:to>
                                        <p:strVal val="visible"/>
                                      </p:to>
                                    </p:set>
                                    <p:animEffect transition="in" filter="fade">
                                      <p:cBhvr>
                                        <p:cTn id="47" dur="1000"/>
                                        <p:tgtEl>
                                          <p:spTgt spid="557">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57">
                                            <p:txEl>
                                              <p:pRg st="8" end="8"/>
                                            </p:txEl>
                                          </p:spTgt>
                                        </p:tgtEl>
                                        <p:attrNameLst>
                                          <p:attrName>style.visibility</p:attrName>
                                        </p:attrNameLst>
                                      </p:cBhvr>
                                      <p:to>
                                        <p:strVal val="visible"/>
                                      </p:to>
                                    </p:set>
                                    <p:animEffect transition="in" filter="fade">
                                      <p:cBhvr>
                                        <p:cTn id="52" dur="1000"/>
                                        <p:tgtEl>
                                          <p:spTgt spid="557">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57">
                                            <p:txEl>
                                              <p:pRg st="9" end="9"/>
                                            </p:txEl>
                                          </p:spTgt>
                                        </p:tgtEl>
                                        <p:attrNameLst>
                                          <p:attrName>style.visibility</p:attrName>
                                        </p:attrNameLst>
                                      </p:cBhvr>
                                      <p:to>
                                        <p:strVal val="visible"/>
                                      </p:to>
                                    </p:set>
                                    <p:animEffect transition="in" filter="fade">
                                      <p:cBhvr>
                                        <p:cTn id="57" dur="1000"/>
                                        <p:tgtEl>
                                          <p:spTgt spid="557">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57">
                                            <p:txEl>
                                              <p:pRg st="10" end="10"/>
                                            </p:txEl>
                                          </p:spTgt>
                                        </p:tgtEl>
                                        <p:attrNameLst>
                                          <p:attrName>style.visibility</p:attrName>
                                        </p:attrNameLst>
                                      </p:cBhvr>
                                      <p:to>
                                        <p:strVal val="visible"/>
                                      </p:to>
                                    </p:set>
                                    <p:animEffect transition="in" filter="fade">
                                      <p:cBhvr>
                                        <p:cTn id="62" dur="1000"/>
                                        <p:tgtEl>
                                          <p:spTgt spid="55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99954" y="2496301"/>
            <a:ext cx="10992092" cy="2927874"/>
          </a:xfrm>
          <a:noFill/>
        </p:spPr>
        <p:txBody>
          <a:bodyPr anchor="ctr">
            <a:noAutofit/>
          </a:bodyPr>
          <a:lstStyle/>
          <a:p>
            <a:pPr>
              <a:defRPr/>
            </a:pPr>
            <a:r>
              <a:rPr lang="en-US" sz="3500" dirty="0">
                <a:solidFill>
                  <a:srgbClr val="2A1304"/>
                </a:solidFill>
                <a:latin typeface="Franklin Gothic Demi Cond" panose="020B0706030402020204" pitchFamily="34" charset="0"/>
              </a:rPr>
              <a:t>AN ACT STRENGTHENING THE SANGGUNIANG KABATAAN, INSTITUTIONALIZING ADDITIONAL REFORMS TO REVITALIZE YOUTH PARTICIPATION IN LOCAL GOVERNANCE AND BY PROVIDING HONORARIUM, OTHER BENEFITS, AND PRIVILEGES, AMENDING FOR THE PURPOSE CERTAIN SECTIONS OF REPUBLIC ACT NO. 10742, OTHERWISE KNOWN AS THE “SANGGUNIANG KABATAAN REFORM ACT OF 2015”</a:t>
            </a:r>
          </a:p>
        </p:txBody>
      </p:sp>
      <p:sp>
        <p:nvSpPr>
          <p:cNvPr id="3" name="Google Shape;551;p78">
            <a:extLst>
              <a:ext uri="{FF2B5EF4-FFF2-40B4-BE49-F238E27FC236}">
                <a16:creationId xmlns:a16="http://schemas.microsoft.com/office/drawing/2014/main" xmlns="" id="{279DDFF1-5AFC-445D-A8E2-8FC68A8EB2E4}"/>
              </a:ext>
            </a:extLst>
          </p:cNvPr>
          <p:cNvSpPr txBox="1"/>
          <p:nvPr/>
        </p:nvSpPr>
        <p:spPr>
          <a:xfrm>
            <a:off x="0" y="978301"/>
            <a:ext cx="12192000" cy="954668"/>
          </a:xfrm>
          <a:prstGeom prst="rect">
            <a:avLst/>
          </a:prstGeom>
          <a:solidFill>
            <a:schemeClr val="accent4">
              <a:lumMod val="40000"/>
              <a:lumOff val="60000"/>
            </a:schemeClr>
          </a:solidFill>
          <a:ln>
            <a:noFill/>
          </a:ln>
        </p:spPr>
        <p:txBody>
          <a:bodyPr spcFirstLastPara="1" wrap="square" lIns="68575" tIns="34275" rIns="68575" bIns="34275" anchor="ctr" anchorCtr="0">
            <a:normAutofit lnSpcReduction="10000"/>
          </a:bodyPr>
          <a:lstStyle/>
          <a:p>
            <a:pPr lvl="0" algn="ctr">
              <a:spcBef>
                <a:spcPts val="0"/>
              </a:spcBef>
              <a:spcAft>
                <a:spcPts val="0"/>
              </a:spcAft>
              <a:buClr>
                <a:schemeClr val="dk1"/>
              </a:buClr>
              <a:buSzPts val="5000"/>
            </a:pPr>
            <a:r>
              <a:rPr lang="en-US" sz="6000" b="1" dirty="0">
                <a:solidFill>
                  <a:schemeClr val="dk1"/>
                </a:solidFill>
                <a:latin typeface="Franklin Gothic Demi Cond" panose="020B0706030402020204" pitchFamily="34" charset="0"/>
                <a:ea typeface="Libre Franklin"/>
                <a:cs typeface="Libre Franklin"/>
                <a:sym typeface="Libre Franklin"/>
              </a:rPr>
              <a:t>REPUBLIC ACT NO. 11768</a:t>
            </a:r>
            <a:endParaRPr lang="en-US" sz="2400" dirty="0">
              <a:latin typeface="Franklin Gothic Demi Cond" panose="020B0706030402020204" pitchFamily="34" charset="0"/>
            </a:endParaRPr>
          </a:p>
        </p:txBody>
      </p:sp>
    </p:spTree>
    <p:extLst>
      <p:ext uri="{BB962C8B-B14F-4D97-AF65-F5344CB8AC3E}">
        <p14:creationId xmlns:p14="http://schemas.microsoft.com/office/powerpoint/2010/main" val="245340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 name="Title 4">
            <a:extLst>
              <a:ext uri="{FF2B5EF4-FFF2-40B4-BE49-F238E27FC236}">
                <a16:creationId xmlns:a16="http://schemas.microsoft.com/office/drawing/2014/main" xmlns="" id="{AEC45DB9-02DC-45D4-930F-6F0F9F679BBE}"/>
              </a:ext>
            </a:extLst>
          </p:cNvPr>
          <p:cNvSpPr txBox="1">
            <a:spLocks/>
          </p:cNvSpPr>
          <p:nvPr/>
        </p:nvSpPr>
        <p:spPr>
          <a:xfrm>
            <a:off x="0" y="874645"/>
            <a:ext cx="12192000" cy="916593"/>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Franklin Gothic Demi Cond" panose="020B0706030402020204" pitchFamily="34" charset="0"/>
                <a:cs typeface="Times New Roman" panose="02020603050405020304" pitchFamily="18" charset="0"/>
              </a:rPr>
              <a:t>SALIENT FEATURES OF REPUBLIC ACT NO. 11768 </a:t>
            </a:r>
            <a:endParaRPr lang="en-PH" b="1" dirty="0">
              <a:latin typeface="Franklin Gothic Demi Cond" panose="020B0706030402020204" pitchFamily="34" charset="0"/>
              <a:cs typeface="Times New Roman" panose="02020603050405020304" pitchFamily="18" charset="0"/>
            </a:endParaRPr>
          </a:p>
        </p:txBody>
      </p:sp>
      <p:sp>
        <p:nvSpPr>
          <p:cNvPr id="4" name="Rounded Rectangle 4">
            <a:extLst>
              <a:ext uri="{FF2B5EF4-FFF2-40B4-BE49-F238E27FC236}">
                <a16:creationId xmlns:a16="http://schemas.microsoft.com/office/drawing/2014/main" xmlns="" id="{9CAF5A94-B013-4D10-9105-A6BC6C3A606B}"/>
              </a:ext>
            </a:extLst>
          </p:cNvPr>
          <p:cNvSpPr/>
          <p:nvPr/>
        </p:nvSpPr>
        <p:spPr>
          <a:xfrm>
            <a:off x="304800" y="2254266"/>
            <a:ext cx="2235200" cy="3124200"/>
          </a:xfrm>
          <a:prstGeom prst="roundRect">
            <a:avLst/>
          </a:prstGeom>
          <a:no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r>
              <a:rPr lang="en-US" altLang="en-US" sz="4400" dirty="0">
                <a:latin typeface="Franklin Gothic Medium Cond" panose="020B0606030402020204" pitchFamily="34" charset="0"/>
                <a:ea typeface="MS PGothic"/>
                <a:cs typeface="Arial"/>
              </a:rPr>
              <a:t>18 to 30</a:t>
            </a:r>
            <a:r>
              <a:rPr lang="en-US" altLang="en-US" sz="4000" dirty="0">
                <a:latin typeface="Franklin Gothic Medium Cond" panose="020B0606030402020204" pitchFamily="34" charset="0"/>
                <a:ea typeface="MS PGothic"/>
                <a:cs typeface="Arial"/>
              </a:rPr>
              <a:t> </a:t>
            </a:r>
          </a:p>
          <a:p>
            <a:pPr algn="ctr"/>
            <a:endParaRPr lang="en-US" altLang="en-US" sz="1200" dirty="0">
              <a:latin typeface="Franklin Gothic Medium Cond" panose="020B0606030402020204" pitchFamily="34" charset="0"/>
              <a:ea typeface="MS PGothic"/>
              <a:cs typeface="Arial"/>
            </a:endParaRPr>
          </a:p>
          <a:p>
            <a:pPr algn="ctr"/>
            <a:r>
              <a:rPr lang="en-US" altLang="en-US" sz="2000" dirty="0">
                <a:latin typeface="Franklin Gothic Medium Cond" panose="020B0606030402020204" pitchFamily="34" charset="0"/>
                <a:ea typeface="MS PGothic"/>
                <a:cs typeface="Arial"/>
              </a:rPr>
              <a:t>Expands eligibility for Sangguniang Kabataan Treasurer and Secretary</a:t>
            </a:r>
          </a:p>
        </p:txBody>
      </p:sp>
      <p:sp>
        <p:nvSpPr>
          <p:cNvPr id="6" name="Rounded Rectangle 19">
            <a:extLst>
              <a:ext uri="{FF2B5EF4-FFF2-40B4-BE49-F238E27FC236}">
                <a16:creationId xmlns:a16="http://schemas.microsoft.com/office/drawing/2014/main" xmlns="" id="{E09EC8ED-A2CC-4991-B76C-59FE554CB036}"/>
              </a:ext>
            </a:extLst>
          </p:cNvPr>
          <p:cNvSpPr/>
          <p:nvPr/>
        </p:nvSpPr>
        <p:spPr>
          <a:xfrm>
            <a:off x="2641600" y="2254266"/>
            <a:ext cx="2235200" cy="3124200"/>
          </a:xfrm>
          <a:prstGeom prst="roundRect">
            <a:avLst/>
          </a:prstGeom>
          <a:no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endParaRPr lang="en-US" altLang="en-US" sz="900" dirty="0">
              <a:latin typeface="Franklin Gothic Medium Cond" panose="020B0606030402020204" pitchFamily="34" charset="0"/>
              <a:ea typeface="MS PGothic"/>
              <a:cs typeface="Arial"/>
            </a:endParaRPr>
          </a:p>
          <a:p>
            <a:pPr algn="ctr"/>
            <a:r>
              <a:rPr lang="en-US" altLang="en-US" sz="6000" dirty="0">
                <a:latin typeface="Franklin Gothic Medium Cond" panose="020B0606030402020204" pitchFamily="34" charset="0"/>
                <a:ea typeface="MS PGothic"/>
                <a:cs typeface="Arial"/>
              </a:rPr>
              <a:t>25%</a:t>
            </a:r>
          </a:p>
          <a:p>
            <a:pPr algn="ctr"/>
            <a:endParaRPr lang="en-US" altLang="en-US" sz="300" dirty="0">
              <a:latin typeface="Franklin Gothic Medium Cond" panose="020B0606030402020204" pitchFamily="34" charset="0"/>
              <a:ea typeface="MS PGothic"/>
              <a:cs typeface="Arial"/>
            </a:endParaRPr>
          </a:p>
          <a:p>
            <a:pPr algn="ctr"/>
            <a:r>
              <a:rPr lang="en-US" altLang="en-US" sz="2400" dirty="0">
                <a:latin typeface="Franklin Gothic Medium Cond" panose="020B0606030402020204" pitchFamily="34" charset="0"/>
                <a:ea typeface="MS PGothic"/>
                <a:cs typeface="Arial"/>
              </a:rPr>
              <a:t>SK funds can be allocated for personnel services</a:t>
            </a:r>
            <a:endParaRPr lang="en-PH" sz="2400" dirty="0">
              <a:solidFill>
                <a:schemeClr val="tx1"/>
              </a:solidFill>
              <a:latin typeface="Franklin Gothic Medium Cond" panose="020B0606030402020204" pitchFamily="34" charset="0"/>
            </a:endParaRPr>
          </a:p>
        </p:txBody>
      </p:sp>
      <p:sp>
        <p:nvSpPr>
          <p:cNvPr id="7" name="Rounded Rectangle 20">
            <a:extLst>
              <a:ext uri="{FF2B5EF4-FFF2-40B4-BE49-F238E27FC236}">
                <a16:creationId xmlns:a16="http://schemas.microsoft.com/office/drawing/2014/main" xmlns="" id="{E6E51F9D-8EFB-4583-A0B6-6231690EC133}"/>
              </a:ext>
            </a:extLst>
          </p:cNvPr>
          <p:cNvSpPr/>
          <p:nvPr/>
        </p:nvSpPr>
        <p:spPr>
          <a:xfrm>
            <a:off x="4978400" y="2254266"/>
            <a:ext cx="2235200" cy="3124200"/>
          </a:xfrm>
          <a:prstGeom prst="roundRect">
            <a:avLst/>
          </a:prstGeom>
          <a:no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endParaRPr lang="en-US" altLang="en-US" sz="4400" dirty="0">
              <a:latin typeface="Franklin Gothic Medium Cond" panose="020B0606030402020204" pitchFamily="34" charset="0"/>
              <a:ea typeface="MS PGothic"/>
              <a:cs typeface="Arial"/>
            </a:endParaRPr>
          </a:p>
          <a:p>
            <a:pPr algn="ctr"/>
            <a:endParaRPr lang="en-US" altLang="en-US" sz="2400" dirty="0">
              <a:latin typeface="Franklin Gothic Medium Cond" panose="020B0606030402020204" pitchFamily="34" charset="0"/>
              <a:ea typeface="MS PGothic"/>
              <a:cs typeface="Arial"/>
            </a:endParaRPr>
          </a:p>
          <a:p>
            <a:pPr algn="ctr"/>
            <a:r>
              <a:rPr lang="en-US" altLang="en-US" sz="2200" dirty="0">
                <a:latin typeface="Franklin Gothic Medium Cond" panose="020B0606030402020204" pitchFamily="34" charset="0"/>
                <a:ea typeface="MS PGothic"/>
                <a:cs typeface="Arial"/>
              </a:rPr>
              <a:t>Additional honorarium, social welfare contributions, and hazard pay</a:t>
            </a:r>
            <a:endParaRPr lang="en-PH" sz="2200" dirty="0">
              <a:solidFill>
                <a:schemeClr val="tx1"/>
              </a:solidFill>
              <a:latin typeface="Franklin Gothic Medium Cond" panose="020B0606030402020204" pitchFamily="34" charset="0"/>
            </a:endParaRPr>
          </a:p>
        </p:txBody>
      </p:sp>
      <p:sp>
        <p:nvSpPr>
          <p:cNvPr id="8" name="Rounded Rectangle 21">
            <a:extLst>
              <a:ext uri="{FF2B5EF4-FFF2-40B4-BE49-F238E27FC236}">
                <a16:creationId xmlns:a16="http://schemas.microsoft.com/office/drawing/2014/main" xmlns="" id="{FA224186-8CA4-4E56-B64A-174E10569770}"/>
              </a:ext>
            </a:extLst>
          </p:cNvPr>
          <p:cNvSpPr/>
          <p:nvPr/>
        </p:nvSpPr>
        <p:spPr>
          <a:xfrm>
            <a:off x="7315200" y="2254266"/>
            <a:ext cx="2235200" cy="3124200"/>
          </a:xfrm>
          <a:prstGeom prst="roundRect">
            <a:avLst/>
          </a:prstGeom>
          <a:no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r>
              <a:rPr lang="en-US" altLang="en-US" sz="6000" dirty="0">
                <a:latin typeface="Franklin Gothic Medium Cond" panose="020B0606030402020204" pitchFamily="34" charset="0"/>
                <a:ea typeface="MS PGothic"/>
                <a:cs typeface="Arial"/>
              </a:rPr>
              <a:t>15%</a:t>
            </a:r>
          </a:p>
          <a:p>
            <a:pPr algn="ctr"/>
            <a:endParaRPr lang="en-US" altLang="en-US" sz="1100" dirty="0">
              <a:latin typeface="Franklin Gothic Medium Cond" panose="020B0606030402020204" pitchFamily="34" charset="0"/>
              <a:ea typeface="MS PGothic"/>
              <a:cs typeface="Arial"/>
            </a:endParaRPr>
          </a:p>
          <a:p>
            <a:pPr algn="ctr"/>
            <a:r>
              <a:rPr lang="en-US" altLang="en-US" sz="2000" dirty="0">
                <a:latin typeface="Franklin Gothic Medium Cond" panose="020B0606030402020204" pitchFamily="34" charset="0"/>
                <a:ea typeface="MS PGothic"/>
                <a:cs typeface="Arial"/>
              </a:rPr>
              <a:t>set aside an amount for mandatory and continuing training</a:t>
            </a:r>
            <a:endParaRPr lang="en-PH" sz="2000" dirty="0">
              <a:solidFill>
                <a:schemeClr val="tx1"/>
              </a:solidFill>
              <a:latin typeface="Franklin Gothic Medium Cond" panose="020B0606030402020204" pitchFamily="34" charset="0"/>
            </a:endParaRPr>
          </a:p>
        </p:txBody>
      </p:sp>
      <p:sp>
        <p:nvSpPr>
          <p:cNvPr id="9" name="Rounded Rectangle 22">
            <a:extLst>
              <a:ext uri="{FF2B5EF4-FFF2-40B4-BE49-F238E27FC236}">
                <a16:creationId xmlns:a16="http://schemas.microsoft.com/office/drawing/2014/main" xmlns="" id="{F3B05807-A9FA-4C65-91DC-50BB43603D8F}"/>
              </a:ext>
            </a:extLst>
          </p:cNvPr>
          <p:cNvSpPr/>
          <p:nvPr/>
        </p:nvSpPr>
        <p:spPr>
          <a:xfrm>
            <a:off x="9652000" y="2254266"/>
            <a:ext cx="2235200" cy="3124200"/>
          </a:xfrm>
          <a:prstGeom prst="roundRect">
            <a:avLst/>
          </a:prstGeom>
          <a:no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endParaRPr lang="en-US" altLang="en-US" sz="1050" dirty="0">
              <a:latin typeface="Franklin Gothic Medium Cond" panose="020B0606030402020204" pitchFamily="34" charset="0"/>
              <a:ea typeface="MS PGothic"/>
              <a:cs typeface="Arial"/>
            </a:endParaRPr>
          </a:p>
          <a:p>
            <a:pPr algn="ctr"/>
            <a:r>
              <a:rPr lang="en-US" altLang="en-US" sz="6000" dirty="0">
                <a:latin typeface="Franklin Gothic Medium Cond" panose="020B0606030402020204" pitchFamily="34" charset="0"/>
                <a:ea typeface="MS PGothic"/>
                <a:cs typeface="Arial"/>
              </a:rPr>
              <a:t>1%</a:t>
            </a:r>
            <a:endParaRPr lang="en-US" altLang="en-US" sz="2400" dirty="0">
              <a:latin typeface="Franklin Gothic Medium Cond" panose="020B0606030402020204" pitchFamily="34" charset="0"/>
              <a:ea typeface="MS PGothic"/>
              <a:cs typeface="Arial"/>
            </a:endParaRPr>
          </a:p>
          <a:p>
            <a:pPr algn="ctr"/>
            <a:endParaRPr lang="en-US" altLang="en-US" sz="500" dirty="0">
              <a:latin typeface="Franklin Gothic Medium Cond" panose="020B0606030402020204" pitchFamily="34" charset="0"/>
              <a:ea typeface="MS PGothic"/>
              <a:cs typeface="Arial"/>
            </a:endParaRPr>
          </a:p>
          <a:p>
            <a:pPr algn="ctr"/>
            <a:r>
              <a:rPr lang="en-US" altLang="en-US" sz="2400" dirty="0">
                <a:latin typeface="Franklin Gothic Medium Cond" panose="020B0606030402020204" pitchFamily="34" charset="0"/>
                <a:ea typeface="MS PGothic"/>
                <a:cs typeface="Arial"/>
              </a:rPr>
              <a:t>Allows appropriation of LGU budget for LYDO</a:t>
            </a:r>
            <a:endParaRPr lang="en-PH" sz="2400" dirty="0">
              <a:solidFill>
                <a:schemeClr val="tx1"/>
              </a:solidFill>
              <a:latin typeface="Franklin Gothic Medium Cond" panose="020B0606030402020204" pitchFamily="34" charset="0"/>
            </a:endParaRPr>
          </a:p>
        </p:txBody>
      </p:sp>
      <p:pic>
        <p:nvPicPr>
          <p:cNvPr id="3" name="Graphic 2" descr="Coins">
            <a:extLst>
              <a:ext uri="{FF2B5EF4-FFF2-40B4-BE49-F238E27FC236}">
                <a16:creationId xmlns:a16="http://schemas.microsoft.com/office/drawing/2014/main" xmlns="" id="{85EC166B-0AC7-4756-856B-3EAB734BBDB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638800" y="2514603"/>
            <a:ext cx="914400" cy="914400"/>
          </a:xfrm>
          <a:prstGeom prst="rect">
            <a:avLst/>
          </a:prstGeom>
        </p:spPr>
      </p:pic>
      <p:sp>
        <p:nvSpPr>
          <p:cNvPr id="11" name="TextBox 10">
            <a:extLst>
              <a:ext uri="{FF2B5EF4-FFF2-40B4-BE49-F238E27FC236}">
                <a16:creationId xmlns:a16="http://schemas.microsoft.com/office/drawing/2014/main" xmlns="" id="{4AF45F55-F780-43A8-811A-5DB2428CBD20}"/>
              </a:ext>
            </a:extLst>
          </p:cNvPr>
          <p:cNvSpPr txBox="1"/>
          <p:nvPr/>
        </p:nvSpPr>
        <p:spPr>
          <a:xfrm>
            <a:off x="586015" y="2351316"/>
            <a:ext cx="1725385" cy="403394"/>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Age</a:t>
            </a:r>
          </a:p>
        </p:txBody>
      </p:sp>
      <p:sp>
        <p:nvSpPr>
          <p:cNvPr id="12" name="TextBox 11">
            <a:extLst>
              <a:ext uri="{FF2B5EF4-FFF2-40B4-BE49-F238E27FC236}">
                <a16:creationId xmlns:a16="http://schemas.microsoft.com/office/drawing/2014/main" xmlns="" id="{C2CC10A3-456A-4C80-BFFA-3B0514954636}"/>
              </a:ext>
            </a:extLst>
          </p:cNvPr>
          <p:cNvSpPr txBox="1"/>
          <p:nvPr/>
        </p:nvSpPr>
        <p:spPr>
          <a:xfrm>
            <a:off x="2922815" y="2302331"/>
            <a:ext cx="1725385" cy="403394"/>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not more than</a:t>
            </a:r>
          </a:p>
        </p:txBody>
      </p:sp>
      <p:sp>
        <p:nvSpPr>
          <p:cNvPr id="13" name="TextBox 12">
            <a:extLst>
              <a:ext uri="{FF2B5EF4-FFF2-40B4-BE49-F238E27FC236}">
                <a16:creationId xmlns:a16="http://schemas.microsoft.com/office/drawing/2014/main" xmlns="" id="{DEF7227E-1F39-46E3-B0DB-C7F0D9A79544}"/>
              </a:ext>
            </a:extLst>
          </p:cNvPr>
          <p:cNvSpPr txBox="1"/>
          <p:nvPr/>
        </p:nvSpPr>
        <p:spPr>
          <a:xfrm>
            <a:off x="7570107" y="2351316"/>
            <a:ext cx="1725385" cy="403394"/>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not more than</a:t>
            </a:r>
          </a:p>
        </p:txBody>
      </p:sp>
      <p:sp>
        <p:nvSpPr>
          <p:cNvPr id="14" name="TextBox 13">
            <a:extLst>
              <a:ext uri="{FF2B5EF4-FFF2-40B4-BE49-F238E27FC236}">
                <a16:creationId xmlns:a16="http://schemas.microsoft.com/office/drawing/2014/main" xmlns="" id="{6BB513C6-1ACD-4291-8B80-06D9B4A9371A}"/>
              </a:ext>
            </a:extLst>
          </p:cNvPr>
          <p:cNvSpPr txBox="1"/>
          <p:nvPr/>
        </p:nvSpPr>
        <p:spPr>
          <a:xfrm>
            <a:off x="9906907" y="2351316"/>
            <a:ext cx="1725385" cy="403394"/>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not less than</a:t>
            </a:r>
          </a:p>
        </p:txBody>
      </p:sp>
    </p:spTree>
    <p:extLst>
      <p:ext uri="{BB962C8B-B14F-4D97-AF65-F5344CB8AC3E}">
        <p14:creationId xmlns:p14="http://schemas.microsoft.com/office/powerpoint/2010/main" val="2838672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xmlns="" id="{6B8549DE-374F-421F-94EC-CFCB3229663C}"/>
              </a:ext>
            </a:extLst>
          </p:cNvPr>
          <p:cNvSpPr txBox="1">
            <a:spLocks/>
          </p:cNvSpPr>
          <p:nvPr/>
        </p:nvSpPr>
        <p:spPr bwMode="auto">
          <a:xfrm>
            <a:off x="244997" y="978588"/>
            <a:ext cx="11702006" cy="4553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ctr" rtl="0" eaLnBrk="1" fontAlgn="base" hangingPunct="1">
              <a:lnSpc>
                <a:spcPct val="90000"/>
              </a:lnSpc>
              <a:spcBef>
                <a:spcPct val="0"/>
              </a:spcBef>
              <a:spcAft>
                <a:spcPct val="0"/>
              </a:spcAft>
              <a:defRPr sz="60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r>
              <a:rPr lang="en-US" sz="7200" b="1" dirty="0">
                <a:latin typeface="Franklin Gothic Demi Cond" panose="020B0706030402020204" pitchFamily="34" charset="0"/>
                <a:cs typeface="Times New Roman" panose="02020603050405020304" pitchFamily="18" charset="0"/>
              </a:rPr>
              <a:t>UPDATING OF PFM MANUALS</a:t>
            </a:r>
          </a:p>
          <a:p>
            <a:endParaRPr lang="en-US" sz="3600" b="1" dirty="0">
              <a:latin typeface="Franklin Gothic Demi Cond" panose="020B0706030402020204" pitchFamily="34" charset="0"/>
              <a:cs typeface="Times New Roman" panose="02020603050405020304" pitchFamily="18" charset="0"/>
            </a:endParaRPr>
          </a:p>
          <a:p>
            <a:pPr marL="685800" indent="-685800">
              <a:buFont typeface="Wingdings" panose="05000000000000000000" pitchFamily="2" charset="2"/>
              <a:buChar char="Ø"/>
            </a:pPr>
            <a:r>
              <a:rPr lang="en-US" sz="4000" dirty="0">
                <a:latin typeface="Franklin Gothic Demi Cond" panose="020B0706030402020204" pitchFamily="34" charset="0"/>
                <a:cs typeface="Times New Roman" panose="02020603050405020304" pitchFamily="18" charset="0"/>
              </a:rPr>
              <a:t>Budget Operations Manual for LGUs</a:t>
            </a:r>
          </a:p>
          <a:p>
            <a:pPr marL="685800" indent="-685800">
              <a:buFont typeface="Wingdings" panose="05000000000000000000" pitchFamily="2" charset="2"/>
              <a:buChar char="Ø"/>
            </a:pPr>
            <a:r>
              <a:rPr lang="en-US" sz="4000" dirty="0">
                <a:latin typeface="Franklin Gothic Demi Cond" panose="020B0706030402020204" pitchFamily="34" charset="0"/>
                <a:cs typeface="Times New Roman" panose="02020603050405020304" pitchFamily="18" charset="0"/>
              </a:rPr>
              <a:t>Internal Audit Manual for LGUs</a:t>
            </a:r>
          </a:p>
          <a:p>
            <a:pPr marL="685800" indent="-685800">
              <a:buFont typeface="Wingdings" panose="05000000000000000000" pitchFamily="2" charset="2"/>
              <a:buChar char="Ø"/>
            </a:pPr>
            <a:r>
              <a:rPr lang="en-US" sz="4000" dirty="0">
                <a:latin typeface="Franklin Gothic Demi Cond" panose="020B0706030402020204" pitchFamily="34" charset="0"/>
                <a:cs typeface="Times New Roman" panose="02020603050405020304" pitchFamily="18" charset="0"/>
              </a:rPr>
              <a:t>eBudget System for LGUs</a:t>
            </a:r>
          </a:p>
          <a:p>
            <a:pPr marL="685800" indent="-685800">
              <a:buFont typeface="Wingdings" panose="05000000000000000000" pitchFamily="2" charset="2"/>
              <a:buChar char="Ø"/>
            </a:pPr>
            <a:r>
              <a:rPr lang="en-US" sz="3600" dirty="0">
                <a:latin typeface="Franklin Gothic Demi Cond" panose="020B0706030402020204" pitchFamily="34" charset="0"/>
                <a:cs typeface="Times New Roman" panose="02020603050405020304" pitchFamily="18" charset="0"/>
              </a:rPr>
              <a:t>Electronic Public Financial Management Assessment Tool</a:t>
            </a:r>
          </a:p>
        </p:txBody>
      </p:sp>
    </p:spTree>
    <p:extLst>
      <p:ext uri="{BB962C8B-B14F-4D97-AF65-F5344CB8AC3E}">
        <p14:creationId xmlns:p14="http://schemas.microsoft.com/office/powerpoint/2010/main" val="6667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1046" y="2184753"/>
            <a:ext cx="5672666" cy="2488495"/>
          </a:xfrm>
          <a:noFill/>
        </p:spPr>
        <p:txBody>
          <a:bodyPr anchor="ctr">
            <a:noAutofit/>
          </a:bodyPr>
          <a:lstStyle/>
          <a:p>
            <a:pPr>
              <a:defRPr/>
            </a:pPr>
            <a:r>
              <a:rPr lang="en-US" sz="4000" b="1" dirty="0">
                <a:latin typeface="Franklin Gothic Demi Cond" panose="020B0706030402020204" pitchFamily="34" charset="0"/>
                <a:cs typeface="Times New Roman" panose="02020603050405020304" pitchFamily="18" charset="0"/>
              </a:rPr>
              <a:t>DRAFT LOCAL BUDGET MEMORANDUM </a:t>
            </a:r>
            <a:br>
              <a:rPr lang="en-US" sz="4000" b="1" dirty="0">
                <a:latin typeface="Franklin Gothic Demi Cond" panose="020B0706030402020204" pitchFamily="34" charset="0"/>
                <a:cs typeface="Times New Roman" panose="02020603050405020304" pitchFamily="18" charset="0"/>
              </a:rPr>
            </a:br>
            <a:r>
              <a:rPr lang="en-US" sz="4000" b="1" dirty="0">
                <a:latin typeface="Franklin Gothic Demi Cond" panose="020B0706030402020204" pitchFamily="34" charset="0"/>
                <a:cs typeface="Times New Roman" panose="02020603050405020304" pitchFamily="18" charset="0"/>
              </a:rPr>
              <a:t>RE: FY 2023 NATIONAL TAX ALLOTMENT SHARES </a:t>
            </a:r>
            <a:br>
              <a:rPr lang="en-US" sz="4000" b="1" dirty="0">
                <a:latin typeface="Franklin Gothic Demi Cond" panose="020B0706030402020204" pitchFamily="34" charset="0"/>
                <a:cs typeface="Times New Roman" panose="02020603050405020304" pitchFamily="18" charset="0"/>
              </a:rPr>
            </a:br>
            <a:r>
              <a:rPr lang="en-US" sz="4000" b="1" dirty="0">
                <a:latin typeface="Franklin Gothic Demi Cond" panose="020B0706030402020204" pitchFamily="34" charset="0"/>
                <a:cs typeface="Times New Roman" panose="02020603050405020304" pitchFamily="18" charset="0"/>
              </a:rPr>
              <a:t>OF LGUs</a:t>
            </a:r>
            <a:endParaRPr lang="en-US" sz="4000" b="1" dirty="0">
              <a:solidFill>
                <a:srgbClr val="2A1304"/>
              </a:solidFill>
              <a:latin typeface="Franklin Gothic Demi Cond" panose="020B0706030402020204" pitchFamily="34" charset="0"/>
            </a:endParaRPr>
          </a:p>
        </p:txBody>
      </p:sp>
      <p:pic>
        <p:nvPicPr>
          <p:cNvPr id="2" name="Picture 1">
            <a:extLst>
              <a:ext uri="{FF2B5EF4-FFF2-40B4-BE49-F238E27FC236}">
                <a16:creationId xmlns:a16="http://schemas.microsoft.com/office/drawing/2014/main" xmlns="" id="{FF0923F9-C645-48F6-97C0-BE40C9A9840E}"/>
              </a:ext>
            </a:extLst>
          </p:cNvPr>
          <p:cNvPicPr>
            <a:picLocks noChangeAspect="1"/>
          </p:cNvPicPr>
          <p:nvPr/>
        </p:nvPicPr>
        <p:blipFill>
          <a:blip r:embed="rId3"/>
          <a:stretch>
            <a:fillRect/>
          </a:stretch>
        </p:blipFill>
        <p:spPr>
          <a:xfrm>
            <a:off x="6258290" y="355921"/>
            <a:ext cx="5348737" cy="6146157"/>
          </a:xfrm>
          <a:prstGeom prst="rect">
            <a:avLst/>
          </a:prstGeom>
        </p:spPr>
      </p:pic>
    </p:spTree>
    <p:extLst>
      <p:ext uri="{BB962C8B-B14F-4D97-AF65-F5344CB8AC3E}">
        <p14:creationId xmlns:p14="http://schemas.microsoft.com/office/powerpoint/2010/main" val="88078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586">
            <a:extLst>
              <a:ext uri="{FF2B5EF4-FFF2-40B4-BE49-F238E27FC236}">
                <a16:creationId xmlns:a16="http://schemas.microsoft.com/office/drawing/2014/main" xmlns="" id="{B8F245C6-2CDA-4EF2-81F8-A2FB358EC707}"/>
              </a:ext>
            </a:extLst>
          </p:cNvPr>
          <p:cNvSpPr/>
          <p:nvPr/>
        </p:nvSpPr>
        <p:spPr>
          <a:xfrm>
            <a:off x="455271" y="842059"/>
            <a:ext cx="5357150" cy="5173882"/>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7" name="Google Shape;197;p2">
            <a:extLst>
              <a:ext uri="{FF2B5EF4-FFF2-40B4-BE49-F238E27FC236}">
                <a16:creationId xmlns:a16="http://schemas.microsoft.com/office/drawing/2014/main" xmlns="" id="{A9061EDB-1FDF-45E0-BC66-A3BAF773E21D}"/>
              </a:ext>
            </a:extLst>
          </p:cNvPr>
          <p:cNvSpPr/>
          <p:nvPr/>
        </p:nvSpPr>
        <p:spPr>
          <a:xfrm>
            <a:off x="455271" y="1194469"/>
            <a:ext cx="5357150" cy="1240087"/>
          </a:xfrm>
          <a:prstGeom prst="rect">
            <a:avLst/>
          </a:prstGeom>
          <a:solidFill>
            <a:schemeClr val="accent4">
              <a:lumMod val="60000"/>
              <a:lumOff val="40000"/>
            </a:schemeClr>
          </a:solid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8" name="Title 4">
            <a:extLst>
              <a:ext uri="{FF2B5EF4-FFF2-40B4-BE49-F238E27FC236}">
                <a16:creationId xmlns:a16="http://schemas.microsoft.com/office/drawing/2014/main" xmlns="" id="{80D36E99-0C9E-45A5-A964-7BA15637E7C8}"/>
              </a:ext>
            </a:extLst>
          </p:cNvPr>
          <p:cNvSpPr txBox="1">
            <a:spLocks/>
          </p:cNvSpPr>
          <p:nvPr/>
        </p:nvSpPr>
        <p:spPr>
          <a:xfrm>
            <a:off x="455271" y="1194470"/>
            <a:ext cx="5229828"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Franklin Gothic Demi Cond"/>
                <a:cs typeface="Times New Roman"/>
              </a:rPr>
              <a:t>UPDATING OF THE </a:t>
            </a:r>
          </a:p>
          <a:p>
            <a:r>
              <a:rPr lang="en-US" sz="3600" b="1" dirty="0">
                <a:latin typeface="Franklin Gothic Demi Cond"/>
                <a:cs typeface="Times New Roman"/>
              </a:rPr>
              <a:t>BOM FOR LGUs</a:t>
            </a:r>
          </a:p>
        </p:txBody>
      </p:sp>
      <p:sp>
        <p:nvSpPr>
          <p:cNvPr id="9" name="Rectangle 8">
            <a:extLst>
              <a:ext uri="{FF2B5EF4-FFF2-40B4-BE49-F238E27FC236}">
                <a16:creationId xmlns:a16="http://schemas.microsoft.com/office/drawing/2014/main" xmlns="" id="{573EA94F-EDBA-46F6-8756-4365E9B77934}"/>
              </a:ext>
            </a:extLst>
          </p:cNvPr>
          <p:cNvSpPr/>
          <p:nvPr/>
        </p:nvSpPr>
        <p:spPr>
          <a:xfrm>
            <a:off x="657829" y="2650811"/>
            <a:ext cx="5027270" cy="3170099"/>
          </a:xfrm>
          <a:prstGeom prst="rect">
            <a:avLst/>
          </a:prstGeom>
        </p:spPr>
        <p:txBody>
          <a:bodyPr wrap="square">
            <a:spAutoFit/>
          </a:bodyPr>
          <a:lstStyle/>
          <a:p>
            <a:pPr algn="just">
              <a:spcBef>
                <a:spcPts val="0"/>
              </a:spcBef>
              <a:spcAft>
                <a:spcPts val="0"/>
              </a:spcAft>
            </a:pPr>
            <a:r>
              <a:rPr lang="en-US" sz="2000" dirty="0">
                <a:solidFill>
                  <a:srgbClr val="000000"/>
                </a:solidFill>
                <a:latin typeface="Tahoma" panose="020B0604030504040204" pitchFamily="34" charset="0"/>
              </a:rPr>
              <a:t>To update the BOM for LGUs, 2016 edition in accordance with the several significant developments in the local government sector (i.e., Supreme Court ruling on the Mandanas-Garcia petition,  creation of the Special Health Fund, Salary Standardization Law of 2019, new guidelines on the 20% Development Fund and Special Education Fund, and among others)</a:t>
            </a:r>
          </a:p>
        </p:txBody>
      </p:sp>
    </p:spTree>
    <p:extLst>
      <p:ext uri="{BB962C8B-B14F-4D97-AF65-F5344CB8AC3E}">
        <p14:creationId xmlns:p14="http://schemas.microsoft.com/office/powerpoint/2010/main" val="4009052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586">
            <a:extLst>
              <a:ext uri="{FF2B5EF4-FFF2-40B4-BE49-F238E27FC236}">
                <a16:creationId xmlns:a16="http://schemas.microsoft.com/office/drawing/2014/main" xmlns="" id="{4A473969-DE68-4386-9231-3D165319637E}"/>
              </a:ext>
            </a:extLst>
          </p:cNvPr>
          <p:cNvSpPr/>
          <p:nvPr/>
        </p:nvSpPr>
        <p:spPr>
          <a:xfrm>
            <a:off x="6414304" y="1134320"/>
            <a:ext cx="5357150" cy="4386805"/>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5" name="Google Shape;197;p2">
            <a:extLst>
              <a:ext uri="{FF2B5EF4-FFF2-40B4-BE49-F238E27FC236}">
                <a16:creationId xmlns:a16="http://schemas.microsoft.com/office/drawing/2014/main" xmlns="" id="{8097AD43-2283-4440-8CA2-6D2F3214BEDC}"/>
              </a:ext>
            </a:extLst>
          </p:cNvPr>
          <p:cNvSpPr/>
          <p:nvPr/>
        </p:nvSpPr>
        <p:spPr>
          <a:xfrm>
            <a:off x="6414304" y="1486730"/>
            <a:ext cx="5357150" cy="1240087"/>
          </a:xfrm>
          <a:prstGeom prst="rect">
            <a:avLst/>
          </a:prstGeom>
          <a:solidFill>
            <a:schemeClr val="accent4">
              <a:lumMod val="60000"/>
              <a:lumOff val="40000"/>
            </a:schemeClr>
          </a:solid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6414304" y="1486731"/>
            <a:ext cx="5229828"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Franklin Gothic Demi Cond"/>
                <a:cs typeface="Times New Roman"/>
              </a:rPr>
              <a:t>UPDATING OF THE </a:t>
            </a:r>
          </a:p>
          <a:p>
            <a:r>
              <a:rPr lang="en-US" sz="3600" b="1" dirty="0">
                <a:latin typeface="Franklin Gothic Demi Cond"/>
                <a:cs typeface="Times New Roman"/>
              </a:rPr>
              <a:t>IAM FOR LGUs</a:t>
            </a:r>
          </a:p>
        </p:txBody>
      </p:sp>
      <p:sp>
        <p:nvSpPr>
          <p:cNvPr id="2" name="Rectangle 1">
            <a:extLst>
              <a:ext uri="{FF2B5EF4-FFF2-40B4-BE49-F238E27FC236}">
                <a16:creationId xmlns:a16="http://schemas.microsoft.com/office/drawing/2014/main" xmlns="" id="{C229CB0B-FA03-41DA-A7C4-2B99B8220873}"/>
              </a:ext>
            </a:extLst>
          </p:cNvPr>
          <p:cNvSpPr/>
          <p:nvPr/>
        </p:nvSpPr>
        <p:spPr>
          <a:xfrm>
            <a:off x="6616862" y="2943072"/>
            <a:ext cx="5027270" cy="2246769"/>
          </a:xfrm>
          <a:prstGeom prst="rect">
            <a:avLst/>
          </a:prstGeom>
        </p:spPr>
        <p:txBody>
          <a:bodyPr wrap="square">
            <a:spAutoFit/>
          </a:bodyPr>
          <a:lstStyle/>
          <a:p>
            <a:pPr algn="just">
              <a:spcBef>
                <a:spcPts val="0"/>
              </a:spcBef>
              <a:spcAft>
                <a:spcPts val="0"/>
              </a:spcAft>
            </a:pPr>
            <a:r>
              <a:rPr lang="en-US" sz="2000" dirty="0">
                <a:solidFill>
                  <a:srgbClr val="000000"/>
                </a:solidFill>
                <a:latin typeface="Tahoma" panose="020B0604030504040204" pitchFamily="34" charset="0"/>
              </a:rPr>
              <a:t>To update the IAM for LGUs taking into consideration the recent revision of the Philippine Government Internal Audit Manual (PGIAM) and other significant developments in internal audit. (Item 3.2 of the DBM Circular Letter No. 2020-8 dated May 26, 2020)</a:t>
            </a:r>
          </a:p>
        </p:txBody>
      </p:sp>
      <p:sp>
        <p:nvSpPr>
          <p:cNvPr id="10" name="Shape 586">
            <a:extLst>
              <a:ext uri="{FF2B5EF4-FFF2-40B4-BE49-F238E27FC236}">
                <a16:creationId xmlns:a16="http://schemas.microsoft.com/office/drawing/2014/main" xmlns="" id="{F714EDDC-B636-4A8E-9FDE-DACB847727F3}"/>
              </a:ext>
            </a:extLst>
          </p:cNvPr>
          <p:cNvSpPr/>
          <p:nvPr/>
        </p:nvSpPr>
        <p:spPr>
          <a:xfrm>
            <a:off x="455271" y="842059"/>
            <a:ext cx="5357150" cy="5173882"/>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12" name="Google Shape;197;p2">
            <a:extLst>
              <a:ext uri="{FF2B5EF4-FFF2-40B4-BE49-F238E27FC236}">
                <a16:creationId xmlns:a16="http://schemas.microsoft.com/office/drawing/2014/main" xmlns="" id="{678CBB5B-9FE4-48D4-BCA4-ECEBB3CE3E56}"/>
              </a:ext>
            </a:extLst>
          </p:cNvPr>
          <p:cNvSpPr/>
          <p:nvPr/>
        </p:nvSpPr>
        <p:spPr>
          <a:xfrm>
            <a:off x="455271" y="1194469"/>
            <a:ext cx="5357150" cy="1240087"/>
          </a:xfrm>
          <a:prstGeom prst="rect">
            <a:avLst/>
          </a:prstGeom>
          <a:solidFill>
            <a:schemeClr val="accent4">
              <a:lumMod val="60000"/>
              <a:lumOff val="40000"/>
            </a:schemeClr>
          </a:solid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13" name="Title 4">
            <a:extLst>
              <a:ext uri="{FF2B5EF4-FFF2-40B4-BE49-F238E27FC236}">
                <a16:creationId xmlns:a16="http://schemas.microsoft.com/office/drawing/2014/main" xmlns="" id="{D2639795-CA0F-4E6E-AC40-156E39B20E17}"/>
              </a:ext>
            </a:extLst>
          </p:cNvPr>
          <p:cNvSpPr txBox="1">
            <a:spLocks/>
          </p:cNvSpPr>
          <p:nvPr/>
        </p:nvSpPr>
        <p:spPr>
          <a:xfrm>
            <a:off x="455271" y="1194470"/>
            <a:ext cx="5229828"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Franklin Gothic Demi Cond"/>
                <a:cs typeface="Times New Roman"/>
              </a:rPr>
              <a:t>UPDATING OF THE </a:t>
            </a:r>
          </a:p>
          <a:p>
            <a:r>
              <a:rPr lang="en-US" sz="3600" b="1" dirty="0">
                <a:latin typeface="Franklin Gothic Demi Cond"/>
                <a:cs typeface="Times New Roman"/>
              </a:rPr>
              <a:t>BOM FOR LGUs</a:t>
            </a:r>
          </a:p>
        </p:txBody>
      </p:sp>
      <p:sp>
        <p:nvSpPr>
          <p:cNvPr id="14" name="Rectangle 13">
            <a:extLst>
              <a:ext uri="{FF2B5EF4-FFF2-40B4-BE49-F238E27FC236}">
                <a16:creationId xmlns:a16="http://schemas.microsoft.com/office/drawing/2014/main" xmlns="" id="{3B049364-50AF-4B68-BD32-1F0EBA98CB29}"/>
              </a:ext>
            </a:extLst>
          </p:cNvPr>
          <p:cNvSpPr/>
          <p:nvPr/>
        </p:nvSpPr>
        <p:spPr>
          <a:xfrm>
            <a:off x="657829" y="2650811"/>
            <a:ext cx="5027270" cy="3170099"/>
          </a:xfrm>
          <a:prstGeom prst="rect">
            <a:avLst/>
          </a:prstGeom>
        </p:spPr>
        <p:txBody>
          <a:bodyPr wrap="square">
            <a:spAutoFit/>
          </a:bodyPr>
          <a:lstStyle/>
          <a:p>
            <a:pPr algn="just">
              <a:spcBef>
                <a:spcPts val="0"/>
              </a:spcBef>
              <a:spcAft>
                <a:spcPts val="0"/>
              </a:spcAft>
            </a:pPr>
            <a:r>
              <a:rPr lang="en-US" sz="2000" dirty="0">
                <a:solidFill>
                  <a:srgbClr val="000000"/>
                </a:solidFill>
                <a:latin typeface="Tahoma" panose="020B0604030504040204" pitchFamily="34" charset="0"/>
              </a:rPr>
              <a:t>To update the BOM for LGUs, 2016 edition in accordance with the several significant developments in the local government sector (i.e., Supreme Court ruling on the Mandanas-Garcia petition,  creation of the Special Health Fund, Salary Standardization Law of 2019, new guidelines on the 20% Development Fund and Special Education Fund, and among others)</a:t>
            </a:r>
          </a:p>
        </p:txBody>
      </p:sp>
    </p:spTree>
    <p:extLst>
      <p:ext uri="{BB962C8B-B14F-4D97-AF65-F5344CB8AC3E}">
        <p14:creationId xmlns:p14="http://schemas.microsoft.com/office/powerpoint/2010/main" val="10187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g1170a288427_0_19"/>
          <p:cNvSpPr txBox="1"/>
          <p:nvPr/>
        </p:nvSpPr>
        <p:spPr>
          <a:xfrm>
            <a:off x="6736465" y="2217426"/>
            <a:ext cx="4919241" cy="3262401"/>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chemeClr val="dk1"/>
              </a:buClr>
              <a:buSzPts val="1100"/>
              <a:buFont typeface="Arial"/>
              <a:buNone/>
            </a:pPr>
            <a:r>
              <a:rPr lang="en-PH" sz="2500" dirty="0">
                <a:latin typeface="Franklin Gothic Medium Cond" panose="020B0606030402020204" pitchFamily="34" charset="0"/>
                <a:ea typeface="Tahoma"/>
                <a:cs typeface="Tahoma"/>
                <a:sym typeface="Tahoma"/>
              </a:rPr>
              <a:t>The Project on Upgrading the eBudget System for LGUs developed a new eBudget system to LGUs, which synchronized with the Electronic Statement of Receipts and Expenditures (</a:t>
            </a:r>
            <a:r>
              <a:rPr lang="en-PH" sz="2500" dirty="0" err="1">
                <a:latin typeface="Franklin Gothic Medium Cond" panose="020B0606030402020204" pitchFamily="34" charset="0"/>
                <a:ea typeface="Tahoma"/>
                <a:cs typeface="Tahoma"/>
                <a:sym typeface="Tahoma"/>
              </a:rPr>
              <a:t>eSRE</a:t>
            </a:r>
            <a:r>
              <a:rPr lang="en-PH" sz="2500" dirty="0">
                <a:latin typeface="Franklin Gothic Medium Cond" panose="020B0606030402020204" pitchFamily="34" charset="0"/>
                <a:ea typeface="Tahoma"/>
                <a:cs typeface="Tahoma"/>
                <a:sym typeface="Tahoma"/>
              </a:rPr>
              <a:t>) of the DOF and cover all facets of budgeting from budget preparation to budget accountability.</a:t>
            </a:r>
            <a:endParaRPr sz="2500" b="0" i="0" u="none" strike="noStrike" cap="none" dirty="0">
              <a:solidFill>
                <a:srgbClr val="000000"/>
              </a:solidFill>
              <a:latin typeface="Franklin Gothic Medium Cond" panose="020B0606030402020204" pitchFamily="34" charset="0"/>
              <a:ea typeface="Tahoma"/>
              <a:cs typeface="Tahoma"/>
              <a:sym typeface="Tahoma"/>
            </a:endParaRPr>
          </a:p>
        </p:txBody>
      </p:sp>
      <p:pic>
        <p:nvPicPr>
          <p:cNvPr id="183" name="Google Shape;183;g1170a288427_0_19"/>
          <p:cNvPicPr preferRelativeResize="0"/>
          <p:nvPr/>
        </p:nvPicPr>
        <p:blipFill>
          <a:blip r:embed="rId3">
            <a:alphaModFix/>
          </a:blip>
          <a:stretch>
            <a:fillRect/>
          </a:stretch>
        </p:blipFill>
        <p:spPr>
          <a:xfrm>
            <a:off x="144375" y="1914175"/>
            <a:ext cx="6236600" cy="3868904"/>
          </a:xfrm>
          <a:prstGeom prst="rect">
            <a:avLst/>
          </a:prstGeom>
          <a:noFill/>
          <a:ln>
            <a:noFill/>
          </a:ln>
        </p:spPr>
      </p:pic>
      <p:sp>
        <p:nvSpPr>
          <p:cNvPr id="5" name="Title 4">
            <a:extLst>
              <a:ext uri="{FF2B5EF4-FFF2-40B4-BE49-F238E27FC236}">
                <a16:creationId xmlns:a16="http://schemas.microsoft.com/office/drawing/2014/main" xmlns="" id="{B2564148-8689-4603-ABA4-8B6B423132F1}"/>
              </a:ext>
            </a:extLst>
          </p:cNvPr>
          <p:cNvSpPr txBox="1">
            <a:spLocks/>
          </p:cNvSpPr>
          <p:nvPr/>
        </p:nvSpPr>
        <p:spPr>
          <a:xfrm>
            <a:off x="-423332" y="841485"/>
            <a:ext cx="13038665"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b="1" dirty="0">
                <a:latin typeface="Franklin Gothic Demi Cond" panose="020B0706030402020204" pitchFamily="34" charset="0"/>
                <a:cs typeface="Times New Roman" panose="02020603050405020304" pitchFamily="18" charset="0"/>
              </a:rPr>
              <a:t>UPGRADING THE </a:t>
            </a:r>
            <a:r>
              <a:rPr lang="en-PH" b="1" dirty="0" err="1">
                <a:latin typeface="Franklin Gothic Demi Cond" panose="020B0706030402020204" pitchFamily="34" charset="0"/>
                <a:cs typeface="Times New Roman" panose="02020603050405020304" pitchFamily="18" charset="0"/>
              </a:rPr>
              <a:t>eBUDGET</a:t>
            </a:r>
            <a:r>
              <a:rPr lang="en-PH" b="1" dirty="0">
                <a:latin typeface="Franklin Gothic Demi Cond" panose="020B0706030402020204" pitchFamily="34" charset="0"/>
                <a:cs typeface="Times New Roman" panose="02020603050405020304" pitchFamily="18" charset="0"/>
              </a:rPr>
              <a:t> SYSTEM FOR LGUs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1000"/>
                                        <p:tgtEl>
                                          <p:spTgt spid="182"/>
                                        </p:tgtEl>
                                      </p:cBhvr>
                                    </p:animEffect>
                                  </p:childTnLst>
                                </p:cTn>
                              </p:par>
                              <p:par>
                                <p:cTn id="8" presetID="10" presetClass="entr" presetSubtype="0" fill="hold" nodeType="withEffect">
                                  <p:stCondLst>
                                    <p:cond delay="0"/>
                                  </p:stCondLst>
                                  <p:childTnLst>
                                    <p:set>
                                      <p:cBhvr>
                                        <p:cTn id="9" dur="1" fill="hold">
                                          <p:stCondLst>
                                            <p:cond delay="0"/>
                                          </p:stCondLst>
                                        </p:cTn>
                                        <p:tgtEl>
                                          <p:spTgt spid="183"/>
                                        </p:tgtEl>
                                        <p:attrNameLst>
                                          <p:attrName>style.visibility</p:attrName>
                                        </p:attrNameLst>
                                      </p:cBhvr>
                                      <p:to>
                                        <p:strVal val="visible"/>
                                      </p:to>
                                    </p:set>
                                    <p:animEffect transition="in" filter="fade">
                                      <p:cBhvr>
                                        <p:cTn id="10" dur="10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9" name="Google Shape;189;g128788b49ae_1_3"/>
          <p:cNvSpPr/>
          <p:nvPr/>
        </p:nvSpPr>
        <p:spPr>
          <a:xfrm>
            <a:off x="718351" y="2033563"/>
            <a:ext cx="2392500" cy="17310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0" name="Google Shape;190;g128788b49ae_1_3"/>
          <p:cNvSpPr/>
          <p:nvPr/>
        </p:nvSpPr>
        <p:spPr>
          <a:xfrm>
            <a:off x="3435659" y="2033564"/>
            <a:ext cx="2397000" cy="17310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1" name="Google Shape;191;g128788b49ae_1_3"/>
          <p:cNvSpPr/>
          <p:nvPr/>
        </p:nvSpPr>
        <p:spPr>
          <a:xfrm>
            <a:off x="6184775" y="2033564"/>
            <a:ext cx="2389500" cy="17310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2" name="Google Shape;192;g128788b49ae_1_3"/>
          <p:cNvSpPr/>
          <p:nvPr/>
        </p:nvSpPr>
        <p:spPr>
          <a:xfrm>
            <a:off x="8925017" y="2033564"/>
            <a:ext cx="2397000" cy="17310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3" name="Google Shape;193;g128788b49ae_1_3"/>
          <p:cNvSpPr/>
          <p:nvPr/>
        </p:nvSpPr>
        <p:spPr>
          <a:xfrm>
            <a:off x="1042759" y="1762765"/>
            <a:ext cx="1731000" cy="5328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4" name="Google Shape;194;g128788b49ae_1_3"/>
          <p:cNvSpPr/>
          <p:nvPr/>
        </p:nvSpPr>
        <p:spPr>
          <a:xfrm>
            <a:off x="3768571" y="1773516"/>
            <a:ext cx="1731000" cy="5328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5" name="Google Shape;195;g128788b49ae_1_3"/>
          <p:cNvSpPr/>
          <p:nvPr/>
        </p:nvSpPr>
        <p:spPr>
          <a:xfrm>
            <a:off x="6476631" y="1762765"/>
            <a:ext cx="1731000" cy="5592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6" name="Google Shape;196;g128788b49ae_1_3"/>
          <p:cNvSpPr/>
          <p:nvPr/>
        </p:nvSpPr>
        <p:spPr>
          <a:xfrm>
            <a:off x="9295662" y="1762765"/>
            <a:ext cx="1731000" cy="532800"/>
          </a:xfrm>
          <a:prstGeom prst="rect">
            <a:avLst/>
          </a:prstGeom>
          <a:solidFill>
            <a:schemeClr val="accent4">
              <a:lumMod val="40000"/>
              <a:lumOff val="6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Quattrocento Sans"/>
              <a:ea typeface="Quattrocento Sans"/>
              <a:cs typeface="Quattrocento Sans"/>
              <a:sym typeface="Quattrocento Sans"/>
            </a:endParaRPr>
          </a:p>
        </p:txBody>
      </p:sp>
      <p:sp>
        <p:nvSpPr>
          <p:cNvPr id="197" name="Google Shape;197;g128788b49ae_1_3"/>
          <p:cNvSpPr txBox="1"/>
          <p:nvPr/>
        </p:nvSpPr>
        <p:spPr>
          <a:xfrm>
            <a:off x="1197749" y="1856324"/>
            <a:ext cx="1544700" cy="338700"/>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PH" sz="1600" b="0" i="0" u="none" strike="noStrike" cap="none">
                <a:latin typeface="Quattrocento Sans"/>
                <a:ea typeface="Quattrocento Sans"/>
                <a:cs typeface="Quattrocento Sans"/>
                <a:sym typeface="Quattrocento Sans"/>
              </a:rPr>
              <a:t>0 – 3 months</a:t>
            </a:r>
            <a:endParaRPr sz="1600">
              <a:latin typeface="Quattrocento Sans"/>
              <a:ea typeface="Quattrocento Sans"/>
              <a:cs typeface="Quattrocento Sans"/>
              <a:sym typeface="Quattrocento Sans"/>
            </a:endParaRPr>
          </a:p>
        </p:txBody>
      </p:sp>
      <p:sp>
        <p:nvSpPr>
          <p:cNvPr id="198" name="Google Shape;198;g128788b49ae_1_3"/>
          <p:cNvSpPr txBox="1"/>
          <p:nvPr/>
        </p:nvSpPr>
        <p:spPr>
          <a:xfrm>
            <a:off x="4015213" y="1856313"/>
            <a:ext cx="1398900" cy="338700"/>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PH" sz="1600">
                <a:latin typeface="Quattrocento Sans"/>
                <a:ea typeface="Quattrocento Sans"/>
                <a:cs typeface="Quattrocento Sans"/>
                <a:sym typeface="Quattrocento Sans"/>
              </a:rPr>
              <a:t>4 – 6 months</a:t>
            </a:r>
            <a:endParaRPr sz="1600">
              <a:latin typeface="Quattrocento Sans"/>
              <a:ea typeface="Quattrocento Sans"/>
              <a:cs typeface="Quattrocento Sans"/>
              <a:sym typeface="Quattrocento Sans"/>
            </a:endParaRPr>
          </a:p>
        </p:txBody>
      </p:sp>
      <p:sp>
        <p:nvSpPr>
          <p:cNvPr id="199" name="Google Shape;199;g128788b49ae_1_3"/>
          <p:cNvSpPr txBox="1"/>
          <p:nvPr/>
        </p:nvSpPr>
        <p:spPr>
          <a:xfrm>
            <a:off x="6719800" y="1862350"/>
            <a:ext cx="1398900" cy="338700"/>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PH" sz="1600">
                <a:latin typeface="Quattrocento Sans"/>
                <a:ea typeface="Quattrocento Sans"/>
                <a:cs typeface="Quattrocento Sans"/>
                <a:sym typeface="Quattrocento Sans"/>
              </a:rPr>
              <a:t>7 – 9 months</a:t>
            </a:r>
            <a:endParaRPr sz="1600">
              <a:latin typeface="Quattrocento Sans"/>
              <a:ea typeface="Quattrocento Sans"/>
              <a:cs typeface="Quattrocento Sans"/>
              <a:sym typeface="Quattrocento Sans"/>
            </a:endParaRPr>
          </a:p>
        </p:txBody>
      </p:sp>
      <p:sp>
        <p:nvSpPr>
          <p:cNvPr id="200" name="Google Shape;200;g128788b49ae_1_3"/>
          <p:cNvSpPr txBox="1"/>
          <p:nvPr/>
        </p:nvSpPr>
        <p:spPr>
          <a:xfrm>
            <a:off x="9338899" y="1875025"/>
            <a:ext cx="1544700" cy="307736"/>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PH" sz="1400" dirty="0">
                <a:latin typeface="Quattrocento Sans"/>
                <a:ea typeface="Quattrocento Sans"/>
                <a:cs typeface="Quattrocento Sans"/>
                <a:sym typeface="Quattrocento Sans"/>
              </a:rPr>
              <a:t>10 – 12 months</a:t>
            </a:r>
            <a:endParaRPr sz="1400" dirty="0">
              <a:latin typeface="Quattrocento Sans"/>
              <a:ea typeface="Quattrocento Sans"/>
              <a:cs typeface="Quattrocento Sans"/>
              <a:sym typeface="Quattrocento Sans"/>
            </a:endParaRPr>
          </a:p>
        </p:txBody>
      </p:sp>
      <p:sp>
        <p:nvSpPr>
          <p:cNvPr id="201" name="Google Shape;201;g128788b49ae_1_3"/>
          <p:cNvSpPr txBox="1"/>
          <p:nvPr/>
        </p:nvSpPr>
        <p:spPr>
          <a:xfrm>
            <a:off x="764128" y="2469996"/>
            <a:ext cx="2141100" cy="1015800"/>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lt1"/>
              </a:buClr>
              <a:buSzPts val="1200"/>
              <a:buFont typeface="Courier New"/>
              <a:buChar char="o"/>
            </a:pPr>
            <a:r>
              <a:rPr lang="en-PH" sz="1200">
                <a:latin typeface="Quattrocento Sans"/>
                <a:ea typeface="Quattrocento Sans"/>
                <a:cs typeface="Quattrocento Sans"/>
                <a:sym typeface="Quattrocento Sans"/>
              </a:rPr>
              <a:t>Review the existing tool for eBudget System</a:t>
            </a:r>
            <a:endParaRPr/>
          </a:p>
          <a:p>
            <a:pPr marL="285750" marR="0" lvl="0" indent="-285750" algn="just" rtl="0">
              <a:spcBef>
                <a:spcPts val="0"/>
              </a:spcBef>
              <a:spcAft>
                <a:spcPts val="0"/>
              </a:spcAft>
              <a:buClr>
                <a:schemeClr val="lt1"/>
              </a:buClr>
              <a:buSzPts val="1200"/>
              <a:buFont typeface="Courier New"/>
              <a:buChar char="o"/>
            </a:pPr>
            <a:r>
              <a:rPr lang="en-PH" sz="1200">
                <a:latin typeface="Quattrocento Sans"/>
                <a:ea typeface="Quattrocento Sans"/>
                <a:cs typeface="Quattrocento Sans"/>
                <a:sym typeface="Quattrocento Sans"/>
              </a:rPr>
              <a:t>Consult with DBM ROs and LBOs</a:t>
            </a:r>
            <a:endParaRPr/>
          </a:p>
          <a:p>
            <a:pPr marL="285750" marR="0" lvl="0" indent="-285750" algn="just" rtl="0">
              <a:spcBef>
                <a:spcPts val="0"/>
              </a:spcBef>
              <a:spcAft>
                <a:spcPts val="0"/>
              </a:spcAft>
              <a:buClr>
                <a:schemeClr val="lt1"/>
              </a:buClr>
              <a:buSzPts val="1200"/>
              <a:buFont typeface="Courier New"/>
              <a:buChar char="o"/>
            </a:pPr>
            <a:r>
              <a:rPr lang="en-PH" sz="1200">
                <a:latin typeface="Quattrocento Sans"/>
                <a:ea typeface="Quattrocento Sans"/>
                <a:cs typeface="Quattrocento Sans"/>
                <a:sym typeface="Quattrocento Sans"/>
              </a:rPr>
              <a:t>Draft Inception Report</a:t>
            </a:r>
            <a:endParaRPr/>
          </a:p>
        </p:txBody>
      </p:sp>
      <p:sp>
        <p:nvSpPr>
          <p:cNvPr id="202" name="Google Shape;202;g128788b49ae_1_3"/>
          <p:cNvSpPr/>
          <p:nvPr/>
        </p:nvSpPr>
        <p:spPr>
          <a:xfrm>
            <a:off x="1754820" y="3982600"/>
            <a:ext cx="159900" cy="133200"/>
          </a:xfrm>
          <a:prstGeom prst="ellipse">
            <a:avLst/>
          </a:prstGeom>
          <a:solidFill>
            <a:srgbClr val="0B5394"/>
          </a:solidFill>
          <a:ln w="12700" cap="flat" cmpd="sng">
            <a:solidFill>
              <a:srgbClr val="0B539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Google Shape;203;g128788b49ae_1_3"/>
          <p:cNvSpPr/>
          <p:nvPr/>
        </p:nvSpPr>
        <p:spPr>
          <a:xfrm>
            <a:off x="4530203" y="3978164"/>
            <a:ext cx="159900" cy="133200"/>
          </a:xfrm>
          <a:prstGeom prst="ellipse">
            <a:avLst/>
          </a:prstGeom>
          <a:solidFill>
            <a:srgbClr val="0B5394"/>
          </a:solidFill>
          <a:ln w="12700" cap="flat" cmpd="sng">
            <a:solidFill>
              <a:srgbClr val="0B539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4" name="Google Shape;204;g128788b49ae_1_3"/>
          <p:cNvSpPr/>
          <p:nvPr/>
        </p:nvSpPr>
        <p:spPr>
          <a:xfrm>
            <a:off x="7273769" y="3978164"/>
            <a:ext cx="159900" cy="133200"/>
          </a:xfrm>
          <a:prstGeom prst="ellipse">
            <a:avLst/>
          </a:prstGeom>
          <a:solidFill>
            <a:srgbClr val="0B5394"/>
          </a:solidFill>
          <a:ln w="12700" cap="flat" cmpd="sng">
            <a:solidFill>
              <a:srgbClr val="0B539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5" name="Google Shape;205;g128788b49ae_1_3"/>
          <p:cNvSpPr/>
          <p:nvPr/>
        </p:nvSpPr>
        <p:spPr>
          <a:xfrm>
            <a:off x="10043603" y="3978164"/>
            <a:ext cx="159900" cy="133200"/>
          </a:xfrm>
          <a:prstGeom prst="ellipse">
            <a:avLst/>
          </a:prstGeom>
          <a:solidFill>
            <a:srgbClr val="0B5394"/>
          </a:solidFill>
          <a:ln w="12700" cap="flat" cmpd="sng">
            <a:solidFill>
              <a:srgbClr val="0B539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6" name="Google Shape;206;g128788b49ae_1_3"/>
          <p:cNvSpPr txBox="1"/>
          <p:nvPr/>
        </p:nvSpPr>
        <p:spPr>
          <a:xfrm>
            <a:off x="3505016" y="2450856"/>
            <a:ext cx="2180100" cy="1200288"/>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lt1"/>
              </a:buClr>
              <a:buSzPts val="1200"/>
              <a:buFont typeface="Courier New"/>
              <a:buChar char="o"/>
            </a:pPr>
            <a:r>
              <a:rPr lang="en-PH" sz="1200">
                <a:latin typeface="Quattrocento Sans"/>
                <a:ea typeface="Quattrocento Sans"/>
                <a:cs typeface="Quattrocento Sans"/>
                <a:sym typeface="Quattrocento Sans"/>
              </a:rPr>
              <a:t>Design and Code the new features of eBudget System</a:t>
            </a:r>
            <a:endParaRPr/>
          </a:p>
          <a:p>
            <a:pPr marL="285750" marR="0" lvl="0" indent="-285750" algn="just" rtl="0">
              <a:spcBef>
                <a:spcPts val="0"/>
              </a:spcBef>
              <a:spcAft>
                <a:spcPts val="0"/>
              </a:spcAft>
              <a:buClr>
                <a:schemeClr val="lt1"/>
              </a:buClr>
              <a:buSzPts val="1200"/>
              <a:buFont typeface="Courier New"/>
              <a:buChar char="o"/>
            </a:pPr>
            <a:r>
              <a:rPr lang="en-PH" sz="1200">
                <a:latin typeface="Quattrocento Sans"/>
                <a:ea typeface="Quattrocento Sans"/>
                <a:cs typeface="Quattrocento Sans"/>
                <a:sym typeface="Quattrocento Sans"/>
              </a:rPr>
              <a:t>Conduct presentation and testing to Project Team</a:t>
            </a:r>
            <a:endParaRPr/>
          </a:p>
        </p:txBody>
      </p:sp>
      <p:sp>
        <p:nvSpPr>
          <p:cNvPr id="207" name="Google Shape;207;g128788b49ae_1_3"/>
          <p:cNvSpPr txBox="1"/>
          <p:nvPr/>
        </p:nvSpPr>
        <p:spPr>
          <a:xfrm>
            <a:off x="6263010" y="2383237"/>
            <a:ext cx="2311200" cy="1015800"/>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lt1"/>
              </a:buClr>
              <a:buSzPts val="1200"/>
              <a:buFont typeface="Courier New"/>
              <a:buChar char="o"/>
            </a:pPr>
            <a:r>
              <a:rPr lang="en-PH" sz="1200">
                <a:latin typeface="Quattrocento Sans"/>
                <a:ea typeface="Quattrocento Sans"/>
                <a:cs typeface="Quattrocento Sans"/>
                <a:sym typeface="Quattrocento Sans"/>
              </a:rPr>
              <a:t>Address issues on eBudget System</a:t>
            </a:r>
            <a:endParaRPr/>
          </a:p>
          <a:p>
            <a:pPr marL="285750" marR="0" lvl="0" indent="-285750" algn="just" rtl="0">
              <a:spcBef>
                <a:spcPts val="0"/>
              </a:spcBef>
              <a:spcAft>
                <a:spcPts val="0"/>
              </a:spcAft>
              <a:buClr>
                <a:schemeClr val="lt1"/>
              </a:buClr>
              <a:buSzPts val="1200"/>
              <a:buFont typeface="Courier New"/>
              <a:buChar char="o"/>
            </a:pPr>
            <a:r>
              <a:rPr lang="en-PH" sz="1200">
                <a:latin typeface="Quattrocento Sans"/>
                <a:ea typeface="Quattrocento Sans"/>
                <a:cs typeface="Quattrocento Sans"/>
                <a:sym typeface="Quattrocento Sans"/>
              </a:rPr>
              <a:t>Conduct Pilot Testing of the eBudget System to the DBM ROs and LGUs</a:t>
            </a:r>
            <a:endParaRPr/>
          </a:p>
        </p:txBody>
      </p:sp>
      <p:sp>
        <p:nvSpPr>
          <p:cNvPr id="208" name="Google Shape;208;g128788b49ae_1_3"/>
          <p:cNvSpPr txBox="1"/>
          <p:nvPr/>
        </p:nvSpPr>
        <p:spPr>
          <a:xfrm>
            <a:off x="9034696" y="2408548"/>
            <a:ext cx="2253000" cy="1200600"/>
          </a:xfrm>
          <a:prstGeom prst="rect">
            <a:avLst/>
          </a:prstGeom>
          <a:solidFill>
            <a:schemeClr val="accent4">
              <a:lumMod val="40000"/>
              <a:lumOff val="60000"/>
            </a:schemeClr>
          </a:solidFill>
          <a:ln w="9525" cap="flat" cmpd="sng">
            <a:no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lt1"/>
              </a:buClr>
              <a:buSzPts val="1200"/>
              <a:buFont typeface="Courier New"/>
              <a:buChar char="o"/>
            </a:pPr>
            <a:r>
              <a:rPr lang="en-PH" sz="1200" dirty="0">
                <a:latin typeface="Quattrocento Sans"/>
                <a:ea typeface="Quattrocento Sans"/>
                <a:cs typeface="Quattrocento Sans"/>
                <a:sym typeface="Quattrocento Sans"/>
              </a:rPr>
              <a:t>Draft an updated User’s Manual and Administrator’s Manual</a:t>
            </a:r>
            <a:endParaRPr dirty="0"/>
          </a:p>
          <a:p>
            <a:pPr marL="285750" marR="0" lvl="0" indent="-285750" algn="just" rtl="0">
              <a:spcBef>
                <a:spcPts val="0"/>
              </a:spcBef>
              <a:spcAft>
                <a:spcPts val="0"/>
              </a:spcAft>
              <a:buClr>
                <a:schemeClr val="lt1"/>
              </a:buClr>
              <a:buSzPts val="1200"/>
              <a:buFont typeface="Courier New"/>
              <a:buChar char="o"/>
            </a:pPr>
            <a:r>
              <a:rPr lang="en-PH" sz="1200" dirty="0">
                <a:latin typeface="Quattrocento Sans"/>
                <a:ea typeface="Quattrocento Sans"/>
                <a:cs typeface="Quattrocento Sans"/>
                <a:sym typeface="Quattrocento Sans"/>
              </a:rPr>
              <a:t>Conduct Training of Trainers</a:t>
            </a:r>
            <a:endParaRPr dirty="0"/>
          </a:p>
          <a:p>
            <a:pPr marL="285750" marR="0" lvl="0" indent="-285750" algn="just" rtl="0">
              <a:spcBef>
                <a:spcPts val="0"/>
              </a:spcBef>
              <a:spcAft>
                <a:spcPts val="0"/>
              </a:spcAft>
              <a:buClr>
                <a:schemeClr val="lt1"/>
              </a:buClr>
              <a:buSzPts val="1200"/>
              <a:buFont typeface="Courier New"/>
              <a:buChar char="o"/>
            </a:pPr>
            <a:r>
              <a:rPr lang="en-PH" sz="1200" dirty="0">
                <a:latin typeface="Quattrocento Sans"/>
                <a:ea typeface="Quattrocento Sans"/>
                <a:cs typeface="Quattrocento Sans"/>
                <a:sym typeface="Quattrocento Sans"/>
              </a:rPr>
              <a:t>Turnover of system</a:t>
            </a:r>
            <a:endParaRPr dirty="0"/>
          </a:p>
        </p:txBody>
      </p:sp>
      <p:sp>
        <p:nvSpPr>
          <p:cNvPr id="209" name="Google Shape;209;g128788b49ae_1_3"/>
          <p:cNvSpPr/>
          <p:nvPr/>
        </p:nvSpPr>
        <p:spPr>
          <a:xfrm rot="10800000">
            <a:off x="8534600" y="4432249"/>
            <a:ext cx="3546600" cy="2069400"/>
          </a:xfrm>
          <a:prstGeom prst="wedgeRectCallout">
            <a:avLst>
              <a:gd name="adj1" fmla="val 6201"/>
              <a:gd name="adj2" fmla="val 59813"/>
            </a:avLst>
          </a:prstGeom>
          <a:solidFill>
            <a:schemeClr val="accent4">
              <a:lumMod val="20000"/>
              <a:lumOff val="80000"/>
            </a:schemeClr>
          </a:solidFill>
          <a:ln w="12700" cap="flat" cmpd="sng">
            <a:solidFill>
              <a:srgbClr val="E7E6E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0" name="Google Shape;210;g128788b49ae_1_3"/>
          <p:cNvSpPr/>
          <p:nvPr/>
        </p:nvSpPr>
        <p:spPr>
          <a:xfrm rot="10800000">
            <a:off x="982937" y="4717095"/>
            <a:ext cx="6953700" cy="1731000"/>
          </a:xfrm>
          <a:prstGeom prst="wedgeRectCallout">
            <a:avLst>
              <a:gd name="adj1" fmla="val -38196"/>
              <a:gd name="adj2" fmla="val 71218"/>
            </a:avLst>
          </a:prstGeom>
          <a:solidFill>
            <a:schemeClr val="accent4">
              <a:lumMod val="20000"/>
              <a:lumOff val="80000"/>
            </a:schemeClr>
          </a:solidFill>
          <a:ln w="12700" cap="flat" cmpd="sng">
            <a:solidFill>
              <a:srgbClr val="E7E6E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1" name="Google Shape;211;g128788b49ae_1_3"/>
          <p:cNvSpPr txBox="1"/>
          <p:nvPr/>
        </p:nvSpPr>
        <p:spPr>
          <a:xfrm>
            <a:off x="1084693" y="4838369"/>
            <a:ext cx="6674400" cy="156962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PH" sz="1600" b="1" dirty="0">
                <a:solidFill>
                  <a:srgbClr val="000000"/>
                </a:solidFill>
                <a:latin typeface="Franklin Gothic Medium Cond" panose="020B0606030402020204" pitchFamily="34" charset="0"/>
                <a:ea typeface="Calibri"/>
                <a:cs typeface="Calibri"/>
                <a:sym typeface="Calibri"/>
              </a:rPr>
              <a:t>The First Nine Months</a:t>
            </a:r>
            <a:endParaRPr sz="2400" dirty="0">
              <a:latin typeface="Franklin Gothic Medium Cond" panose="020B0606030402020204" pitchFamily="34" charset="0"/>
            </a:endParaRPr>
          </a:p>
          <a:p>
            <a:pPr marL="0" marR="0" lvl="0" indent="0" algn="just" rtl="0">
              <a:spcBef>
                <a:spcPts val="0"/>
              </a:spcBef>
              <a:spcAft>
                <a:spcPts val="0"/>
              </a:spcAft>
              <a:buNone/>
            </a:pPr>
            <a:endParaRPr sz="1600" dirty="0">
              <a:solidFill>
                <a:srgbClr val="000000"/>
              </a:solidFill>
              <a:latin typeface="Franklin Gothic Medium Cond" panose="020B0606030402020204" pitchFamily="34" charset="0"/>
              <a:ea typeface="Calibri"/>
              <a:cs typeface="Calibri"/>
              <a:sym typeface="Calibri"/>
            </a:endParaRPr>
          </a:p>
          <a:p>
            <a:pPr marL="0" marR="0" lvl="0" indent="0" algn="just" rtl="0">
              <a:spcBef>
                <a:spcPts val="0"/>
              </a:spcBef>
              <a:spcAft>
                <a:spcPts val="0"/>
              </a:spcAft>
              <a:buNone/>
            </a:pPr>
            <a:r>
              <a:rPr lang="en-PH" sz="1600" dirty="0">
                <a:solidFill>
                  <a:srgbClr val="000000"/>
                </a:solidFill>
                <a:latin typeface="Franklin Gothic Medium Cond" panose="020B0606030402020204" pitchFamily="34" charset="0"/>
                <a:ea typeface="Book Antiqua"/>
                <a:cs typeface="Book Antiqua"/>
                <a:sym typeface="Book Antiqua"/>
              </a:rPr>
              <a:t>Within nine months, the project has successfully achieved 75% of its objectives: a review and consultation of the existing eBudget system for LGUs, design and code of budget preparation, budget authorization, budget review, budget execution, and budget accountability, and conduct of the pilot testing and iterations of the system.</a:t>
            </a:r>
            <a:endParaRPr sz="1600" dirty="0">
              <a:solidFill>
                <a:srgbClr val="000000"/>
              </a:solidFill>
              <a:latin typeface="Franklin Gothic Medium Cond" panose="020B0606030402020204" pitchFamily="34" charset="0"/>
              <a:ea typeface="Calibri"/>
              <a:cs typeface="Calibri"/>
              <a:sym typeface="Calibri"/>
            </a:endParaRPr>
          </a:p>
        </p:txBody>
      </p:sp>
      <p:sp>
        <p:nvSpPr>
          <p:cNvPr id="212" name="Google Shape;212;g128788b49ae_1_3"/>
          <p:cNvSpPr txBox="1"/>
          <p:nvPr/>
        </p:nvSpPr>
        <p:spPr>
          <a:xfrm>
            <a:off x="8660811" y="4636240"/>
            <a:ext cx="3294300" cy="170042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PH" sz="1600" b="1" dirty="0">
                <a:solidFill>
                  <a:srgbClr val="000000"/>
                </a:solidFill>
                <a:latin typeface="Franklin Gothic Medium Cond" panose="020B0606030402020204" pitchFamily="34" charset="0"/>
                <a:ea typeface="Calibri"/>
                <a:cs typeface="Calibri"/>
                <a:sym typeface="Calibri"/>
              </a:rPr>
              <a:t>Last Three months</a:t>
            </a:r>
            <a:endParaRPr sz="2400" dirty="0">
              <a:latin typeface="Franklin Gothic Medium Cond" panose="020B0606030402020204" pitchFamily="34" charset="0"/>
            </a:endParaRPr>
          </a:p>
          <a:p>
            <a:pPr marL="0" marR="0" lvl="0" indent="0" algn="just" rtl="0">
              <a:spcBef>
                <a:spcPts val="0"/>
              </a:spcBef>
              <a:spcAft>
                <a:spcPts val="0"/>
              </a:spcAft>
              <a:buNone/>
            </a:pPr>
            <a:endParaRPr sz="1100" dirty="0">
              <a:solidFill>
                <a:srgbClr val="000000"/>
              </a:solidFill>
              <a:latin typeface="Franklin Gothic Medium Cond" panose="020B0606030402020204" pitchFamily="34" charset="0"/>
              <a:ea typeface="Calibri"/>
              <a:cs typeface="Calibri"/>
              <a:sym typeface="Calibri"/>
            </a:endParaRPr>
          </a:p>
          <a:p>
            <a:pPr marL="0" marR="0" lvl="0" indent="0" algn="just" rtl="0">
              <a:spcBef>
                <a:spcPts val="0"/>
              </a:spcBef>
              <a:spcAft>
                <a:spcPts val="0"/>
              </a:spcAft>
              <a:buNone/>
            </a:pPr>
            <a:r>
              <a:rPr lang="en-PH" sz="1550" dirty="0">
                <a:solidFill>
                  <a:srgbClr val="000000"/>
                </a:solidFill>
                <a:latin typeface="Franklin Gothic Medium Cond" panose="020B0606030402020204" pitchFamily="34" charset="0"/>
                <a:ea typeface="Book Antiqua"/>
                <a:cs typeface="Book Antiqua"/>
                <a:sym typeface="Book Antiqua"/>
              </a:rPr>
              <a:t>The last three months involve the drafting of an updated User’s Manual and Administrator’s Manual, the conduct Training of Trainers to ICTSS, LGRCB and DBM ROs last December 2, 3, and 6, 2021</a:t>
            </a:r>
            <a:r>
              <a:rPr lang="en-PH" sz="1550" dirty="0">
                <a:latin typeface="Franklin Gothic Medium Cond" panose="020B0606030402020204" pitchFamily="34" charset="0"/>
                <a:ea typeface="Book Antiqua"/>
                <a:cs typeface="Book Antiqua"/>
                <a:sym typeface="Book Antiqua"/>
              </a:rPr>
              <a:t>.</a:t>
            </a:r>
            <a:endParaRPr sz="1550" dirty="0">
              <a:latin typeface="Franklin Gothic Medium Cond" panose="020B0606030402020204" pitchFamily="34" charset="0"/>
            </a:endParaRPr>
          </a:p>
        </p:txBody>
      </p:sp>
      <p:sp>
        <p:nvSpPr>
          <p:cNvPr id="27" name="Title 4">
            <a:extLst>
              <a:ext uri="{FF2B5EF4-FFF2-40B4-BE49-F238E27FC236}">
                <a16:creationId xmlns:a16="http://schemas.microsoft.com/office/drawing/2014/main" xmlns="" id="{712AABDE-1840-4F52-B35B-6236EFAC4BF2}"/>
              </a:ext>
            </a:extLst>
          </p:cNvPr>
          <p:cNvSpPr txBox="1">
            <a:spLocks/>
          </p:cNvSpPr>
          <p:nvPr/>
        </p:nvSpPr>
        <p:spPr>
          <a:xfrm>
            <a:off x="-423333" y="296785"/>
            <a:ext cx="13038665" cy="1179820"/>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b="1" dirty="0">
                <a:latin typeface="Franklin Gothic Demi Cond" panose="020B0706030402020204" pitchFamily="34" charset="0"/>
                <a:cs typeface="Times New Roman" panose="02020603050405020304" pitchFamily="18" charset="0"/>
              </a:rPr>
              <a:t>UPGRADING THE </a:t>
            </a:r>
            <a:r>
              <a:rPr lang="en-PH" b="1" dirty="0" err="1">
                <a:latin typeface="Franklin Gothic Demi Cond" panose="020B0706030402020204" pitchFamily="34" charset="0"/>
                <a:cs typeface="Times New Roman" panose="02020603050405020304" pitchFamily="18" charset="0"/>
              </a:rPr>
              <a:t>eBUDGET</a:t>
            </a:r>
            <a:r>
              <a:rPr lang="en-PH" b="1" dirty="0">
                <a:latin typeface="Franklin Gothic Demi Cond" panose="020B0706030402020204" pitchFamily="34" charset="0"/>
                <a:cs typeface="Times New Roman" panose="02020603050405020304" pitchFamily="18" charset="0"/>
              </a:rPr>
              <a:t> SYSTEM FOR LGUs</a:t>
            </a:r>
          </a:p>
          <a:p>
            <a:r>
              <a:rPr lang="en-US" sz="2800" dirty="0">
                <a:latin typeface="Franklin Gothic Demi Cond" panose="020B0706030402020204" pitchFamily="34" charset="0"/>
                <a:cs typeface="Times New Roman" panose="02020603050405020304" pitchFamily="18" charset="0"/>
              </a:rPr>
              <a:t>A</a:t>
            </a:r>
            <a:r>
              <a:rPr lang="en-PH" sz="2800" dirty="0">
                <a:latin typeface="Franklin Gothic Demi Cond" panose="020B0706030402020204" pitchFamily="34" charset="0"/>
                <a:cs typeface="Times New Roman" panose="02020603050405020304" pitchFamily="18" charset="0"/>
              </a:rPr>
              <a:t>CCOMPLISHMENTS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9"/>
                                        </p:tgtEl>
                                        <p:attrNameLst>
                                          <p:attrName>style.visibility</p:attrName>
                                        </p:attrNameLst>
                                      </p:cBhvr>
                                      <p:to>
                                        <p:strVal val="visible"/>
                                      </p:to>
                                    </p:set>
                                    <p:animEffect transition="in" filter="fade">
                                      <p:cBhvr>
                                        <p:cTn id="7" dur="1000"/>
                                        <p:tgtEl>
                                          <p:spTgt spid="189"/>
                                        </p:tgtEl>
                                      </p:cBhvr>
                                    </p:animEffect>
                                  </p:childTnLst>
                                </p:cTn>
                              </p:par>
                              <p:par>
                                <p:cTn id="8" presetID="10" presetClass="entr" presetSubtype="0" fill="hold" nodeType="withEffect">
                                  <p:stCondLst>
                                    <p:cond delay="0"/>
                                  </p:stCondLst>
                                  <p:childTnLst>
                                    <p:set>
                                      <p:cBhvr>
                                        <p:cTn id="9" dur="1" fill="hold">
                                          <p:stCondLst>
                                            <p:cond delay="0"/>
                                          </p:stCondLst>
                                        </p:cTn>
                                        <p:tgtEl>
                                          <p:spTgt spid="190"/>
                                        </p:tgtEl>
                                        <p:attrNameLst>
                                          <p:attrName>style.visibility</p:attrName>
                                        </p:attrNameLst>
                                      </p:cBhvr>
                                      <p:to>
                                        <p:strVal val="visible"/>
                                      </p:to>
                                    </p:set>
                                    <p:animEffect transition="in" filter="fade">
                                      <p:cBhvr>
                                        <p:cTn id="10" dur="1000"/>
                                        <p:tgtEl>
                                          <p:spTgt spid="190"/>
                                        </p:tgtEl>
                                      </p:cBhvr>
                                    </p:animEffect>
                                  </p:childTnLst>
                                </p:cTn>
                              </p:par>
                              <p:par>
                                <p:cTn id="11" presetID="10" presetClass="entr" presetSubtype="0" fill="hold" nodeType="withEffect">
                                  <p:stCondLst>
                                    <p:cond delay="0"/>
                                  </p:stCondLst>
                                  <p:childTnLst>
                                    <p:set>
                                      <p:cBhvr>
                                        <p:cTn id="12" dur="1" fill="hold">
                                          <p:stCondLst>
                                            <p:cond delay="0"/>
                                          </p:stCondLst>
                                        </p:cTn>
                                        <p:tgtEl>
                                          <p:spTgt spid="191"/>
                                        </p:tgtEl>
                                        <p:attrNameLst>
                                          <p:attrName>style.visibility</p:attrName>
                                        </p:attrNameLst>
                                      </p:cBhvr>
                                      <p:to>
                                        <p:strVal val="visible"/>
                                      </p:to>
                                    </p:set>
                                    <p:animEffect transition="in" filter="fade">
                                      <p:cBhvr>
                                        <p:cTn id="13" dur="1000"/>
                                        <p:tgtEl>
                                          <p:spTgt spid="191"/>
                                        </p:tgtEl>
                                      </p:cBhvr>
                                    </p:animEffect>
                                  </p:childTnLst>
                                </p:cTn>
                              </p:par>
                              <p:par>
                                <p:cTn id="14" presetID="10" presetClass="entr" presetSubtype="0" fill="hold" nodeType="withEffect">
                                  <p:stCondLst>
                                    <p:cond delay="0"/>
                                  </p:stCondLst>
                                  <p:childTnLst>
                                    <p:set>
                                      <p:cBhvr>
                                        <p:cTn id="15" dur="1" fill="hold">
                                          <p:stCondLst>
                                            <p:cond delay="0"/>
                                          </p:stCondLst>
                                        </p:cTn>
                                        <p:tgtEl>
                                          <p:spTgt spid="192"/>
                                        </p:tgtEl>
                                        <p:attrNameLst>
                                          <p:attrName>style.visibility</p:attrName>
                                        </p:attrNameLst>
                                      </p:cBhvr>
                                      <p:to>
                                        <p:strVal val="visible"/>
                                      </p:to>
                                    </p:set>
                                    <p:animEffect transition="in" filter="fade">
                                      <p:cBhvr>
                                        <p:cTn id="16" dur="1000"/>
                                        <p:tgtEl>
                                          <p:spTgt spid="192"/>
                                        </p:tgtEl>
                                      </p:cBhvr>
                                    </p:animEffect>
                                  </p:childTnLst>
                                </p:cTn>
                              </p:par>
                              <p:par>
                                <p:cTn id="17" presetID="10" presetClass="entr" presetSubtype="0" fill="hold" nodeType="withEffect">
                                  <p:stCondLst>
                                    <p:cond delay="0"/>
                                  </p:stCondLst>
                                  <p:childTnLst>
                                    <p:set>
                                      <p:cBhvr>
                                        <p:cTn id="18" dur="1" fill="hold">
                                          <p:stCondLst>
                                            <p:cond delay="0"/>
                                          </p:stCondLst>
                                        </p:cTn>
                                        <p:tgtEl>
                                          <p:spTgt spid="193"/>
                                        </p:tgtEl>
                                        <p:attrNameLst>
                                          <p:attrName>style.visibility</p:attrName>
                                        </p:attrNameLst>
                                      </p:cBhvr>
                                      <p:to>
                                        <p:strVal val="visible"/>
                                      </p:to>
                                    </p:set>
                                    <p:animEffect transition="in" filter="fade">
                                      <p:cBhvr>
                                        <p:cTn id="19" dur="1000"/>
                                        <p:tgtEl>
                                          <p:spTgt spid="193"/>
                                        </p:tgtEl>
                                      </p:cBhvr>
                                    </p:animEffect>
                                  </p:childTnLst>
                                </p:cTn>
                              </p:par>
                              <p:par>
                                <p:cTn id="20" presetID="10" presetClass="entr" presetSubtype="0" fill="hold" nodeType="withEffect">
                                  <p:stCondLst>
                                    <p:cond delay="0"/>
                                  </p:stCondLst>
                                  <p:childTnLst>
                                    <p:set>
                                      <p:cBhvr>
                                        <p:cTn id="21" dur="1" fill="hold">
                                          <p:stCondLst>
                                            <p:cond delay="0"/>
                                          </p:stCondLst>
                                        </p:cTn>
                                        <p:tgtEl>
                                          <p:spTgt spid="194"/>
                                        </p:tgtEl>
                                        <p:attrNameLst>
                                          <p:attrName>style.visibility</p:attrName>
                                        </p:attrNameLst>
                                      </p:cBhvr>
                                      <p:to>
                                        <p:strVal val="visible"/>
                                      </p:to>
                                    </p:set>
                                    <p:animEffect transition="in" filter="fade">
                                      <p:cBhvr>
                                        <p:cTn id="22" dur="1000"/>
                                        <p:tgtEl>
                                          <p:spTgt spid="194"/>
                                        </p:tgtEl>
                                      </p:cBhvr>
                                    </p:animEffect>
                                  </p:childTnLst>
                                </p:cTn>
                              </p:par>
                              <p:par>
                                <p:cTn id="23" presetID="10" presetClass="entr" presetSubtype="0" fill="hold" nodeType="withEffect">
                                  <p:stCondLst>
                                    <p:cond delay="0"/>
                                  </p:stCondLst>
                                  <p:childTnLst>
                                    <p:set>
                                      <p:cBhvr>
                                        <p:cTn id="24" dur="1" fill="hold">
                                          <p:stCondLst>
                                            <p:cond delay="0"/>
                                          </p:stCondLst>
                                        </p:cTn>
                                        <p:tgtEl>
                                          <p:spTgt spid="195"/>
                                        </p:tgtEl>
                                        <p:attrNameLst>
                                          <p:attrName>style.visibility</p:attrName>
                                        </p:attrNameLst>
                                      </p:cBhvr>
                                      <p:to>
                                        <p:strVal val="visible"/>
                                      </p:to>
                                    </p:set>
                                    <p:animEffect transition="in" filter="fade">
                                      <p:cBhvr>
                                        <p:cTn id="25" dur="1000"/>
                                        <p:tgtEl>
                                          <p:spTgt spid="195"/>
                                        </p:tgtEl>
                                      </p:cBhvr>
                                    </p:animEffect>
                                  </p:childTnLst>
                                </p:cTn>
                              </p:par>
                              <p:par>
                                <p:cTn id="26" presetID="10" presetClass="entr" presetSubtype="0" fill="hold" nodeType="withEffect">
                                  <p:stCondLst>
                                    <p:cond delay="0"/>
                                  </p:stCondLst>
                                  <p:childTnLst>
                                    <p:set>
                                      <p:cBhvr>
                                        <p:cTn id="27" dur="1" fill="hold">
                                          <p:stCondLst>
                                            <p:cond delay="0"/>
                                          </p:stCondLst>
                                        </p:cTn>
                                        <p:tgtEl>
                                          <p:spTgt spid="196"/>
                                        </p:tgtEl>
                                        <p:attrNameLst>
                                          <p:attrName>style.visibility</p:attrName>
                                        </p:attrNameLst>
                                      </p:cBhvr>
                                      <p:to>
                                        <p:strVal val="visible"/>
                                      </p:to>
                                    </p:set>
                                    <p:animEffect transition="in" filter="fade">
                                      <p:cBhvr>
                                        <p:cTn id="28" dur="1000"/>
                                        <p:tgtEl>
                                          <p:spTgt spid="196"/>
                                        </p:tgtEl>
                                      </p:cBhvr>
                                    </p:animEffect>
                                  </p:childTnLst>
                                </p:cTn>
                              </p:par>
                              <p:par>
                                <p:cTn id="29" presetID="10" presetClass="entr" presetSubtype="0" fill="hold" nodeType="withEffect">
                                  <p:stCondLst>
                                    <p:cond delay="0"/>
                                  </p:stCondLst>
                                  <p:childTnLst>
                                    <p:set>
                                      <p:cBhvr>
                                        <p:cTn id="30" dur="1" fill="hold">
                                          <p:stCondLst>
                                            <p:cond delay="0"/>
                                          </p:stCondLst>
                                        </p:cTn>
                                        <p:tgtEl>
                                          <p:spTgt spid="197"/>
                                        </p:tgtEl>
                                        <p:attrNameLst>
                                          <p:attrName>style.visibility</p:attrName>
                                        </p:attrNameLst>
                                      </p:cBhvr>
                                      <p:to>
                                        <p:strVal val="visible"/>
                                      </p:to>
                                    </p:set>
                                    <p:animEffect transition="in" filter="fade">
                                      <p:cBhvr>
                                        <p:cTn id="31" dur="1000"/>
                                        <p:tgtEl>
                                          <p:spTgt spid="197"/>
                                        </p:tgtEl>
                                      </p:cBhvr>
                                    </p:animEffect>
                                  </p:childTnLst>
                                </p:cTn>
                              </p:par>
                              <p:par>
                                <p:cTn id="32" presetID="10" presetClass="entr" presetSubtype="0" fill="hold" nodeType="withEffect">
                                  <p:stCondLst>
                                    <p:cond delay="0"/>
                                  </p:stCondLst>
                                  <p:childTnLst>
                                    <p:set>
                                      <p:cBhvr>
                                        <p:cTn id="33" dur="1" fill="hold">
                                          <p:stCondLst>
                                            <p:cond delay="0"/>
                                          </p:stCondLst>
                                        </p:cTn>
                                        <p:tgtEl>
                                          <p:spTgt spid="198"/>
                                        </p:tgtEl>
                                        <p:attrNameLst>
                                          <p:attrName>style.visibility</p:attrName>
                                        </p:attrNameLst>
                                      </p:cBhvr>
                                      <p:to>
                                        <p:strVal val="visible"/>
                                      </p:to>
                                    </p:set>
                                    <p:animEffect transition="in" filter="fade">
                                      <p:cBhvr>
                                        <p:cTn id="34" dur="1000"/>
                                        <p:tgtEl>
                                          <p:spTgt spid="198"/>
                                        </p:tgtEl>
                                      </p:cBhvr>
                                    </p:animEffect>
                                  </p:childTnLst>
                                </p:cTn>
                              </p:par>
                              <p:par>
                                <p:cTn id="35" presetID="10" presetClass="entr" presetSubtype="0" fill="hold" nodeType="withEffect">
                                  <p:stCondLst>
                                    <p:cond delay="0"/>
                                  </p:stCondLst>
                                  <p:childTnLst>
                                    <p:set>
                                      <p:cBhvr>
                                        <p:cTn id="36" dur="1" fill="hold">
                                          <p:stCondLst>
                                            <p:cond delay="0"/>
                                          </p:stCondLst>
                                        </p:cTn>
                                        <p:tgtEl>
                                          <p:spTgt spid="199"/>
                                        </p:tgtEl>
                                        <p:attrNameLst>
                                          <p:attrName>style.visibility</p:attrName>
                                        </p:attrNameLst>
                                      </p:cBhvr>
                                      <p:to>
                                        <p:strVal val="visible"/>
                                      </p:to>
                                    </p:set>
                                    <p:animEffect transition="in" filter="fade">
                                      <p:cBhvr>
                                        <p:cTn id="37" dur="1000"/>
                                        <p:tgtEl>
                                          <p:spTgt spid="199"/>
                                        </p:tgtEl>
                                      </p:cBhvr>
                                    </p:animEffect>
                                  </p:childTnLst>
                                </p:cTn>
                              </p:par>
                              <p:par>
                                <p:cTn id="38" presetID="10" presetClass="entr" presetSubtype="0" fill="hold" nodeType="withEffect">
                                  <p:stCondLst>
                                    <p:cond delay="0"/>
                                  </p:stCondLst>
                                  <p:childTnLst>
                                    <p:set>
                                      <p:cBhvr>
                                        <p:cTn id="39" dur="1" fill="hold">
                                          <p:stCondLst>
                                            <p:cond delay="0"/>
                                          </p:stCondLst>
                                        </p:cTn>
                                        <p:tgtEl>
                                          <p:spTgt spid="200"/>
                                        </p:tgtEl>
                                        <p:attrNameLst>
                                          <p:attrName>style.visibility</p:attrName>
                                        </p:attrNameLst>
                                      </p:cBhvr>
                                      <p:to>
                                        <p:strVal val="visible"/>
                                      </p:to>
                                    </p:set>
                                    <p:animEffect transition="in" filter="fade">
                                      <p:cBhvr>
                                        <p:cTn id="40" dur="1000"/>
                                        <p:tgtEl>
                                          <p:spTgt spid="200"/>
                                        </p:tgtEl>
                                      </p:cBhvr>
                                    </p:animEffect>
                                  </p:childTnLst>
                                </p:cTn>
                              </p:par>
                              <p:par>
                                <p:cTn id="41" presetID="10" presetClass="entr" presetSubtype="0" fill="hold" nodeType="withEffect">
                                  <p:stCondLst>
                                    <p:cond delay="0"/>
                                  </p:stCondLst>
                                  <p:childTnLst>
                                    <p:set>
                                      <p:cBhvr>
                                        <p:cTn id="42" dur="1" fill="hold">
                                          <p:stCondLst>
                                            <p:cond delay="0"/>
                                          </p:stCondLst>
                                        </p:cTn>
                                        <p:tgtEl>
                                          <p:spTgt spid="201"/>
                                        </p:tgtEl>
                                        <p:attrNameLst>
                                          <p:attrName>style.visibility</p:attrName>
                                        </p:attrNameLst>
                                      </p:cBhvr>
                                      <p:to>
                                        <p:strVal val="visible"/>
                                      </p:to>
                                    </p:set>
                                    <p:animEffect transition="in" filter="fade">
                                      <p:cBhvr>
                                        <p:cTn id="43" dur="1000"/>
                                        <p:tgtEl>
                                          <p:spTgt spid="201"/>
                                        </p:tgtEl>
                                      </p:cBhvr>
                                    </p:animEffect>
                                  </p:childTnLst>
                                </p:cTn>
                              </p:par>
                              <p:par>
                                <p:cTn id="44" presetID="10" presetClass="entr" presetSubtype="0" fill="hold" nodeType="withEffect">
                                  <p:stCondLst>
                                    <p:cond delay="0"/>
                                  </p:stCondLst>
                                  <p:childTnLst>
                                    <p:set>
                                      <p:cBhvr>
                                        <p:cTn id="45" dur="1" fill="hold">
                                          <p:stCondLst>
                                            <p:cond delay="0"/>
                                          </p:stCondLst>
                                        </p:cTn>
                                        <p:tgtEl>
                                          <p:spTgt spid="202"/>
                                        </p:tgtEl>
                                        <p:attrNameLst>
                                          <p:attrName>style.visibility</p:attrName>
                                        </p:attrNameLst>
                                      </p:cBhvr>
                                      <p:to>
                                        <p:strVal val="visible"/>
                                      </p:to>
                                    </p:set>
                                    <p:animEffect transition="in" filter="fade">
                                      <p:cBhvr>
                                        <p:cTn id="46" dur="1000"/>
                                        <p:tgtEl>
                                          <p:spTgt spid="202"/>
                                        </p:tgtEl>
                                      </p:cBhvr>
                                    </p:animEffect>
                                  </p:childTnLst>
                                </p:cTn>
                              </p:par>
                              <p:par>
                                <p:cTn id="47" presetID="10" presetClass="entr" presetSubtype="0" fill="hold" nodeType="withEffect">
                                  <p:stCondLst>
                                    <p:cond delay="0"/>
                                  </p:stCondLst>
                                  <p:childTnLst>
                                    <p:set>
                                      <p:cBhvr>
                                        <p:cTn id="48" dur="1" fill="hold">
                                          <p:stCondLst>
                                            <p:cond delay="0"/>
                                          </p:stCondLst>
                                        </p:cTn>
                                        <p:tgtEl>
                                          <p:spTgt spid="203"/>
                                        </p:tgtEl>
                                        <p:attrNameLst>
                                          <p:attrName>style.visibility</p:attrName>
                                        </p:attrNameLst>
                                      </p:cBhvr>
                                      <p:to>
                                        <p:strVal val="visible"/>
                                      </p:to>
                                    </p:set>
                                    <p:animEffect transition="in" filter="fade">
                                      <p:cBhvr>
                                        <p:cTn id="49" dur="1000"/>
                                        <p:tgtEl>
                                          <p:spTgt spid="203"/>
                                        </p:tgtEl>
                                      </p:cBhvr>
                                    </p:animEffect>
                                  </p:childTnLst>
                                </p:cTn>
                              </p:par>
                              <p:par>
                                <p:cTn id="50" presetID="10" presetClass="entr" presetSubtype="0" fill="hold" nodeType="withEffect">
                                  <p:stCondLst>
                                    <p:cond delay="0"/>
                                  </p:stCondLst>
                                  <p:childTnLst>
                                    <p:set>
                                      <p:cBhvr>
                                        <p:cTn id="51" dur="1" fill="hold">
                                          <p:stCondLst>
                                            <p:cond delay="0"/>
                                          </p:stCondLst>
                                        </p:cTn>
                                        <p:tgtEl>
                                          <p:spTgt spid="204"/>
                                        </p:tgtEl>
                                        <p:attrNameLst>
                                          <p:attrName>style.visibility</p:attrName>
                                        </p:attrNameLst>
                                      </p:cBhvr>
                                      <p:to>
                                        <p:strVal val="visible"/>
                                      </p:to>
                                    </p:set>
                                    <p:animEffect transition="in" filter="fade">
                                      <p:cBhvr>
                                        <p:cTn id="52" dur="1000"/>
                                        <p:tgtEl>
                                          <p:spTgt spid="204"/>
                                        </p:tgtEl>
                                      </p:cBhvr>
                                    </p:animEffect>
                                  </p:childTnLst>
                                </p:cTn>
                              </p:par>
                              <p:par>
                                <p:cTn id="53" presetID="10" presetClass="entr" presetSubtype="0" fill="hold" nodeType="withEffect">
                                  <p:stCondLst>
                                    <p:cond delay="0"/>
                                  </p:stCondLst>
                                  <p:childTnLst>
                                    <p:set>
                                      <p:cBhvr>
                                        <p:cTn id="54" dur="1" fill="hold">
                                          <p:stCondLst>
                                            <p:cond delay="0"/>
                                          </p:stCondLst>
                                        </p:cTn>
                                        <p:tgtEl>
                                          <p:spTgt spid="205"/>
                                        </p:tgtEl>
                                        <p:attrNameLst>
                                          <p:attrName>style.visibility</p:attrName>
                                        </p:attrNameLst>
                                      </p:cBhvr>
                                      <p:to>
                                        <p:strVal val="visible"/>
                                      </p:to>
                                    </p:set>
                                    <p:animEffect transition="in" filter="fade">
                                      <p:cBhvr>
                                        <p:cTn id="55" dur="1000"/>
                                        <p:tgtEl>
                                          <p:spTgt spid="205"/>
                                        </p:tgtEl>
                                      </p:cBhvr>
                                    </p:animEffect>
                                  </p:childTnLst>
                                </p:cTn>
                              </p:par>
                              <p:par>
                                <p:cTn id="56" presetID="10" presetClass="entr" presetSubtype="0" fill="hold" nodeType="withEffect">
                                  <p:stCondLst>
                                    <p:cond delay="0"/>
                                  </p:stCondLst>
                                  <p:childTnLst>
                                    <p:set>
                                      <p:cBhvr>
                                        <p:cTn id="57" dur="1" fill="hold">
                                          <p:stCondLst>
                                            <p:cond delay="0"/>
                                          </p:stCondLst>
                                        </p:cTn>
                                        <p:tgtEl>
                                          <p:spTgt spid="206"/>
                                        </p:tgtEl>
                                        <p:attrNameLst>
                                          <p:attrName>style.visibility</p:attrName>
                                        </p:attrNameLst>
                                      </p:cBhvr>
                                      <p:to>
                                        <p:strVal val="visible"/>
                                      </p:to>
                                    </p:set>
                                    <p:animEffect transition="in" filter="fade">
                                      <p:cBhvr>
                                        <p:cTn id="58" dur="1000"/>
                                        <p:tgtEl>
                                          <p:spTgt spid="206"/>
                                        </p:tgtEl>
                                      </p:cBhvr>
                                    </p:animEffect>
                                  </p:childTnLst>
                                </p:cTn>
                              </p:par>
                              <p:par>
                                <p:cTn id="59" presetID="10" presetClass="entr" presetSubtype="0" fill="hold" nodeType="withEffect">
                                  <p:stCondLst>
                                    <p:cond delay="0"/>
                                  </p:stCondLst>
                                  <p:childTnLst>
                                    <p:set>
                                      <p:cBhvr>
                                        <p:cTn id="60" dur="1" fill="hold">
                                          <p:stCondLst>
                                            <p:cond delay="0"/>
                                          </p:stCondLst>
                                        </p:cTn>
                                        <p:tgtEl>
                                          <p:spTgt spid="207"/>
                                        </p:tgtEl>
                                        <p:attrNameLst>
                                          <p:attrName>style.visibility</p:attrName>
                                        </p:attrNameLst>
                                      </p:cBhvr>
                                      <p:to>
                                        <p:strVal val="visible"/>
                                      </p:to>
                                    </p:set>
                                    <p:animEffect transition="in" filter="fade">
                                      <p:cBhvr>
                                        <p:cTn id="61" dur="1000"/>
                                        <p:tgtEl>
                                          <p:spTgt spid="207"/>
                                        </p:tgtEl>
                                      </p:cBhvr>
                                    </p:animEffect>
                                  </p:childTnLst>
                                </p:cTn>
                              </p:par>
                              <p:par>
                                <p:cTn id="62" presetID="10" presetClass="entr" presetSubtype="0" fill="hold" nodeType="withEffect">
                                  <p:stCondLst>
                                    <p:cond delay="0"/>
                                  </p:stCondLst>
                                  <p:childTnLst>
                                    <p:set>
                                      <p:cBhvr>
                                        <p:cTn id="63" dur="1" fill="hold">
                                          <p:stCondLst>
                                            <p:cond delay="0"/>
                                          </p:stCondLst>
                                        </p:cTn>
                                        <p:tgtEl>
                                          <p:spTgt spid="208"/>
                                        </p:tgtEl>
                                        <p:attrNameLst>
                                          <p:attrName>style.visibility</p:attrName>
                                        </p:attrNameLst>
                                      </p:cBhvr>
                                      <p:to>
                                        <p:strVal val="visible"/>
                                      </p:to>
                                    </p:set>
                                    <p:animEffect transition="in" filter="fade">
                                      <p:cBhvr>
                                        <p:cTn id="64" dur="1000"/>
                                        <p:tgtEl>
                                          <p:spTgt spid="20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11"/>
                                        </p:tgtEl>
                                        <p:attrNameLst>
                                          <p:attrName>style.visibility</p:attrName>
                                        </p:attrNameLst>
                                      </p:cBhvr>
                                      <p:to>
                                        <p:strVal val="visible"/>
                                      </p:to>
                                    </p:set>
                                    <p:animEffect transition="in" filter="fade">
                                      <p:cBhvr>
                                        <p:cTn id="69" dur="1000"/>
                                        <p:tgtEl>
                                          <p:spTgt spid="211"/>
                                        </p:tgtEl>
                                      </p:cBhvr>
                                    </p:animEffect>
                                  </p:childTnLst>
                                </p:cTn>
                              </p:par>
                              <p:par>
                                <p:cTn id="70" presetID="10" presetClass="entr" presetSubtype="0" fill="hold" nodeType="withEffect">
                                  <p:stCondLst>
                                    <p:cond delay="0"/>
                                  </p:stCondLst>
                                  <p:childTnLst>
                                    <p:set>
                                      <p:cBhvr>
                                        <p:cTn id="71" dur="1" fill="hold">
                                          <p:stCondLst>
                                            <p:cond delay="0"/>
                                          </p:stCondLst>
                                        </p:cTn>
                                        <p:tgtEl>
                                          <p:spTgt spid="210"/>
                                        </p:tgtEl>
                                        <p:attrNameLst>
                                          <p:attrName>style.visibility</p:attrName>
                                        </p:attrNameLst>
                                      </p:cBhvr>
                                      <p:to>
                                        <p:strVal val="visible"/>
                                      </p:to>
                                    </p:set>
                                    <p:animEffect transition="in" filter="fade">
                                      <p:cBhvr>
                                        <p:cTn id="72" dur="1000"/>
                                        <p:tgtEl>
                                          <p:spTgt spid="21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09"/>
                                        </p:tgtEl>
                                        <p:attrNameLst>
                                          <p:attrName>style.visibility</p:attrName>
                                        </p:attrNameLst>
                                      </p:cBhvr>
                                      <p:to>
                                        <p:strVal val="visible"/>
                                      </p:to>
                                    </p:set>
                                    <p:animEffect transition="in" filter="fade">
                                      <p:cBhvr>
                                        <p:cTn id="77" dur="1000"/>
                                        <p:tgtEl>
                                          <p:spTgt spid="209"/>
                                        </p:tgtEl>
                                      </p:cBhvr>
                                    </p:animEffect>
                                  </p:childTnLst>
                                </p:cTn>
                              </p:par>
                              <p:par>
                                <p:cTn id="78" presetID="10" presetClass="entr" presetSubtype="0" fill="hold" nodeType="withEffect">
                                  <p:stCondLst>
                                    <p:cond delay="0"/>
                                  </p:stCondLst>
                                  <p:childTnLst>
                                    <p:set>
                                      <p:cBhvr>
                                        <p:cTn id="79" dur="1" fill="hold">
                                          <p:stCondLst>
                                            <p:cond delay="0"/>
                                          </p:stCondLst>
                                        </p:cTn>
                                        <p:tgtEl>
                                          <p:spTgt spid="212"/>
                                        </p:tgtEl>
                                        <p:attrNameLst>
                                          <p:attrName>style.visibility</p:attrName>
                                        </p:attrNameLst>
                                      </p:cBhvr>
                                      <p:to>
                                        <p:strVal val="visible"/>
                                      </p:to>
                                    </p:set>
                                    <p:animEffect transition="in" filter="fade">
                                      <p:cBhvr>
                                        <p:cTn id="80" dur="10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a:extLst>
              <a:ext uri="{FF2B5EF4-FFF2-40B4-BE49-F238E27FC236}">
                <a16:creationId xmlns:a16="http://schemas.microsoft.com/office/drawing/2014/main" xmlns="" id="{5522D018-4027-49B6-A86D-6FE9A05EE852}"/>
              </a:ext>
            </a:extLst>
          </p:cNvPr>
          <p:cNvSpPr/>
          <p:nvPr/>
        </p:nvSpPr>
        <p:spPr>
          <a:xfrm>
            <a:off x="3845271" y="2446307"/>
            <a:ext cx="1094064" cy="1959513"/>
          </a:xfrm>
          <a:custGeom>
            <a:avLst/>
            <a:gdLst/>
            <a:ahLst/>
            <a:cxnLst>
              <a:cxn ang="0">
                <a:pos x="wd2" y="hd2"/>
              </a:cxn>
              <a:cxn ang="5400000">
                <a:pos x="wd2" y="hd2"/>
              </a:cxn>
              <a:cxn ang="10800000">
                <a:pos x="wd2" y="hd2"/>
              </a:cxn>
              <a:cxn ang="16200000">
                <a:pos x="wd2" y="hd2"/>
              </a:cxn>
            </a:cxnLst>
            <a:rect l="0" t="0" r="r" b="b"/>
            <a:pathLst>
              <a:path w="20518" h="21343" extrusionOk="0">
                <a:moveTo>
                  <a:pt x="15456" y="21343"/>
                </a:moveTo>
                <a:lnTo>
                  <a:pt x="15432" y="11619"/>
                </a:lnTo>
                <a:lnTo>
                  <a:pt x="13702" y="11958"/>
                </a:lnTo>
                <a:cubicBezTo>
                  <a:pt x="11009" y="12490"/>
                  <a:pt x="8032" y="12343"/>
                  <a:pt x="5528" y="11554"/>
                </a:cubicBezTo>
                <a:cubicBezTo>
                  <a:pt x="3025" y="10770"/>
                  <a:pt x="1185" y="9399"/>
                  <a:pt x="482" y="7798"/>
                </a:cubicBezTo>
                <a:lnTo>
                  <a:pt x="324" y="7435"/>
                </a:lnTo>
                <a:cubicBezTo>
                  <a:pt x="-1082" y="4257"/>
                  <a:pt x="2227" y="1004"/>
                  <a:pt x="7700" y="188"/>
                </a:cubicBezTo>
                <a:cubicBezTo>
                  <a:pt x="10686" y="-257"/>
                  <a:pt x="13821" y="96"/>
                  <a:pt x="16309" y="1151"/>
                </a:cubicBezTo>
                <a:cubicBezTo>
                  <a:pt x="18796" y="2211"/>
                  <a:pt x="20313" y="3844"/>
                  <a:pt x="20486" y="5628"/>
                </a:cubicBezTo>
                <a:lnTo>
                  <a:pt x="20486" y="5706"/>
                </a:lnTo>
                <a:lnTo>
                  <a:pt x="20518" y="21329"/>
                </a:lnTo>
                <a:lnTo>
                  <a:pt x="15456" y="21343"/>
                </a:lnTo>
                <a:close/>
                <a:moveTo>
                  <a:pt x="10259" y="2954"/>
                </a:moveTo>
                <a:cubicBezTo>
                  <a:pt x="9825" y="2954"/>
                  <a:pt x="9390" y="2986"/>
                  <a:pt x="8964" y="3050"/>
                </a:cubicBezTo>
                <a:cubicBezTo>
                  <a:pt x="6200" y="3463"/>
                  <a:pt x="4525" y="5105"/>
                  <a:pt x="5236" y="6711"/>
                </a:cubicBezTo>
                <a:lnTo>
                  <a:pt x="5394" y="7073"/>
                </a:lnTo>
                <a:cubicBezTo>
                  <a:pt x="5757" y="7894"/>
                  <a:pt x="6666" y="8568"/>
                  <a:pt x="7945" y="8972"/>
                </a:cubicBezTo>
                <a:cubicBezTo>
                  <a:pt x="9224" y="9376"/>
                  <a:pt x="10693" y="9449"/>
                  <a:pt x="12075" y="9174"/>
                </a:cubicBezTo>
                <a:lnTo>
                  <a:pt x="15424" y="8513"/>
                </a:lnTo>
                <a:lnTo>
                  <a:pt x="15416" y="5766"/>
                </a:lnTo>
                <a:cubicBezTo>
                  <a:pt x="15313" y="4876"/>
                  <a:pt x="14547" y="4069"/>
                  <a:pt x="13307" y="3536"/>
                </a:cubicBezTo>
                <a:cubicBezTo>
                  <a:pt x="12415" y="3151"/>
                  <a:pt x="11349" y="2954"/>
                  <a:pt x="10259" y="2954"/>
                </a:cubicBezTo>
                <a:close/>
              </a:path>
            </a:pathLst>
          </a:custGeom>
          <a:solidFill>
            <a:srgbClr val="3A5C84"/>
          </a:solidFill>
          <a:ln w="12700">
            <a:miter lim="400000"/>
          </a:ln>
        </p:spPr>
        <p:txBody>
          <a:bodyPr lIns="38100" tIns="38100" rIns="38100" bIns="38100" anchor="ctr"/>
          <a:lstStyle/>
          <a:p>
            <a:pPr>
              <a:defRPr sz="3000">
                <a:solidFill>
                  <a:srgbClr val="FFFFFF"/>
                </a:solidFill>
              </a:defRPr>
            </a:pPr>
            <a:endParaRPr lang="en-US" noProof="1"/>
          </a:p>
        </p:txBody>
      </p:sp>
      <p:sp>
        <p:nvSpPr>
          <p:cNvPr id="11" name="Shape">
            <a:extLst>
              <a:ext uri="{FF2B5EF4-FFF2-40B4-BE49-F238E27FC236}">
                <a16:creationId xmlns:a16="http://schemas.microsoft.com/office/drawing/2014/main" xmlns="" id="{30274A28-425C-404D-A078-5D466AA6E9B3}"/>
              </a:ext>
            </a:extLst>
          </p:cNvPr>
          <p:cNvSpPr/>
          <p:nvPr/>
        </p:nvSpPr>
        <p:spPr>
          <a:xfrm>
            <a:off x="3761046" y="3920251"/>
            <a:ext cx="1932506" cy="1349079"/>
          </a:xfrm>
          <a:custGeom>
            <a:avLst/>
            <a:gdLst/>
            <a:ahLst/>
            <a:cxnLst>
              <a:cxn ang="0">
                <a:pos x="wd2" y="hd2"/>
              </a:cxn>
              <a:cxn ang="5400000">
                <a:pos x="wd2" y="hd2"/>
              </a:cxn>
              <a:cxn ang="10800000">
                <a:pos x="wd2" y="hd2"/>
              </a:cxn>
              <a:cxn ang="16200000">
                <a:pos x="wd2" y="hd2"/>
              </a:cxn>
            </a:cxnLst>
            <a:rect l="0" t="0" r="r" b="b"/>
            <a:pathLst>
              <a:path w="20767" h="21304" extrusionOk="0">
                <a:moveTo>
                  <a:pt x="18712" y="21304"/>
                </a:moveTo>
                <a:lnTo>
                  <a:pt x="11920" y="11349"/>
                </a:lnTo>
                <a:lnTo>
                  <a:pt x="11458" y="12725"/>
                </a:lnTo>
                <a:cubicBezTo>
                  <a:pt x="10739" y="14873"/>
                  <a:pt x="9426" y="16496"/>
                  <a:pt x="7865" y="17181"/>
                </a:cubicBezTo>
                <a:cubicBezTo>
                  <a:pt x="6304" y="17866"/>
                  <a:pt x="4602" y="17553"/>
                  <a:pt x="3199" y="16336"/>
                </a:cubicBezTo>
                <a:lnTo>
                  <a:pt x="2882" y="16064"/>
                </a:lnTo>
                <a:cubicBezTo>
                  <a:pt x="95" y="13643"/>
                  <a:pt x="-833" y="8336"/>
                  <a:pt x="819" y="4239"/>
                </a:cubicBezTo>
                <a:cubicBezTo>
                  <a:pt x="1719" y="2005"/>
                  <a:pt x="3235" y="495"/>
                  <a:pt x="4982" y="103"/>
                </a:cubicBezTo>
                <a:cubicBezTo>
                  <a:pt x="6729" y="-296"/>
                  <a:pt x="8485" y="475"/>
                  <a:pt x="9797" y="2211"/>
                </a:cubicBezTo>
                <a:lnTo>
                  <a:pt x="9852" y="2291"/>
                </a:lnTo>
                <a:lnTo>
                  <a:pt x="20767" y="18285"/>
                </a:lnTo>
                <a:lnTo>
                  <a:pt x="18712" y="21304"/>
                </a:lnTo>
                <a:close/>
                <a:moveTo>
                  <a:pt x="5878" y="4266"/>
                </a:moveTo>
                <a:cubicBezTo>
                  <a:pt x="5729" y="4266"/>
                  <a:pt x="5575" y="4286"/>
                  <a:pt x="5421" y="4319"/>
                </a:cubicBezTo>
                <a:cubicBezTo>
                  <a:pt x="4539" y="4519"/>
                  <a:pt x="3774" y="5284"/>
                  <a:pt x="3317" y="6407"/>
                </a:cubicBezTo>
                <a:cubicBezTo>
                  <a:pt x="2484" y="8476"/>
                  <a:pt x="2950" y="11156"/>
                  <a:pt x="4362" y="12379"/>
                </a:cubicBezTo>
                <a:lnTo>
                  <a:pt x="4679" y="12652"/>
                </a:lnTo>
                <a:cubicBezTo>
                  <a:pt x="5399" y="13277"/>
                  <a:pt x="6236" y="13430"/>
                  <a:pt x="7037" y="13078"/>
                </a:cubicBezTo>
                <a:cubicBezTo>
                  <a:pt x="7838" y="12725"/>
                  <a:pt x="8480" y="11927"/>
                  <a:pt x="8852" y="10830"/>
                </a:cubicBezTo>
                <a:lnTo>
                  <a:pt x="9748" y="8156"/>
                </a:lnTo>
                <a:lnTo>
                  <a:pt x="7829" y="5343"/>
                </a:lnTo>
                <a:cubicBezTo>
                  <a:pt x="7286" y="4645"/>
                  <a:pt x="6593" y="4266"/>
                  <a:pt x="5878" y="4266"/>
                </a:cubicBezTo>
                <a:close/>
              </a:path>
            </a:pathLst>
          </a:custGeom>
          <a:solidFill>
            <a:srgbClr val="4CC1EF"/>
          </a:solidFill>
          <a:ln w="12700">
            <a:miter lim="400000"/>
          </a:ln>
        </p:spPr>
        <p:txBody>
          <a:bodyPr lIns="38100" tIns="38100" rIns="38100" bIns="38100" anchor="ctr"/>
          <a:lstStyle/>
          <a:p>
            <a:pPr>
              <a:defRPr sz="3000">
                <a:solidFill>
                  <a:srgbClr val="FFFFFF"/>
                </a:solidFill>
              </a:defRPr>
            </a:pPr>
            <a:endParaRPr lang="en-US" noProof="1"/>
          </a:p>
        </p:txBody>
      </p:sp>
      <p:sp>
        <p:nvSpPr>
          <p:cNvPr id="12" name="Shape">
            <a:extLst>
              <a:ext uri="{FF2B5EF4-FFF2-40B4-BE49-F238E27FC236}">
                <a16:creationId xmlns:a16="http://schemas.microsoft.com/office/drawing/2014/main" xmlns="" id="{BD1DB098-11DC-41FD-855A-350C30EE6E9C}"/>
              </a:ext>
            </a:extLst>
          </p:cNvPr>
          <p:cNvSpPr/>
          <p:nvPr/>
        </p:nvSpPr>
        <p:spPr>
          <a:xfrm>
            <a:off x="4687522" y="5057292"/>
            <a:ext cx="1958665" cy="1094085"/>
          </a:xfrm>
          <a:custGeom>
            <a:avLst/>
            <a:gdLst/>
            <a:ahLst/>
            <a:cxnLst>
              <a:cxn ang="0">
                <a:pos x="wd2" y="hd2"/>
              </a:cxn>
              <a:cxn ang="5400000">
                <a:pos x="wd2" y="hd2"/>
              </a:cxn>
              <a:cxn ang="10800000">
                <a:pos x="wd2" y="hd2"/>
              </a:cxn>
              <a:cxn ang="16200000">
                <a:pos x="wd2" y="hd2"/>
              </a:cxn>
            </a:cxnLst>
            <a:rect l="0" t="0" r="r" b="b"/>
            <a:pathLst>
              <a:path w="21343" h="21600" extrusionOk="0">
                <a:moveTo>
                  <a:pt x="5956" y="21600"/>
                </a:moveTo>
                <a:cubicBezTo>
                  <a:pt x="3304" y="21600"/>
                  <a:pt x="876" y="18358"/>
                  <a:pt x="188" y="13494"/>
                </a:cubicBezTo>
                <a:cubicBezTo>
                  <a:pt x="-257" y="10351"/>
                  <a:pt x="96" y="7050"/>
                  <a:pt x="1152" y="4431"/>
                </a:cubicBezTo>
                <a:cubicBezTo>
                  <a:pt x="2212" y="1812"/>
                  <a:pt x="3845" y="216"/>
                  <a:pt x="5631" y="33"/>
                </a:cubicBezTo>
                <a:lnTo>
                  <a:pt x="5709" y="33"/>
                </a:lnTo>
                <a:lnTo>
                  <a:pt x="21338" y="0"/>
                </a:lnTo>
                <a:lnTo>
                  <a:pt x="21343" y="5338"/>
                </a:lnTo>
                <a:lnTo>
                  <a:pt x="11614" y="5363"/>
                </a:lnTo>
                <a:lnTo>
                  <a:pt x="11954" y="7183"/>
                </a:lnTo>
                <a:cubicBezTo>
                  <a:pt x="12486" y="10018"/>
                  <a:pt x="12340" y="13153"/>
                  <a:pt x="11550" y="15788"/>
                </a:cubicBezTo>
                <a:cubicBezTo>
                  <a:pt x="10766" y="18424"/>
                  <a:pt x="9393" y="20361"/>
                  <a:pt x="7792" y="21101"/>
                </a:cubicBezTo>
                <a:lnTo>
                  <a:pt x="7429" y="21267"/>
                </a:lnTo>
                <a:cubicBezTo>
                  <a:pt x="6938" y="21484"/>
                  <a:pt x="6443" y="21600"/>
                  <a:pt x="5956" y="21600"/>
                </a:cubicBezTo>
                <a:close/>
                <a:moveTo>
                  <a:pt x="5754" y="5363"/>
                </a:moveTo>
                <a:cubicBezTo>
                  <a:pt x="4864" y="5471"/>
                  <a:pt x="4057" y="6277"/>
                  <a:pt x="3524" y="7582"/>
                </a:cubicBezTo>
                <a:cubicBezTo>
                  <a:pt x="2987" y="8904"/>
                  <a:pt x="2813" y="10576"/>
                  <a:pt x="3038" y="12164"/>
                </a:cubicBezTo>
                <a:cubicBezTo>
                  <a:pt x="3451" y="15073"/>
                  <a:pt x="5094" y="16836"/>
                  <a:pt x="6700" y="16088"/>
                </a:cubicBezTo>
                <a:lnTo>
                  <a:pt x="7062" y="15921"/>
                </a:lnTo>
                <a:cubicBezTo>
                  <a:pt x="7884" y="15539"/>
                  <a:pt x="8558" y="14583"/>
                  <a:pt x="8962" y="13236"/>
                </a:cubicBezTo>
                <a:cubicBezTo>
                  <a:pt x="9366" y="11889"/>
                  <a:pt x="9439" y="10343"/>
                  <a:pt x="9164" y="8888"/>
                </a:cubicBezTo>
                <a:lnTo>
                  <a:pt x="8503" y="5363"/>
                </a:lnTo>
                <a:lnTo>
                  <a:pt x="5754" y="5363"/>
                </a:lnTo>
                <a:close/>
              </a:path>
            </a:pathLst>
          </a:custGeom>
          <a:solidFill>
            <a:schemeClr val="accent4"/>
          </a:solidFill>
          <a:ln w="12700">
            <a:miter lim="400000"/>
          </a:ln>
        </p:spPr>
        <p:txBody>
          <a:bodyPr lIns="38100" tIns="38100" rIns="38100" bIns="38100" anchor="ctr"/>
          <a:lstStyle/>
          <a:p>
            <a:pPr>
              <a:defRPr sz="3000">
                <a:solidFill>
                  <a:srgbClr val="FFFFFF"/>
                </a:solidFill>
              </a:defRPr>
            </a:pPr>
            <a:endParaRPr lang="en-US" noProof="1"/>
          </a:p>
        </p:txBody>
      </p:sp>
      <p:sp>
        <p:nvSpPr>
          <p:cNvPr id="13" name="Shape">
            <a:extLst>
              <a:ext uri="{FF2B5EF4-FFF2-40B4-BE49-F238E27FC236}">
                <a16:creationId xmlns:a16="http://schemas.microsoft.com/office/drawing/2014/main" xmlns="" id="{0E17F84D-E3FF-4F32-9097-F1101E46280B}"/>
              </a:ext>
            </a:extLst>
          </p:cNvPr>
          <p:cNvSpPr/>
          <p:nvPr/>
        </p:nvSpPr>
        <p:spPr>
          <a:xfrm>
            <a:off x="6161459" y="4299265"/>
            <a:ext cx="1349353" cy="1932126"/>
          </a:xfrm>
          <a:custGeom>
            <a:avLst/>
            <a:gdLst/>
            <a:ahLst/>
            <a:cxnLst>
              <a:cxn ang="0">
                <a:pos x="wd2" y="hd2"/>
              </a:cxn>
              <a:cxn ang="5400000">
                <a:pos x="wd2" y="hd2"/>
              </a:cxn>
              <a:cxn ang="10800000">
                <a:pos x="wd2" y="hd2"/>
              </a:cxn>
              <a:cxn ang="16200000">
                <a:pos x="wd2" y="hd2"/>
              </a:cxn>
            </a:cxnLst>
            <a:rect l="0" t="0" r="r" b="b"/>
            <a:pathLst>
              <a:path w="21308" h="21600" extrusionOk="0">
                <a:moveTo>
                  <a:pt x="8619" y="21600"/>
                </a:moveTo>
                <a:cubicBezTo>
                  <a:pt x="7123" y="21600"/>
                  <a:pt x="5613" y="21327"/>
                  <a:pt x="4237" y="20753"/>
                </a:cubicBezTo>
                <a:cubicBezTo>
                  <a:pt x="2002" y="19816"/>
                  <a:pt x="493" y="18239"/>
                  <a:pt x="100" y="16421"/>
                </a:cubicBezTo>
                <a:cubicBezTo>
                  <a:pt x="-292" y="14604"/>
                  <a:pt x="473" y="12777"/>
                  <a:pt x="2209" y="11412"/>
                </a:cubicBezTo>
                <a:lnTo>
                  <a:pt x="2288" y="11356"/>
                </a:lnTo>
                <a:lnTo>
                  <a:pt x="18282" y="0"/>
                </a:lnTo>
                <a:lnTo>
                  <a:pt x="21308" y="2133"/>
                </a:lnTo>
                <a:lnTo>
                  <a:pt x="11353" y="9199"/>
                </a:lnTo>
                <a:lnTo>
                  <a:pt x="12729" y="9680"/>
                </a:lnTo>
                <a:cubicBezTo>
                  <a:pt x="14877" y="10428"/>
                  <a:pt x="16500" y="11793"/>
                  <a:pt x="17185" y="13418"/>
                </a:cubicBezTo>
                <a:cubicBezTo>
                  <a:pt x="17870" y="15042"/>
                  <a:pt x="17557" y="16812"/>
                  <a:pt x="16340" y="18271"/>
                </a:cubicBezTo>
                <a:lnTo>
                  <a:pt x="16068" y="18601"/>
                </a:lnTo>
                <a:cubicBezTo>
                  <a:pt x="14452" y="20531"/>
                  <a:pt x="11572" y="21600"/>
                  <a:pt x="8619" y="21600"/>
                </a:cubicBezTo>
                <a:close/>
                <a:moveTo>
                  <a:pt x="5354" y="13460"/>
                </a:moveTo>
                <a:cubicBezTo>
                  <a:pt x="4503" y="14147"/>
                  <a:pt x="4130" y="15061"/>
                  <a:pt x="4323" y="15965"/>
                </a:cubicBezTo>
                <a:cubicBezTo>
                  <a:pt x="4523" y="16883"/>
                  <a:pt x="5288" y="17678"/>
                  <a:pt x="6411" y="18154"/>
                </a:cubicBezTo>
                <a:cubicBezTo>
                  <a:pt x="8480" y="19020"/>
                  <a:pt x="11160" y="18535"/>
                  <a:pt x="12383" y="17066"/>
                </a:cubicBezTo>
                <a:lnTo>
                  <a:pt x="12656" y="16737"/>
                </a:lnTo>
                <a:cubicBezTo>
                  <a:pt x="13281" y="15988"/>
                  <a:pt x="13434" y="15117"/>
                  <a:pt x="13082" y="14284"/>
                </a:cubicBezTo>
                <a:cubicBezTo>
                  <a:pt x="12729" y="13451"/>
                  <a:pt x="11931" y="12782"/>
                  <a:pt x="10834" y="12396"/>
                </a:cubicBezTo>
                <a:lnTo>
                  <a:pt x="8160" y="11464"/>
                </a:lnTo>
                <a:lnTo>
                  <a:pt x="5354" y="13460"/>
                </a:lnTo>
                <a:close/>
              </a:path>
            </a:pathLst>
          </a:custGeom>
          <a:solidFill>
            <a:srgbClr val="063951"/>
          </a:solidFill>
          <a:ln w="12700">
            <a:miter lim="400000"/>
          </a:ln>
        </p:spPr>
        <p:txBody>
          <a:bodyPr lIns="38100" tIns="38100" rIns="38100" bIns="38100" anchor="ctr"/>
          <a:lstStyle/>
          <a:p>
            <a:pPr>
              <a:defRPr sz="3000">
                <a:solidFill>
                  <a:srgbClr val="FFFFFF"/>
                </a:solidFill>
              </a:defRPr>
            </a:pPr>
            <a:endParaRPr lang="en-US" noProof="1"/>
          </a:p>
        </p:txBody>
      </p:sp>
      <p:sp>
        <p:nvSpPr>
          <p:cNvPr id="14" name="Shape">
            <a:extLst>
              <a:ext uri="{FF2B5EF4-FFF2-40B4-BE49-F238E27FC236}">
                <a16:creationId xmlns:a16="http://schemas.microsoft.com/office/drawing/2014/main" xmlns="" id="{9949DB68-B2A1-4F17-B9F4-F6540DB55927}"/>
              </a:ext>
            </a:extLst>
          </p:cNvPr>
          <p:cNvSpPr/>
          <p:nvPr/>
        </p:nvSpPr>
        <p:spPr>
          <a:xfrm>
            <a:off x="7256385" y="3330672"/>
            <a:ext cx="1094489" cy="1958660"/>
          </a:xfrm>
          <a:custGeom>
            <a:avLst/>
            <a:gdLst/>
            <a:ahLst/>
            <a:cxnLst>
              <a:cxn ang="0">
                <a:pos x="wd2" y="hd2"/>
              </a:cxn>
              <a:cxn ang="5400000">
                <a:pos x="wd2" y="hd2"/>
              </a:cxn>
              <a:cxn ang="10800000">
                <a:pos x="wd2" y="hd2"/>
              </a:cxn>
              <a:cxn ang="16200000">
                <a:pos x="wd2" y="hd2"/>
              </a:cxn>
            </a:cxnLst>
            <a:rect l="0" t="0" r="r" b="b"/>
            <a:pathLst>
              <a:path w="20518" h="21600" extrusionOk="0">
                <a:moveTo>
                  <a:pt x="10255" y="21600"/>
                </a:moveTo>
                <a:cubicBezTo>
                  <a:pt x="8100" y="21600"/>
                  <a:pt x="5984" y="21201"/>
                  <a:pt x="4208" y="20434"/>
                </a:cubicBezTo>
                <a:cubicBezTo>
                  <a:pt x="1721" y="19362"/>
                  <a:pt x="205" y="17708"/>
                  <a:pt x="32" y="15902"/>
                </a:cubicBezTo>
                <a:lnTo>
                  <a:pt x="32" y="15823"/>
                </a:lnTo>
                <a:lnTo>
                  <a:pt x="0" y="5"/>
                </a:lnTo>
                <a:lnTo>
                  <a:pt x="5068" y="0"/>
                </a:lnTo>
                <a:lnTo>
                  <a:pt x="5092" y="9846"/>
                </a:lnTo>
                <a:lnTo>
                  <a:pt x="6821" y="9502"/>
                </a:lnTo>
                <a:cubicBezTo>
                  <a:pt x="9513" y="8963"/>
                  <a:pt x="12489" y="9112"/>
                  <a:pt x="14992" y="9911"/>
                </a:cubicBezTo>
                <a:cubicBezTo>
                  <a:pt x="17495" y="10709"/>
                  <a:pt x="19334" y="12093"/>
                  <a:pt x="20037" y="13714"/>
                </a:cubicBezTo>
                <a:lnTo>
                  <a:pt x="20195" y="14081"/>
                </a:lnTo>
                <a:cubicBezTo>
                  <a:pt x="21600" y="17300"/>
                  <a:pt x="18292" y="20592"/>
                  <a:pt x="12821" y="21419"/>
                </a:cubicBezTo>
                <a:cubicBezTo>
                  <a:pt x="11968" y="21535"/>
                  <a:pt x="11108" y="21600"/>
                  <a:pt x="10255" y="21600"/>
                </a:cubicBezTo>
                <a:close/>
                <a:moveTo>
                  <a:pt x="5108" y="15772"/>
                </a:moveTo>
                <a:cubicBezTo>
                  <a:pt x="5210" y="16673"/>
                  <a:pt x="5976" y="17495"/>
                  <a:pt x="7216" y="18029"/>
                </a:cubicBezTo>
                <a:cubicBezTo>
                  <a:pt x="8471" y="18572"/>
                  <a:pt x="10058" y="18748"/>
                  <a:pt x="11566" y="18521"/>
                </a:cubicBezTo>
                <a:cubicBezTo>
                  <a:pt x="14329" y="18103"/>
                  <a:pt x="16003" y="16440"/>
                  <a:pt x="15292" y="14815"/>
                </a:cubicBezTo>
                <a:lnTo>
                  <a:pt x="15134" y="14448"/>
                </a:lnTo>
                <a:cubicBezTo>
                  <a:pt x="14771" y="13617"/>
                  <a:pt x="13863" y="12934"/>
                  <a:pt x="12584" y="12525"/>
                </a:cubicBezTo>
                <a:cubicBezTo>
                  <a:pt x="11305" y="12117"/>
                  <a:pt x="9837" y="12042"/>
                  <a:pt x="8455" y="12321"/>
                </a:cubicBezTo>
                <a:lnTo>
                  <a:pt x="5108" y="12990"/>
                </a:lnTo>
                <a:lnTo>
                  <a:pt x="5108" y="15772"/>
                </a:lnTo>
                <a:close/>
              </a:path>
            </a:pathLst>
          </a:custGeom>
          <a:solidFill>
            <a:srgbClr val="C13018"/>
          </a:solidFill>
          <a:ln w="12700">
            <a:miter lim="400000"/>
          </a:ln>
        </p:spPr>
        <p:txBody>
          <a:bodyPr lIns="38100" tIns="38100" rIns="38100" bIns="38100" anchor="ctr"/>
          <a:lstStyle/>
          <a:p>
            <a:pPr>
              <a:defRPr sz="3000">
                <a:solidFill>
                  <a:srgbClr val="FFFFFF"/>
                </a:solidFill>
              </a:defRPr>
            </a:pPr>
            <a:endParaRPr lang="en-US" noProof="1"/>
          </a:p>
        </p:txBody>
      </p:sp>
      <p:sp>
        <p:nvSpPr>
          <p:cNvPr id="15" name="Shape">
            <a:extLst>
              <a:ext uri="{FF2B5EF4-FFF2-40B4-BE49-F238E27FC236}">
                <a16:creationId xmlns:a16="http://schemas.microsoft.com/office/drawing/2014/main" xmlns="" id="{4BC2015A-65B2-440D-A456-827F9B2A0124}"/>
              </a:ext>
            </a:extLst>
          </p:cNvPr>
          <p:cNvSpPr/>
          <p:nvPr/>
        </p:nvSpPr>
        <p:spPr>
          <a:xfrm>
            <a:off x="6498362" y="2488423"/>
            <a:ext cx="1932592" cy="1349291"/>
          </a:xfrm>
          <a:custGeom>
            <a:avLst/>
            <a:gdLst/>
            <a:ahLst/>
            <a:cxnLst>
              <a:cxn ang="0">
                <a:pos x="wd2" y="hd2"/>
              </a:cxn>
              <a:cxn ang="5400000">
                <a:pos x="wd2" y="hd2"/>
              </a:cxn>
              <a:cxn ang="10800000">
                <a:pos x="wd2" y="hd2"/>
              </a:cxn>
              <a:cxn ang="16200000">
                <a:pos x="wd2" y="hd2"/>
              </a:cxn>
            </a:cxnLst>
            <a:rect l="0" t="0" r="r" b="b"/>
            <a:pathLst>
              <a:path w="21391" h="21600" extrusionOk="0">
                <a:moveTo>
                  <a:pt x="15331" y="21600"/>
                </a:moveTo>
                <a:cubicBezTo>
                  <a:pt x="13853" y="21600"/>
                  <a:pt x="12422" y="20818"/>
                  <a:pt x="11299" y="19362"/>
                </a:cubicBezTo>
                <a:lnTo>
                  <a:pt x="11243" y="19281"/>
                </a:lnTo>
                <a:lnTo>
                  <a:pt x="0" y="3067"/>
                </a:lnTo>
                <a:lnTo>
                  <a:pt x="2116" y="0"/>
                </a:lnTo>
                <a:lnTo>
                  <a:pt x="9113" y="10092"/>
                </a:lnTo>
                <a:lnTo>
                  <a:pt x="9588" y="8697"/>
                </a:lnTo>
                <a:cubicBezTo>
                  <a:pt x="10329" y="6519"/>
                  <a:pt x="11681" y="4874"/>
                  <a:pt x="13289" y="4180"/>
                </a:cubicBezTo>
                <a:cubicBezTo>
                  <a:pt x="14897" y="3485"/>
                  <a:pt x="16650" y="3802"/>
                  <a:pt x="18095" y="5036"/>
                </a:cubicBezTo>
                <a:lnTo>
                  <a:pt x="18421" y="5312"/>
                </a:lnTo>
                <a:cubicBezTo>
                  <a:pt x="19810" y="6499"/>
                  <a:pt x="20798" y="8407"/>
                  <a:pt x="21199" y="10665"/>
                </a:cubicBezTo>
                <a:cubicBezTo>
                  <a:pt x="21600" y="12930"/>
                  <a:pt x="21367" y="15283"/>
                  <a:pt x="20547" y="17292"/>
                </a:cubicBezTo>
                <a:cubicBezTo>
                  <a:pt x="19619" y="19557"/>
                  <a:pt x="18057" y="21088"/>
                  <a:pt x="16263" y="21485"/>
                </a:cubicBezTo>
                <a:cubicBezTo>
                  <a:pt x="15951" y="21566"/>
                  <a:pt x="15643" y="21600"/>
                  <a:pt x="15331" y="21600"/>
                </a:cubicBezTo>
                <a:close/>
                <a:moveTo>
                  <a:pt x="13326" y="16173"/>
                </a:moveTo>
                <a:cubicBezTo>
                  <a:pt x="14007" y="17036"/>
                  <a:pt x="14907" y="17413"/>
                  <a:pt x="15806" y="17218"/>
                </a:cubicBezTo>
                <a:cubicBezTo>
                  <a:pt x="16715" y="17016"/>
                  <a:pt x="17503" y="16240"/>
                  <a:pt x="17974" y="15101"/>
                </a:cubicBezTo>
                <a:cubicBezTo>
                  <a:pt x="18388" y="14083"/>
                  <a:pt x="18505" y="12897"/>
                  <a:pt x="18305" y="11751"/>
                </a:cubicBezTo>
                <a:cubicBezTo>
                  <a:pt x="18099" y="10604"/>
                  <a:pt x="17601" y="9647"/>
                  <a:pt x="16902" y="9047"/>
                </a:cubicBezTo>
                <a:lnTo>
                  <a:pt x="16575" y="8771"/>
                </a:lnTo>
                <a:cubicBezTo>
                  <a:pt x="15834" y="8137"/>
                  <a:pt x="14972" y="7982"/>
                  <a:pt x="14147" y="8339"/>
                </a:cubicBezTo>
                <a:cubicBezTo>
                  <a:pt x="13322" y="8697"/>
                  <a:pt x="12660" y="9506"/>
                  <a:pt x="12278" y="10618"/>
                </a:cubicBezTo>
                <a:lnTo>
                  <a:pt x="11355" y="13328"/>
                </a:lnTo>
                <a:lnTo>
                  <a:pt x="13326" y="16173"/>
                </a:lnTo>
                <a:close/>
              </a:path>
            </a:pathLst>
          </a:custGeom>
          <a:solidFill>
            <a:srgbClr val="F7931F"/>
          </a:solidFill>
          <a:ln w="12700">
            <a:miter lim="400000"/>
          </a:ln>
        </p:spPr>
        <p:txBody>
          <a:bodyPr lIns="38100" tIns="38100" rIns="38100" bIns="38100" anchor="ctr"/>
          <a:lstStyle/>
          <a:p>
            <a:pPr>
              <a:defRPr sz="3000">
                <a:solidFill>
                  <a:srgbClr val="FFFFFF"/>
                </a:solidFill>
              </a:defRPr>
            </a:pPr>
            <a:endParaRPr lang="en-US" noProof="1"/>
          </a:p>
        </p:txBody>
      </p:sp>
      <p:sp>
        <p:nvSpPr>
          <p:cNvPr id="16" name="Shape">
            <a:extLst>
              <a:ext uri="{FF2B5EF4-FFF2-40B4-BE49-F238E27FC236}">
                <a16:creationId xmlns:a16="http://schemas.microsoft.com/office/drawing/2014/main" xmlns="" id="{002B396C-5D99-4FA2-A489-ECC91B596D81}"/>
              </a:ext>
            </a:extLst>
          </p:cNvPr>
          <p:cNvSpPr/>
          <p:nvPr/>
        </p:nvSpPr>
        <p:spPr>
          <a:xfrm>
            <a:off x="5529773" y="1604058"/>
            <a:ext cx="1959086" cy="1094828"/>
          </a:xfrm>
          <a:custGeom>
            <a:avLst/>
            <a:gdLst/>
            <a:ahLst/>
            <a:cxnLst>
              <a:cxn ang="0">
                <a:pos x="wd2" y="hd2"/>
              </a:cxn>
              <a:cxn ang="5400000">
                <a:pos x="wd2" y="hd2"/>
              </a:cxn>
              <a:cxn ang="10800000">
                <a:pos x="wd2" y="hd2"/>
              </a:cxn>
              <a:cxn ang="16200000">
                <a:pos x="wd2" y="hd2"/>
              </a:cxn>
            </a:cxnLst>
            <a:rect l="0" t="0" r="r" b="b"/>
            <a:pathLst>
              <a:path w="21343" h="21231" extrusionOk="0">
                <a:moveTo>
                  <a:pt x="5" y="21231"/>
                </a:moveTo>
                <a:lnTo>
                  <a:pt x="0" y="15988"/>
                </a:lnTo>
                <a:lnTo>
                  <a:pt x="9726" y="15964"/>
                </a:lnTo>
                <a:lnTo>
                  <a:pt x="9387" y="14175"/>
                </a:lnTo>
                <a:cubicBezTo>
                  <a:pt x="8855" y="11391"/>
                  <a:pt x="9002" y="8312"/>
                  <a:pt x="9791" y="5723"/>
                </a:cubicBezTo>
                <a:cubicBezTo>
                  <a:pt x="10575" y="3134"/>
                  <a:pt x="11947" y="1232"/>
                  <a:pt x="13548" y="505"/>
                </a:cubicBezTo>
                <a:lnTo>
                  <a:pt x="13911" y="341"/>
                </a:lnTo>
                <a:cubicBezTo>
                  <a:pt x="15448" y="-369"/>
                  <a:pt x="17053" y="39"/>
                  <a:pt x="18421" y="1485"/>
                </a:cubicBezTo>
                <a:cubicBezTo>
                  <a:pt x="19788" y="2930"/>
                  <a:pt x="20760" y="5233"/>
                  <a:pt x="21155" y="7969"/>
                </a:cubicBezTo>
                <a:cubicBezTo>
                  <a:pt x="21600" y="11056"/>
                  <a:pt x="21247" y="14298"/>
                  <a:pt x="20192" y="16870"/>
                </a:cubicBezTo>
                <a:cubicBezTo>
                  <a:pt x="19132" y="19443"/>
                  <a:pt x="17498" y="21019"/>
                  <a:pt x="15714" y="21190"/>
                </a:cubicBezTo>
                <a:lnTo>
                  <a:pt x="15636" y="21190"/>
                </a:lnTo>
                <a:lnTo>
                  <a:pt x="5" y="21231"/>
                </a:lnTo>
                <a:close/>
                <a:moveTo>
                  <a:pt x="15393" y="5249"/>
                </a:moveTo>
                <a:cubicBezTo>
                  <a:pt x="15140" y="5249"/>
                  <a:pt x="14888" y="5307"/>
                  <a:pt x="14640" y="5421"/>
                </a:cubicBezTo>
                <a:lnTo>
                  <a:pt x="14278" y="5584"/>
                </a:lnTo>
                <a:cubicBezTo>
                  <a:pt x="13456" y="5960"/>
                  <a:pt x="12782" y="6899"/>
                  <a:pt x="12378" y="8222"/>
                </a:cubicBezTo>
                <a:cubicBezTo>
                  <a:pt x="11974" y="9545"/>
                  <a:pt x="11901" y="11064"/>
                  <a:pt x="12176" y="12493"/>
                </a:cubicBezTo>
                <a:lnTo>
                  <a:pt x="12837" y="15956"/>
                </a:lnTo>
                <a:lnTo>
                  <a:pt x="15585" y="15947"/>
                </a:lnTo>
                <a:cubicBezTo>
                  <a:pt x="16475" y="15841"/>
                  <a:pt x="17287" y="15049"/>
                  <a:pt x="17815" y="13767"/>
                </a:cubicBezTo>
                <a:cubicBezTo>
                  <a:pt x="18352" y="12469"/>
                  <a:pt x="18526" y="10827"/>
                  <a:pt x="18301" y="9267"/>
                </a:cubicBezTo>
                <a:cubicBezTo>
                  <a:pt x="18099" y="7879"/>
                  <a:pt x="17608" y="6719"/>
                  <a:pt x="16920" y="5993"/>
                </a:cubicBezTo>
                <a:cubicBezTo>
                  <a:pt x="16448" y="5503"/>
                  <a:pt x="15925" y="5249"/>
                  <a:pt x="15393" y="5249"/>
                </a:cubicBezTo>
                <a:close/>
              </a:path>
            </a:pathLst>
          </a:custGeom>
          <a:solidFill>
            <a:srgbClr val="A2B969"/>
          </a:solidFill>
          <a:ln w="12700">
            <a:miter lim="400000"/>
          </a:ln>
        </p:spPr>
        <p:txBody>
          <a:bodyPr lIns="38100" tIns="38100" rIns="38100" bIns="38100" anchor="ctr"/>
          <a:lstStyle/>
          <a:p>
            <a:pPr>
              <a:defRPr sz="3000">
                <a:solidFill>
                  <a:srgbClr val="FFFFFF"/>
                </a:solidFill>
              </a:defRPr>
            </a:pPr>
            <a:endParaRPr lang="en-US" noProof="1"/>
          </a:p>
        </p:txBody>
      </p:sp>
      <p:sp>
        <p:nvSpPr>
          <p:cNvPr id="17" name="Freeform: Shape 16">
            <a:extLst>
              <a:ext uri="{FF2B5EF4-FFF2-40B4-BE49-F238E27FC236}">
                <a16:creationId xmlns:a16="http://schemas.microsoft.com/office/drawing/2014/main" xmlns="" id="{0AD5D375-6674-48C2-A839-45940C683E96}"/>
              </a:ext>
            </a:extLst>
          </p:cNvPr>
          <p:cNvSpPr/>
          <p:nvPr/>
        </p:nvSpPr>
        <p:spPr>
          <a:xfrm>
            <a:off x="4927011" y="1527864"/>
            <a:ext cx="1110421" cy="1877164"/>
          </a:xfrm>
          <a:custGeom>
            <a:avLst/>
            <a:gdLst>
              <a:gd name="connsiteX0" fmla="*/ 564589 w 1110421"/>
              <a:gd name="connsiteY0" fmla="*/ 270277 h 1877164"/>
              <a:gd name="connsiteX1" fmla="*/ 326241 w 1110421"/>
              <a:gd name="connsiteY1" fmla="*/ 405866 h 1877164"/>
              <a:gd name="connsiteX2" fmla="*/ 308942 w 1110421"/>
              <a:gd name="connsiteY2" fmla="*/ 435382 h 1877164"/>
              <a:gd name="connsiteX3" fmla="*/ 282009 w 1110421"/>
              <a:gd name="connsiteY3" fmla="*/ 654795 h 1877164"/>
              <a:gd name="connsiteX4" fmla="*/ 424337 w 1110421"/>
              <a:gd name="connsiteY4" fmla="*/ 823714 h 1877164"/>
              <a:gd name="connsiteX5" fmla="*/ 593651 w 1110421"/>
              <a:gd name="connsiteY5" fmla="*/ 907083 h 1877164"/>
              <a:gd name="connsiteX6" fmla="*/ 771800 w 1110421"/>
              <a:gd name="connsiteY6" fmla="*/ 728538 h 1877164"/>
              <a:gd name="connsiteX7" fmla="*/ 837056 w 1110421"/>
              <a:gd name="connsiteY7" fmla="*/ 504493 h 1877164"/>
              <a:gd name="connsiteX8" fmla="*/ 704841 w 1110421"/>
              <a:gd name="connsiteY8" fmla="*/ 308602 h 1877164"/>
              <a:gd name="connsiteX9" fmla="*/ 564589 w 1110421"/>
              <a:gd name="connsiteY9" fmla="*/ 270277 h 1877164"/>
              <a:gd name="connsiteX10" fmla="*/ 531603 w 1110421"/>
              <a:gd name="connsiteY10" fmla="*/ 992 h 1877164"/>
              <a:gd name="connsiteX11" fmla="*/ 842112 w 1110421"/>
              <a:gd name="connsiteY11" fmla="*/ 76202 h 1877164"/>
              <a:gd name="connsiteX12" fmla="*/ 1104040 w 1110421"/>
              <a:gd name="connsiteY12" fmla="*/ 463626 h 1877164"/>
              <a:gd name="connsiteX13" fmla="*/ 970548 w 1110421"/>
              <a:gd name="connsiteY13" fmla="*/ 911715 h 1877164"/>
              <a:gd name="connsiteX14" fmla="*/ 965491 w 1110421"/>
              <a:gd name="connsiteY14" fmla="*/ 916710 h 1877164"/>
              <a:gd name="connsiteX15" fmla="*/ 7982 w 1110421"/>
              <a:gd name="connsiteY15" fmla="*/ 1877164 h 1877164"/>
              <a:gd name="connsiteX16" fmla="*/ 7982 w 1110421"/>
              <a:gd name="connsiteY16" fmla="*/ 1494372 h 1877164"/>
              <a:gd name="connsiteX17" fmla="*/ 391922 w 1110421"/>
              <a:gd name="connsiteY17" fmla="*/ 1109241 h 1877164"/>
              <a:gd name="connsiteX18" fmla="*/ 304737 w 1110421"/>
              <a:gd name="connsiteY18" fmla="*/ 1066285 h 1877164"/>
              <a:gd name="connsiteX19" fmla="*/ 22583 w 1110421"/>
              <a:gd name="connsiteY19" fmla="*/ 731898 h 1877164"/>
              <a:gd name="connsiteX20" fmla="*/ 76076 w 1110421"/>
              <a:gd name="connsiteY20" fmla="*/ 297704 h 1877164"/>
              <a:gd name="connsiteX21" fmla="*/ 93321 w 1110421"/>
              <a:gd name="connsiteY21" fmla="*/ 268188 h 1877164"/>
              <a:gd name="connsiteX22" fmla="*/ 531603 w 1110421"/>
              <a:gd name="connsiteY22" fmla="*/ 992 h 187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0421" h="1877164">
                <a:moveTo>
                  <a:pt x="564589" y="270277"/>
                </a:moveTo>
                <a:cubicBezTo>
                  <a:pt x="470272" y="270277"/>
                  <a:pt x="378030" y="318773"/>
                  <a:pt x="326241" y="405866"/>
                </a:cubicBezTo>
                <a:lnTo>
                  <a:pt x="308942" y="435382"/>
                </a:lnTo>
                <a:cubicBezTo>
                  <a:pt x="269342" y="502314"/>
                  <a:pt x="259708" y="580234"/>
                  <a:pt x="282009" y="654795"/>
                </a:cubicBezTo>
                <a:cubicBezTo>
                  <a:pt x="304311" y="729355"/>
                  <a:pt x="354877" y="789112"/>
                  <a:pt x="424337" y="823714"/>
                </a:cubicBezTo>
                <a:lnTo>
                  <a:pt x="593651" y="907083"/>
                </a:lnTo>
                <a:lnTo>
                  <a:pt x="771800" y="728538"/>
                </a:lnTo>
                <a:cubicBezTo>
                  <a:pt x="825665" y="667055"/>
                  <a:pt x="849245" y="585320"/>
                  <a:pt x="837056" y="504493"/>
                </a:cubicBezTo>
                <a:cubicBezTo>
                  <a:pt x="824441" y="422304"/>
                  <a:pt x="776005" y="351195"/>
                  <a:pt x="704841" y="308602"/>
                </a:cubicBezTo>
                <a:cubicBezTo>
                  <a:pt x="660610" y="282901"/>
                  <a:pt x="612174" y="270277"/>
                  <a:pt x="564589" y="270277"/>
                </a:cubicBezTo>
                <a:close/>
                <a:moveTo>
                  <a:pt x="531603" y="992"/>
                </a:moveTo>
                <a:cubicBezTo>
                  <a:pt x="636764" y="-5346"/>
                  <a:pt x="744828" y="18545"/>
                  <a:pt x="842112" y="76202"/>
                </a:cubicBezTo>
                <a:cubicBezTo>
                  <a:pt x="983588" y="159935"/>
                  <a:pt x="1079183" y="301064"/>
                  <a:pt x="1104040" y="463626"/>
                </a:cubicBezTo>
                <a:cubicBezTo>
                  <a:pt x="1128897" y="626187"/>
                  <a:pt x="1080461" y="789567"/>
                  <a:pt x="970548" y="911715"/>
                </a:cubicBezTo>
                <a:lnTo>
                  <a:pt x="965491" y="916710"/>
                </a:lnTo>
                <a:lnTo>
                  <a:pt x="7982" y="1877164"/>
                </a:lnTo>
                <a:lnTo>
                  <a:pt x="7982" y="1494372"/>
                </a:lnTo>
                <a:lnTo>
                  <a:pt x="391922" y="1109241"/>
                </a:lnTo>
                <a:lnTo>
                  <a:pt x="304737" y="1066285"/>
                </a:lnTo>
                <a:cubicBezTo>
                  <a:pt x="168690" y="999262"/>
                  <a:pt x="65963" y="877205"/>
                  <a:pt x="22583" y="731898"/>
                </a:cubicBezTo>
                <a:cubicBezTo>
                  <a:pt x="-20797" y="586591"/>
                  <a:pt x="-997" y="428207"/>
                  <a:pt x="76076" y="297704"/>
                </a:cubicBezTo>
                <a:lnTo>
                  <a:pt x="93321" y="268188"/>
                </a:lnTo>
                <a:cubicBezTo>
                  <a:pt x="189129" y="106081"/>
                  <a:pt x="356335" y="11554"/>
                  <a:pt x="531603" y="992"/>
                </a:cubicBezTo>
                <a:close/>
              </a:path>
            </a:pathLst>
          </a:custGeom>
          <a:solidFill>
            <a:srgbClr val="696969"/>
          </a:solidFill>
          <a:ln w="12700">
            <a:miter lim="400000"/>
          </a:ln>
        </p:spPr>
        <p:txBody>
          <a:bodyPr wrap="square" lIns="38100" tIns="38100" rIns="38100" bIns="38100" anchor="ctr">
            <a:noAutofit/>
          </a:bodyPr>
          <a:lstStyle/>
          <a:p>
            <a:pPr>
              <a:defRPr sz="3000">
                <a:solidFill>
                  <a:srgbClr val="FFFFFF"/>
                </a:solidFill>
              </a:defRPr>
            </a:pPr>
            <a:endParaRPr lang="en-US" noProof="1"/>
          </a:p>
        </p:txBody>
      </p:sp>
      <p:sp>
        <p:nvSpPr>
          <p:cNvPr id="18" name="Shape">
            <a:extLst>
              <a:ext uri="{FF2B5EF4-FFF2-40B4-BE49-F238E27FC236}">
                <a16:creationId xmlns:a16="http://schemas.microsoft.com/office/drawing/2014/main" xmlns="" id="{7F6980DB-0A31-481D-A3E9-38AEFB5A998C}"/>
              </a:ext>
            </a:extLst>
          </p:cNvPr>
          <p:cNvSpPr/>
          <p:nvPr/>
        </p:nvSpPr>
        <p:spPr>
          <a:xfrm>
            <a:off x="5108645" y="2867436"/>
            <a:ext cx="2000347" cy="2000773"/>
          </a:xfrm>
          <a:custGeom>
            <a:avLst/>
            <a:gdLst/>
            <a:ahLst/>
            <a:cxnLst>
              <a:cxn ang="0">
                <a:pos x="wd2" y="hd2"/>
              </a:cxn>
              <a:cxn ang="5400000">
                <a:pos x="wd2" y="hd2"/>
              </a:cxn>
              <a:cxn ang="10800000">
                <a:pos x="wd2" y="hd2"/>
              </a:cxn>
              <a:cxn ang="16200000">
                <a:pos x="wd2" y="hd2"/>
              </a:cxn>
            </a:cxnLst>
            <a:rect l="0" t="0" r="r" b="b"/>
            <a:pathLst>
              <a:path w="21600" h="21600" extrusionOk="0">
                <a:moveTo>
                  <a:pt x="14406" y="0"/>
                </a:moveTo>
                <a:lnTo>
                  <a:pt x="7189" y="0"/>
                </a:lnTo>
                <a:cubicBezTo>
                  <a:pt x="6635" y="0"/>
                  <a:pt x="6103" y="218"/>
                  <a:pt x="5712" y="614"/>
                </a:cubicBezTo>
                <a:lnTo>
                  <a:pt x="609" y="5715"/>
                </a:lnTo>
                <a:cubicBezTo>
                  <a:pt x="218" y="6106"/>
                  <a:pt x="0" y="6638"/>
                  <a:pt x="0" y="7192"/>
                </a:cubicBezTo>
                <a:lnTo>
                  <a:pt x="0" y="14408"/>
                </a:lnTo>
                <a:cubicBezTo>
                  <a:pt x="0" y="14962"/>
                  <a:pt x="218" y="15494"/>
                  <a:pt x="609" y="15885"/>
                </a:cubicBezTo>
                <a:lnTo>
                  <a:pt x="5712" y="20986"/>
                </a:lnTo>
                <a:cubicBezTo>
                  <a:pt x="6103" y="21377"/>
                  <a:pt x="6635" y="21600"/>
                  <a:pt x="7189" y="21600"/>
                </a:cubicBezTo>
                <a:lnTo>
                  <a:pt x="14406" y="21600"/>
                </a:lnTo>
                <a:cubicBezTo>
                  <a:pt x="14961" y="21600"/>
                  <a:pt x="15493" y="21382"/>
                  <a:pt x="15884" y="20986"/>
                </a:cubicBezTo>
                <a:lnTo>
                  <a:pt x="20986" y="15885"/>
                </a:lnTo>
                <a:cubicBezTo>
                  <a:pt x="21377" y="15494"/>
                  <a:pt x="21600" y="14962"/>
                  <a:pt x="21600" y="14408"/>
                </a:cubicBezTo>
                <a:lnTo>
                  <a:pt x="21600" y="7192"/>
                </a:lnTo>
                <a:cubicBezTo>
                  <a:pt x="21600" y="6638"/>
                  <a:pt x="21382" y="6106"/>
                  <a:pt x="20986" y="5715"/>
                </a:cubicBezTo>
                <a:lnTo>
                  <a:pt x="15884" y="614"/>
                </a:lnTo>
                <a:cubicBezTo>
                  <a:pt x="15488" y="218"/>
                  <a:pt x="14956" y="0"/>
                  <a:pt x="14406" y="0"/>
                </a:cubicBezTo>
                <a:close/>
              </a:path>
            </a:pathLst>
          </a:custGeom>
          <a:solidFill>
            <a:schemeClr val="accent4">
              <a:lumMod val="20000"/>
              <a:lumOff val="80000"/>
            </a:schemeClr>
          </a:solidFill>
          <a:ln w="12700">
            <a:miter lim="400000"/>
          </a:ln>
        </p:spPr>
        <p:txBody>
          <a:bodyPr lIns="251999" tIns="38100" rIns="251999" bIns="38100" anchor="ctr"/>
          <a:lstStyle/>
          <a:p>
            <a:pPr algn="ctr"/>
            <a:r>
              <a:rPr lang="en-US" sz="2800" b="1" noProof="1">
                <a:latin typeface="Franklin Gothic Demi Cond" panose="020B0706030402020204" pitchFamily="34" charset="0"/>
              </a:rPr>
              <a:t>KEY FEATURES</a:t>
            </a:r>
          </a:p>
        </p:txBody>
      </p:sp>
      <p:sp>
        <p:nvSpPr>
          <p:cNvPr id="52" name="Shape 586">
            <a:extLst>
              <a:ext uri="{FF2B5EF4-FFF2-40B4-BE49-F238E27FC236}">
                <a16:creationId xmlns:a16="http://schemas.microsoft.com/office/drawing/2014/main" xmlns="" id="{5EF4FA36-5A81-439E-BE01-6215CEE8BEE3}"/>
              </a:ext>
            </a:extLst>
          </p:cNvPr>
          <p:cNvSpPr/>
          <p:nvPr/>
        </p:nvSpPr>
        <p:spPr>
          <a:xfrm>
            <a:off x="130510" y="1516790"/>
            <a:ext cx="4457168" cy="78795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43" name="TextBox 42">
            <a:extLst>
              <a:ext uri="{FF2B5EF4-FFF2-40B4-BE49-F238E27FC236}">
                <a16:creationId xmlns:a16="http://schemas.microsoft.com/office/drawing/2014/main" xmlns="" id="{4E988425-693F-422B-BAE9-C4468E85D25D}"/>
              </a:ext>
            </a:extLst>
          </p:cNvPr>
          <p:cNvSpPr txBox="1"/>
          <p:nvPr/>
        </p:nvSpPr>
        <p:spPr>
          <a:xfrm>
            <a:off x="182461" y="1588245"/>
            <a:ext cx="4353265" cy="646331"/>
          </a:xfrm>
          <a:prstGeom prst="rect">
            <a:avLst/>
          </a:prstGeom>
          <a:noFill/>
        </p:spPr>
        <p:txBody>
          <a:bodyPr wrap="square" lIns="0" rIns="0" rtlCol="0" anchor="b">
            <a:spAutoFit/>
          </a:bodyPr>
          <a:lstStyle/>
          <a:p>
            <a:pPr algn="ctr"/>
            <a:r>
              <a:rPr lang="en-US" noProof="1">
                <a:latin typeface="Franklin Gothic Medium Cond" panose="020B0606030402020204" pitchFamily="34" charset="0"/>
              </a:rPr>
              <a:t>Considered the changes in local finance based on the 2016 PEFA Financial Measurement Framework</a:t>
            </a:r>
          </a:p>
        </p:txBody>
      </p:sp>
      <p:sp>
        <p:nvSpPr>
          <p:cNvPr id="51" name="Title 4">
            <a:extLst>
              <a:ext uri="{FF2B5EF4-FFF2-40B4-BE49-F238E27FC236}">
                <a16:creationId xmlns:a16="http://schemas.microsoft.com/office/drawing/2014/main" xmlns="" id="{D060380A-F0B6-4F17-B59F-6C322DB09F45}"/>
              </a:ext>
            </a:extLst>
          </p:cNvPr>
          <p:cNvSpPr txBox="1">
            <a:spLocks/>
          </p:cNvSpPr>
          <p:nvPr/>
        </p:nvSpPr>
        <p:spPr>
          <a:xfrm>
            <a:off x="1" y="206151"/>
            <a:ext cx="12192000" cy="1217938"/>
          </a:xfrm>
          <a:prstGeom prst="rect">
            <a:avLst/>
          </a:prstGeom>
          <a:solidFill>
            <a:schemeClr val="bg1"/>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latin typeface="Franklin Gothic Demi Cond" panose="020B0706030402020204" pitchFamily="34" charset="0"/>
                <a:cs typeface="Times New Roman" panose="02020603050405020304" pitchFamily="18" charset="0"/>
              </a:rPr>
              <a:t>ENHANCED PUBLIC FINANCIAL MANAGEMENT ASSESSMENT TOOL AND ITS ELECTRONIC VERSION</a:t>
            </a:r>
            <a:endParaRPr lang="en-PH" sz="3600" b="1" dirty="0">
              <a:latin typeface="Franklin Gothic Demi Cond" panose="020B070603040202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xmlns="" id="{E78A3DD1-ED99-4281-9484-A7F1A7042BD9}"/>
              </a:ext>
            </a:extLst>
          </p:cNvPr>
          <p:cNvSpPr txBox="1"/>
          <p:nvPr/>
        </p:nvSpPr>
        <p:spPr>
          <a:xfrm>
            <a:off x="5268093" y="1898806"/>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01</a:t>
            </a:r>
            <a:endParaRPr lang="en-PH" sz="2000" b="1" dirty="0">
              <a:latin typeface="Cambria Math" panose="02040503050406030204" pitchFamily="18" charset="0"/>
              <a:ea typeface="Cambria Math" panose="02040503050406030204" pitchFamily="18" charset="0"/>
            </a:endParaRPr>
          </a:p>
        </p:txBody>
      </p:sp>
      <p:sp>
        <p:nvSpPr>
          <p:cNvPr id="53" name="Shape 586">
            <a:extLst>
              <a:ext uri="{FF2B5EF4-FFF2-40B4-BE49-F238E27FC236}">
                <a16:creationId xmlns:a16="http://schemas.microsoft.com/office/drawing/2014/main" xmlns="" id="{ADBEF424-F755-411F-A9CB-F8F3D5401688}"/>
              </a:ext>
            </a:extLst>
          </p:cNvPr>
          <p:cNvSpPr/>
          <p:nvPr/>
        </p:nvSpPr>
        <p:spPr>
          <a:xfrm>
            <a:off x="152723" y="2687242"/>
            <a:ext cx="3504278" cy="78795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54" name="TextBox 53">
            <a:extLst>
              <a:ext uri="{FF2B5EF4-FFF2-40B4-BE49-F238E27FC236}">
                <a16:creationId xmlns:a16="http://schemas.microsoft.com/office/drawing/2014/main" xmlns="" id="{8685FFE2-14DC-4D22-91A5-2600A62888CA}"/>
              </a:ext>
            </a:extLst>
          </p:cNvPr>
          <p:cNvSpPr txBox="1"/>
          <p:nvPr/>
        </p:nvSpPr>
        <p:spPr>
          <a:xfrm>
            <a:off x="182461" y="2758697"/>
            <a:ext cx="3422588" cy="646331"/>
          </a:xfrm>
          <a:prstGeom prst="rect">
            <a:avLst/>
          </a:prstGeom>
          <a:noFill/>
        </p:spPr>
        <p:txBody>
          <a:bodyPr wrap="square" lIns="0" rIns="0" rtlCol="0" anchor="b">
            <a:spAutoFit/>
          </a:bodyPr>
          <a:lstStyle/>
          <a:p>
            <a:pPr algn="ctr"/>
            <a:r>
              <a:rPr lang="en-US" noProof="1">
                <a:latin typeface="Franklin Gothic Medium Cond" panose="020B0606030402020204" pitchFamily="34" charset="0"/>
              </a:rPr>
              <a:t>From “Critical Dimension of PFM” </a:t>
            </a:r>
          </a:p>
          <a:p>
            <a:pPr algn="ctr"/>
            <a:r>
              <a:rPr lang="en-US" noProof="1">
                <a:latin typeface="Franklin Gothic Medium Cond" panose="020B0606030402020204" pitchFamily="34" charset="0"/>
              </a:rPr>
              <a:t>to “</a:t>
            </a:r>
            <a:r>
              <a:rPr lang="en-US" b="1" noProof="1">
                <a:latin typeface="Franklin Gothic Medium Cond" panose="020B0606030402020204" pitchFamily="34" charset="0"/>
              </a:rPr>
              <a:t>Pillars of PFM</a:t>
            </a:r>
            <a:r>
              <a:rPr lang="en-US" noProof="1">
                <a:latin typeface="Franklin Gothic Medium Cond" panose="020B0606030402020204" pitchFamily="34" charset="0"/>
              </a:rPr>
              <a:t>”</a:t>
            </a:r>
          </a:p>
        </p:txBody>
      </p:sp>
      <p:sp>
        <p:nvSpPr>
          <p:cNvPr id="55" name="TextBox 54">
            <a:extLst>
              <a:ext uri="{FF2B5EF4-FFF2-40B4-BE49-F238E27FC236}">
                <a16:creationId xmlns:a16="http://schemas.microsoft.com/office/drawing/2014/main" xmlns="" id="{2F5A11BF-3A70-4DEA-AD3D-764D56B031A9}"/>
              </a:ext>
            </a:extLst>
          </p:cNvPr>
          <p:cNvSpPr txBox="1"/>
          <p:nvPr/>
        </p:nvSpPr>
        <p:spPr>
          <a:xfrm>
            <a:off x="4145932" y="2826112"/>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02</a:t>
            </a:r>
            <a:endParaRPr lang="en-PH" sz="2000" b="1" dirty="0">
              <a:latin typeface="Cambria Math" panose="02040503050406030204" pitchFamily="18" charset="0"/>
              <a:ea typeface="Cambria Math" panose="02040503050406030204" pitchFamily="18" charset="0"/>
            </a:endParaRPr>
          </a:p>
        </p:txBody>
      </p:sp>
      <p:sp>
        <p:nvSpPr>
          <p:cNvPr id="56" name="Shape 586">
            <a:extLst>
              <a:ext uri="{FF2B5EF4-FFF2-40B4-BE49-F238E27FC236}">
                <a16:creationId xmlns:a16="http://schemas.microsoft.com/office/drawing/2014/main" xmlns="" id="{1608BA19-7A79-4B5F-AB42-262B788D2103}"/>
              </a:ext>
            </a:extLst>
          </p:cNvPr>
          <p:cNvSpPr/>
          <p:nvPr/>
        </p:nvSpPr>
        <p:spPr>
          <a:xfrm>
            <a:off x="347715" y="4135458"/>
            <a:ext cx="3113927" cy="78795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57" name="TextBox 56">
            <a:extLst>
              <a:ext uri="{FF2B5EF4-FFF2-40B4-BE49-F238E27FC236}">
                <a16:creationId xmlns:a16="http://schemas.microsoft.com/office/drawing/2014/main" xmlns="" id="{D2A55DCE-D343-4D4F-B3B1-525BC75ED9EB}"/>
              </a:ext>
            </a:extLst>
          </p:cNvPr>
          <p:cNvSpPr txBox="1"/>
          <p:nvPr/>
        </p:nvSpPr>
        <p:spPr>
          <a:xfrm>
            <a:off x="432302" y="4163879"/>
            <a:ext cx="2911908" cy="707886"/>
          </a:xfrm>
          <a:prstGeom prst="rect">
            <a:avLst/>
          </a:prstGeom>
          <a:noFill/>
        </p:spPr>
        <p:txBody>
          <a:bodyPr wrap="square" lIns="0" rIns="0" rtlCol="0" anchor="b">
            <a:spAutoFit/>
          </a:bodyPr>
          <a:lstStyle/>
          <a:p>
            <a:pPr algn="ctr"/>
            <a:r>
              <a:rPr lang="en-US" sz="2000" noProof="1">
                <a:latin typeface="Franklin Gothic Medium Cond" panose="020B0606030402020204" pitchFamily="34" charset="0"/>
              </a:rPr>
              <a:t>Used the immediately </a:t>
            </a:r>
          </a:p>
          <a:p>
            <a:pPr algn="ctr"/>
            <a:r>
              <a:rPr lang="en-US" sz="2000" noProof="1">
                <a:latin typeface="Franklin Gothic Medium Cond" panose="020B0606030402020204" pitchFamily="34" charset="0"/>
              </a:rPr>
              <a:t>preceding year’s data</a:t>
            </a:r>
          </a:p>
        </p:txBody>
      </p:sp>
      <p:sp>
        <p:nvSpPr>
          <p:cNvPr id="58" name="TextBox 57">
            <a:extLst>
              <a:ext uri="{FF2B5EF4-FFF2-40B4-BE49-F238E27FC236}">
                <a16:creationId xmlns:a16="http://schemas.microsoft.com/office/drawing/2014/main" xmlns="" id="{56BB67ED-FC96-414C-A8F1-B28C142DEFBF}"/>
              </a:ext>
            </a:extLst>
          </p:cNvPr>
          <p:cNvSpPr txBox="1"/>
          <p:nvPr/>
        </p:nvSpPr>
        <p:spPr>
          <a:xfrm>
            <a:off x="4091260" y="4287905"/>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03</a:t>
            </a:r>
            <a:endParaRPr lang="en-PH" sz="2000" b="1" dirty="0">
              <a:latin typeface="Cambria Math" panose="02040503050406030204" pitchFamily="18" charset="0"/>
              <a:ea typeface="Cambria Math" panose="02040503050406030204" pitchFamily="18" charset="0"/>
            </a:endParaRPr>
          </a:p>
        </p:txBody>
      </p:sp>
      <p:sp>
        <p:nvSpPr>
          <p:cNvPr id="59" name="Shape 586">
            <a:extLst>
              <a:ext uri="{FF2B5EF4-FFF2-40B4-BE49-F238E27FC236}">
                <a16:creationId xmlns:a16="http://schemas.microsoft.com/office/drawing/2014/main" xmlns="" id="{7B05A7C1-CE79-4EF5-9AFB-32C0901FCE7A}"/>
              </a:ext>
            </a:extLst>
          </p:cNvPr>
          <p:cNvSpPr/>
          <p:nvPr/>
        </p:nvSpPr>
        <p:spPr>
          <a:xfrm>
            <a:off x="781415" y="5363423"/>
            <a:ext cx="3504278" cy="78795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60" name="TextBox 59">
            <a:extLst>
              <a:ext uri="{FF2B5EF4-FFF2-40B4-BE49-F238E27FC236}">
                <a16:creationId xmlns:a16="http://schemas.microsoft.com/office/drawing/2014/main" xmlns="" id="{EE6417CD-CB60-4415-9CDB-F508DF7D7B1D}"/>
              </a:ext>
            </a:extLst>
          </p:cNvPr>
          <p:cNvSpPr txBox="1"/>
          <p:nvPr/>
        </p:nvSpPr>
        <p:spPr>
          <a:xfrm>
            <a:off x="811153" y="5434878"/>
            <a:ext cx="3422588" cy="646331"/>
          </a:xfrm>
          <a:prstGeom prst="rect">
            <a:avLst/>
          </a:prstGeom>
          <a:noFill/>
        </p:spPr>
        <p:txBody>
          <a:bodyPr wrap="square" lIns="0" rIns="0" rtlCol="0" anchor="b">
            <a:spAutoFit/>
          </a:bodyPr>
          <a:lstStyle/>
          <a:p>
            <a:pPr algn="ctr"/>
            <a:r>
              <a:rPr lang="en-US" noProof="1">
                <a:latin typeface="Franklin Gothic Medium Cond" panose="020B0606030402020204" pitchFamily="34" charset="0"/>
              </a:rPr>
              <a:t> Presented the indicators and sub indicators under its mother Pillar</a:t>
            </a:r>
          </a:p>
        </p:txBody>
      </p:sp>
      <p:sp>
        <p:nvSpPr>
          <p:cNvPr id="61" name="TextBox 60">
            <a:extLst>
              <a:ext uri="{FF2B5EF4-FFF2-40B4-BE49-F238E27FC236}">
                <a16:creationId xmlns:a16="http://schemas.microsoft.com/office/drawing/2014/main" xmlns="" id="{6AC5DE89-557C-4569-82E7-88983453F400}"/>
              </a:ext>
            </a:extLst>
          </p:cNvPr>
          <p:cNvSpPr txBox="1"/>
          <p:nvPr/>
        </p:nvSpPr>
        <p:spPr>
          <a:xfrm>
            <a:off x="5024992" y="5396018"/>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04</a:t>
            </a:r>
            <a:endParaRPr lang="en-PH" sz="2000" b="1" dirty="0">
              <a:latin typeface="Cambria Math" panose="02040503050406030204" pitchFamily="18" charset="0"/>
              <a:ea typeface="Cambria Math" panose="02040503050406030204" pitchFamily="18" charset="0"/>
            </a:endParaRPr>
          </a:p>
        </p:txBody>
      </p:sp>
      <p:sp>
        <p:nvSpPr>
          <p:cNvPr id="62" name="TextBox 61">
            <a:extLst>
              <a:ext uri="{FF2B5EF4-FFF2-40B4-BE49-F238E27FC236}">
                <a16:creationId xmlns:a16="http://schemas.microsoft.com/office/drawing/2014/main" xmlns="" id="{E979AD87-C5F3-4454-8C4F-48593594C85B}"/>
              </a:ext>
            </a:extLst>
          </p:cNvPr>
          <p:cNvSpPr txBox="1"/>
          <p:nvPr/>
        </p:nvSpPr>
        <p:spPr>
          <a:xfrm>
            <a:off x="6508133" y="5484956"/>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05</a:t>
            </a:r>
            <a:endParaRPr lang="en-PH" sz="2000" b="1" dirty="0">
              <a:latin typeface="Cambria Math" panose="02040503050406030204" pitchFamily="18" charset="0"/>
              <a:ea typeface="Cambria Math" panose="02040503050406030204" pitchFamily="18" charset="0"/>
            </a:endParaRPr>
          </a:p>
        </p:txBody>
      </p:sp>
      <p:sp>
        <p:nvSpPr>
          <p:cNvPr id="63" name="TextBox 62">
            <a:extLst>
              <a:ext uri="{FF2B5EF4-FFF2-40B4-BE49-F238E27FC236}">
                <a16:creationId xmlns:a16="http://schemas.microsoft.com/office/drawing/2014/main" xmlns="" id="{9974F3E7-35F9-40F1-B523-9B03230DE855}"/>
              </a:ext>
            </a:extLst>
          </p:cNvPr>
          <p:cNvSpPr txBox="1"/>
          <p:nvPr/>
        </p:nvSpPr>
        <p:spPr>
          <a:xfrm>
            <a:off x="7592468" y="4539377"/>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06</a:t>
            </a:r>
            <a:endParaRPr lang="en-PH" sz="2000" b="1" dirty="0">
              <a:latin typeface="Cambria Math" panose="02040503050406030204" pitchFamily="18" charset="0"/>
              <a:ea typeface="Cambria Math" panose="02040503050406030204" pitchFamily="18" charset="0"/>
            </a:endParaRPr>
          </a:p>
        </p:txBody>
      </p:sp>
      <p:sp>
        <p:nvSpPr>
          <p:cNvPr id="64" name="TextBox 63">
            <a:extLst>
              <a:ext uri="{FF2B5EF4-FFF2-40B4-BE49-F238E27FC236}">
                <a16:creationId xmlns:a16="http://schemas.microsoft.com/office/drawing/2014/main" xmlns="" id="{23C7B0EE-1D7B-4992-B1E9-A9C502ED4A54}"/>
              </a:ext>
            </a:extLst>
          </p:cNvPr>
          <p:cNvSpPr txBox="1"/>
          <p:nvPr/>
        </p:nvSpPr>
        <p:spPr>
          <a:xfrm>
            <a:off x="7659385" y="3096585"/>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07</a:t>
            </a:r>
            <a:endParaRPr lang="en-PH" sz="2000" b="1" dirty="0">
              <a:latin typeface="Cambria Math" panose="02040503050406030204" pitchFamily="18" charset="0"/>
              <a:ea typeface="Cambria Math" panose="02040503050406030204" pitchFamily="18" charset="0"/>
            </a:endParaRPr>
          </a:p>
        </p:txBody>
      </p:sp>
      <p:sp>
        <p:nvSpPr>
          <p:cNvPr id="65" name="TextBox 64">
            <a:extLst>
              <a:ext uri="{FF2B5EF4-FFF2-40B4-BE49-F238E27FC236}">
                <a16:creationId xmlns:a16="http://schemas.microsoft.com/office/drawing/2014/main" xmlns="" id="{31C2BCAE-CF21-4929-8DBF-9D25034F347F}"/>
              </a:ext>
            </a:extLst>
          </p:cNvPr>
          <p:cNvSpPr txBox="1"/>
          <p:nvPr/>
        </p:nvSpPr>
        <p:spPr>
          <a:xfrm>
            <a:off x="6698301" y="1943195"/>
            <a:ext cx="592809" cy="400110"/>
          </a:xfrm>
          <a:prstGeom prst="rect">
            <a:avLst/>
          </a:prstGeom>
          <a:noFill/>
        </p:spPr>
        <p:txBody>
          <a:bodyPr wrap="square" rtlCol="0">
            <a:spAutoFit/>
          </a:bodyPr>
          <a:lstStyle/>
          <a:p>
            <a:r>
              <a:rPr lang="en-US" sz="2000" b="1" dirty="0">
                <a:latin typeface="Cambria Math" panose="02040503050406030204" pitchFamily="18" charset="0"/>
                <a:ea typeface="Cambria Math" panose="02040503050406030204" pitchFamily="18" charset="0"/>
              </a:rPr>
              <a:t>08</a:t>
            </a:r>
            <a:endParaRPr lang="en-PH" sz="2000" b="1" dirty="0">
              <a:latin typeface="Cambria Math" panose="02040503050406030204" pitchFamily="18" charset="0"/>
              <a:ea typeface="Cambria Math" panose="02040503050406030204" pitchFamily="18" charset="0"/>
            </a:endParaRPr>
          </a:p>
        </p:txBody>
      </p:sp>
      <p:sp>
        <p:nvSpPr>
          <p:cNvPr id="66" name="Shape 586">
            <a:extLst>
              <a:ext uri="{FF2B5EF4-FFF2-40B4-BE49-F238E27FC236}">
                <a16:creationId xmlns:a16="http://schemas.microsoft.com/office/drawing/2014/main" xmlns="" id="{94EB16C9-96C5-4517-A30C-5003AE62E6F9}"/>
              </a:ext>
            </a:extLst>
          </p:cNvPr>
          <p:cNvSpPr/>
          <p:nvPr/>
        </p:nvSpPr>
        <p:spPr>
          <a:xfrm>
            <a:off x="8216870" y="5386572"/>
            <a:ext cx="3728202" cy="967929"/>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67" name="TextBox 66">
            <a:extLst>
              <a:ext uri="{FF2B5EF4-FFF2-40B4-BE49-F238E27FC236}">
                <a16:creationId xmlns:a16="http://schemas.microsoft.com/office/drawing/2014/main" xmlns="" id="{5BE5A93F-A5D8-4A44-8D66-820BA867F40F}"/>
              </a:ext>
            </a:extLst>
          </p:cNvPr>
          <p:cNvSpPr txBox="1"/>
          <p:nvPr/>
        </p:nvSpPr>
        <p:spPr>
          <a:xfrm>
            <a:off x="8257715" y="5437094"/>
            <a:ext cx="3687357" cy="877163"/>
          </a:xfrm>
          <a:prstGeom prst="rect">
            <a:avLst/>
          </a:prstGeom>
          <a:noFill/>
        </p:spPr>
        <p:txBody>
          <a:bodyPr wrap="square" lIns="0" rIns="0" rtlCol="0" anchor="b">
            <a:spAutoFit/>
          </a:bodyPr>
          <a:lstStyle/>
          <a:p>
            <a:pPr algn="ctr"/>
            <a:r>
              <a:rPr lang="en-US" sz="1700" noProof="1">
                <a:latin typeface="Franklin Gothic Medium Cond" panose="020B0606030402020204" pitchFamily="34" charset="0"/>
              </a:rPr>
              <a:t>Used 18 indicators and 27 sub-indicators that utilize quantifiable data to measure the performance of each pillar of PFM</a:t>
            </a:r>
          </a:p>
        </p:txBody>
      </p:sp>
      <p:sp>
        <p:nvSpPr>
          <p:cNvPr id="68" name="Shape 586">
            <a:extLst>
              <a:ext uri="{FF2B5EF4-FFF2-40B4-BE49-F238E27FC236}">
                <a16:creationId xmlns:a16="http://schemas.microsoft.com/office/drawing/2014/main" xmlns="" id="{13604835-83B9-4A85-A450-3C3DD8E2EA99}"/>
              </a:ext>
            </a:extLst>
          </p:cNvPr>
          <p:cNvSpPr/>
          <p:nvPr/>
        </p:nvSpPr>
        <p:spPr>
          <a:xfrm>
            <a:off x="8611927" y="4187105"/>
            <a:ext cx="3113927" cy="78795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69" name="TextBox 68">
            <a:extLst>
              <a:ext uri="{FF2B5EF4-FFF2-40B4-BE49-F238E27FC236}">
                <a16:creationId xmlns:a16="http://schemas.microsoft.com/office/drawing/2014/main" xmlns="" id="{A3A88096-1060-43AA-A327-CD9E783DDAA2}"/>
              </a:ext>
            </a:extLst>
          </p:cNvPr>
          <p:cNvSpPr txBox="1"/>
          <p:nvPr/>
        </p:nvSpPr>
        <p:spPr>
          <a:xfrm>
            <a:off x="8696514" y="4173440"/>
            <a:ext cx="2911908" cy="830997"/>
          </a:xfrm>
          <a:prstGeom prst="rect">
            <a:avLst/>
          </a:prstGeom>
          <a:noFill/>
        </p:spPr>
        <p:txBody>
          <a:bodyPr wrap="square" lIns="0" rIns="0" rtlCol="0" anchor="b">
            <a:spAutoFit/>
          </a:bodyPr>
          <a:lstStyle/>
          <a:p>
            <a:pPr algn="ctr"/>
            <a:r>
              <a:rPr lang="en-US" sz="1600" noProof="1">
                <a:latin typeface="Franklin Gothic Medium Cond" panose="020B0606030402020204" pitchFamily="34" charset="0"/>
              </a:rPr>
              <a:t>Scoring matrix and data tables were modified based on the updates in the different issuances in local finances</a:t>
            </a:r>
          </a:p>
        </p:txBody>
      </p:sp>
      <p:sp>
        <p:nvSpPr>
          <p:cNvPr id="70" name="Shape 586">
            <a:extLst>
              <a:ext uri="{FF2B5EF4-FFF2-40B4-BE49-F238E27FC236}">
                <a16:creationId xmlns:a16="http://schemas.microsoft.com/office/drawing/2014/main" xmlns="" id="{6FECF4DB-3DCF-4F48-B546-070EB252C797}"/>
              </a:ext>
            </a:extLst>
          </p:cNvPr>
          <p:cNvSpPr/>
          <p:nvPr/>
        </p:nvSpPr>
        <p:spPr>
          <a:xfrm>
            <a:off x="8582189" y="2831601"/>
            <a:ext cx="3504278" cy="78795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71" name="TextBox 70">
            <a:extLst>
              <a:ext uri="{FF2B5EF4-FFF2-40B4-BE49-F238E27FC236}">
                <a16:creationId xmlns:a16="http://schemas.microsoft.com/office/drawing/2014/main" xmlns="" id="{DAD06169-4D34-426C-B750-1CF2F1CF86CF}"/>
              </a:ext>
            </a:extLst>
          </p:cNvPr>
          <p:cNvSpPr txBox="1"/>
          <p:nvPr/>
        </p:nvSpPr>
        <p:spPr>
          <a:xfrm>
            <a:off x="8611927" y="2903056"/>
            <a:ext cx="3422588" cy="646331"/>
          </a:xfrm>
          <a:prstGeom prst="rect">
            <a:avLst/>
          </a:prstGeom>
          <a:noFill/>
        </p:spPr>
        <p:txBody>
          <a:bodyPr wrap="square" lIns="0" rIns="0" rtlCol="0" anchor="b">
            <a:spAutoFit/>
          </a:bodyPr>
          <a:lstStyle/>
          <a:p>
            <a:pPr algn="ctr"/>
            <a:r>
              <a:rPr lang="en-US" noProof="1">
                <a:latin typeface="Franklin Gothic Medium Cond" panose="020B0606030402020204" pitchFamily="34" charset="0"/>
              </a:rPr>
              <a:t>Guide for interpretation and analysis of scores</a:t>
            </a:r>
          </a:p>
        </p:txBody>
      </p:sp>
      <p:sp>
        <p:nvSpPr>
          <p:cNvPr id="72" name="Shape 586">
            <a:extLst>
              <a:ext uri="{FF2B5EF4-FFF2-40B4-BE49-F238E27FC236}">
                <a16:creationId xmlns:a16="http://schemas.microsoft.com/office/drawing/2014/main" xmlns="" id="{BE2DEE77-8CCC-4A21-9028-0BA223B3A04D}"/>
              </a:ext>
            </a:extLst>
          </p:cNvPr>
          <p:cNvSpPr/>
          <p:nvPr/>
        </p:nvSpPr>
        <p:spPr>
          <a:xfrm>
            <a:off x="7922241" y="1716191"/>
            <a:ext cx="3985828" cy="481838"/>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73" name="TextBox 72">
            <a:extLst>
              <a:ext uri="{FF2B5EF4-FFF2-40B4-BE49-F238E27FC236}">
                <a16:creationId xmlns:a16="http://schemas.microsoft.com/office/drawing/2014/main" xmlns="" id="{ACF2E6C9-8B57-49C2-B54A-5C73EFDFADDB}"/>
              </a:ext>
            </a:extLst>
          </p:cNvPr>
          <p:cNvSpPr txBox="1"/>
          <p:nvPr/>
        </p:nvSpPr>
        <p:spPr>
          <a:xfrm>
            <a:off x="7951979" y="1758529"/>
            <a:ext cx="3892912" cy="369332"/>
          </a:xfrm>
          <a:prstGeom prst="rect">
            <a:avLst/>
          </a:prstGeom>
          <a:noFill/>
        </p:spPr>
        <p:txBody>
          <a:bodyPr wrap="square" lIns="0" rIns="0" rtlCol="0" anchor="b">
            <a:spAutoFit/>
          </a:bodyPr>
          <a:lstStyle/>
          <a:p>
            <a:pPr algn="ctr"/>
            <a:r>
              <a:rPr lang="en-US" noProof="1">
                <a:latin typeface="Franklin Gothic Medium Cond" panose="020B0606030402020204" pitchFamily="34" charset="0"/>
              </a:rPr>
              <a:t>Preparation of a PFM Improvement Plan</a:t>
            </a:r>
          </a:p>
        </p:txBody>
      </p:sp>
    </p:spTree>
    <p:extLst>
      <p:ext uri="{BB962C8B-B14F-4D97-AF65-F5344CB8AC3E}">
        <p14:creationId xmlns:p14="http://schemas.microsoft.com/office/powerpoint/2010/main" val="3592055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500"/>
                                        <p:tgtEl>
                                          <p:spTgt spid="6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500"/>
                                        <p:tgtEl>
                                          <p:spTgt spid="6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500"/>
                                        <p:tgtEl>
                                          <p:spTgt spid="6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500"/>
                                        <p:tgtEl>
                                          <p:spTgt spid="6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8"/>
                                        </p:tgtEl>
                                        <p:attrNameLst>
                                          <p:attrName>style.visibility</p:attrName>
                                        </p:attrNameLst>
                                      </p:cBhvr>
                                      <p:to>
                                        <p:strVal val="visible"/>
                                      </p:to>
                                    </p:set>
                                    <p:animEffect transition="in" filter="fade">
                                      <p:cBhvr>
                                        <p:cTn id="80" dur="500"/>
                                        <p:tgtEl>
                                          <p:spTgt spid="6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9"/>
                                        </p:tgtEl>
                                        <p:attrNameLst>
                                          <p:attrName>style.visibility</p:attrName>
                                        </p:attrNameLst>
                                      </p:cBhvr>
                                      <p:to>
                                        <p:strVal val="visible"/>
                                      </p:to>
                                    </p:set>
                                    <p:animEffect transition="in" filter="fade">
                                      <p:cBhvr>
                                        <p:cTn id="83" dur="500"/>
                                        <p:tgtEl>
                                          <p:spTgt spid="69"/>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500"/>
                                        <p:tgtEl>
                                          <p:spTgt spid="1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500"/>
                                        <p:tgtEl>
                                          <p:spTgt spid="7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1"/>
                                        </p:tgtEl>
                                        <p:attrNameLst>
                                          <p:attrName>style.visibility</p:attrName>
                                        </p:attrNameLst>
                                      </p:cBhvr>
                                      <p:to>
                                        <p:strVal val="visible"/>
                                      </p:to>
                                    </p:set>
                                    <p:animEffect transition="in" filter="fade">
                                      <p:cBhvr>
                                        <p:cTn id="97" dur="500"/>
                                        <p:tgtEl>
                                          <p:spTgt spid="7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fade">
                                      <p:cBhvr>
                                        <p:cTn id="100" dur="500"/>
                                        <p:tgtEl>
                                          <p:spTgt spid="15"/>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65"/>
                                        </p:tgtEl>
                                        <p:attrNameLst>
                                          <p:attrName>style.visibility</p:attrName>
                                        </p:attrNameLst>
                                      </p:cBhvr>
                                      <p:to>
                                        <p:strVal val="visible"/>
                                      </p:to>
                                    </p:set>
                                    <p:animEffect transition="in" filter="fade">
                                      <p:cBhvr>
                                        <p:cTn id="105" dur="500"/>
                                        <p:tgtEl>
                                          <p:spTgt spid="6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72"/>
                                        </p:tgtEl>
                                        <p:attrNameLst>
                                          <p:attrName>style.visibility</p:attrName>
                                        </p:attrNameLst>
                                      </p:cBhvr>
                                      <p:to>
                                        <p:strVal val="visible"/>
                                      </p:to>
                                    </p:set>
                                    <p:animEffect transition="in" filter="fade">
                                      <p:cBhvr>
                                        <p:cTn id="108" dur="500"/>
                                        <p:tgtEl>
                                          <p:spTgt spid="7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Effect transition="in" filter="fade">
                                      <p:cBhvr>
                                        <p:cTn id="111" dur="500"/>
                                        <p:tgtEl>
                                          <p:spTgt spid="73"/>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fade">
                                      <p:cBhvr>
                                        <p:cTn id="1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52" grpId="0" animBg="1"/>
      <p:bldP spid="43" grpId="0"/>
      <p:bldP spid="3" grpId="0"/>
      <p:bldP spid="53" grpId="0" animBg="1"/>
      <p:bldP spid="54" grpId="0"/>
      <p:bldP spid="55" grpId="0"/>
      <p:bldP spid="56" grpId="0" animBg="1"/>
      <p:bldP spid="57" grpId="0"/>
      <p:bldP spid="58" grpId="0"/>
      <p:bldP spid="59" grpId="0" animBg="1"/>
      <p:bldP spid="60" grpId="0"/>
      <p:bldP spid="61" grpId="0"/>
      <p:bldP spid="62" grpId="0"/>
      <p:bldP spid="63" grpId="0"/>
      <p:bldP spid="64" grpId="0"/>
      <p:bldP spid="65" grpId="0"/>
      <p:bldP spid="66" grpId="0" animBg="1"/>
      <p:bldP spid="67" grpId="0"/>
      <p:bldP spid="68" grpId="0" animBg="1"/>
      <p:bldP spid="69" grpId="0"/>
      <p:bldP spid="70" grpId="0" animBg="1"/>
      <p:bldP spid="71" grpId="0"/>
      <p:bldP spid="72" grpId="0" animBg="1"/>
      <p:bldP spid="7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xmlns="" id="{6B8549DE-374F-421F-94EC-CFCB3229663C}"/>
              </a:ext>
            </a:extLst>
          </p:cNvPr>
          <p:cNvSpPr txBox="1">
            <a:spLocks/>
          </p:cNvSpPr>
          <p:nvPr/>
        </p:nvSpPr>
        <p:spPr bwMode="auto">
          <a:xfrm>
            <a:off x="244997" y="2036080"/>
            <a:ext cx="11702006" cy="220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ctr" rtl="0" eaLnBrk="1" fontAlgn="base" hangingPunct="1">
              <a:lnSpc>
                <a:spcPct val="90000"/>
              </a:lnSpc>
              <a:spcBef>
                <a:spcPct val="0"/>
              </a:spcBef>
              <a:spcAft>
                <a:spcPct val="0"/>
              </a:spcAft>
              <a:defRPr sz="60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r>
              <a:rPr lang="en-US" b="1" dirty="0">
                <a:latin typeface="Franklin Gothic Demi Cond" panose="020B0706030402020204" pitchFamily="34" charset="0"/>
                <a:cs typeface="Times New Roman" panose="02020603050405020304" pitchFamily="18" charset="0"/>
              </a:rPr>
              <a:t>FY 2022 LOCAL GOVERNMENT SUPPORT FUND COMPONENTS</a:t>
            </a:r>
            <a:endParaRPr lang="en-PH" dirty="0">
              <a:effectLst>
                <a:reflection blurRad="101600" stA="73000" endPos="32000" dist="12700" dir="5400000" sy="-100000" algn="bl" rotWithShape="0"/>
              </a:effectLst>
              <a:latin typeface="Franklin Gothic Demi Cond" panose="020B0706030402020204" pitchFamily="34" charset="0"/>
              <a:cs typeface="Times New Roman" panose="02020603050405020304" pitchFamily="18" charset="0"/>
            </a:endParaRPr>
          </a:p>
        </p:txBody>
      </p:sp>
    </p:spTree>
    <p:extLst>
      <p:ext uri="{BB962C8B-B14F-4D97-AF65-F5344CB8AC3E}">
        <p14:creationId xmlns:p14="http://schemas.microsoft.com/office/powerpoint/2010/main" val="2803930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423332" y="841485"/>
            <a:ext cx="13038665"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b="1" dirty="0">
                <a:latin typeface="Franklin Gothic Demi Cond" panose="020B0706030402020204" pitchFamily="34" charset="0"/>
                <a:cs typeface="Times New Roman" panose="02020603050405020304" pitchFamily="18" charset="0"/>
              </a:rPr>
              <a:t>FY 2022 LOCAL GOVERNMENT SUPPORT FUND</a:t>
            </a:r>
          </a:p>
        </p:txBody>
      </p:sp>
      <p:graphicFrame>
        <p:nvGraphicFramePr>
          <p:cNvPr id="17" name="Table 16"/>
          <p:cNvGraphicFramePr>
            <a:graphicFrameLocks noGrp="1"/>
          </p:cNvGraphicFramePr>
          <p:nvPr>
            <p:extLst/>
          </p:nvPr>
        </p:nvGraphicFramePr>
        <p:xfrm>
          <a:off x="686587" y="1828802"/>
          <a:ext cx="10782300" cy="3800926"/>
        </p:xfrm>
        <a:graphic>
          <a:graphicData uri="http://schemas.openxmlformats.org/drawingml/2006/table">
            <a:tbl>
              <a:tblPr firstRow="1" bandRow="1">
                <a:tableStyleId>{ED083AE6-46FA-4A59-8FB0-9F97EB10719F}</a:tableStyleId>
              </a:tblPr>
              <a:tblGrid>
                <a:gridCol w="8107439">
                  <a:extLst>
                    <a:ext uri="{9D8B030D-6E8A-4147-A177-3AD203B41FA5}">
                      <a16:colId xmlns:a16="http://schemas.microsoft.com/office/drawing/2014/main" xmlns="" val="20000"/>
                    </a:ext>
                  </a:extLst>
                </a:gridCol>
                <a:gridCol w="2674861">
                  <a:extLst>
                    <a:ext uri="{9D8B030D-6E8A-4147-A177-3AD203B41FA5}">
                      <a16:colId xmlns:a16="http://schemas.microsoft.com/office/drawing/2014/main" xmlns="" val="20001"/>
                    </a:ext>
                  </a:extLst>
                </a:gridCol>
              </a:tblGrid>
              <a:tr h="559005">
                <a:tc>
                  <a:txBody>
                    <a:bodyPr/>
                    <a:lstStyle/>
                    <a:p>
                      <a:pPr algn="just"/>
                      <a:r>
                        <a:rPr lang="en-PH" sz="2400" b="0" dirty="0">
                          <a:latin typeface="Franklin Gothic Medium Cond" panose="020B0606030402020204" pitchFamily="34" charset="0"/>
                        </a:rPr>
                        <a:t>Financial</a:t>
                      </a:r>
                      <a:r>
                        <a:rPr lang="en-PH" sz="2400" b="0" baseline="0" dirty="0">
                          <a:latin typeface="Franklin Gothic Medium Cond" panose="020B0606030402020204" pitchFamily="34" charset="0"/>
                        </a:rPr>
                        <a:t> Assistance to Local Government Units</a:t>
                      </a:r>
                    </a:p>
                  </a:txBody>
                  <a:tcPr marL="121908" marR="121908" marT="45722" marB="45722" anchor="ctr">
                    <a:solidFill>
                      <a:schemeClr val="bg1"/>
                    </a:solidFill>
                  </a:tcPr>
                </a:tc>
                <a:tc>
                  <a:txBody>
                    <a:bodyPr/>
                    <a:lstStyle/>
                    <a:p>
                      <a:pPr algn="r"/>
                      <a:r>
                        <a:rPr lang="en-PH" sz="2400" b="0" dirty="0">
                          <a:latin typeface="Franklin Gothic Medium Cond" panose="020B0606030402020204" pitchFamily="34" charset="0"/>
                        </a:rPr>
                        <a:t>P   5,583,396,000</a:t>
                      </a:r>
                      <a:endParaRPr lang="en-PH" sz="2400" b="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extLst>
                  <a:ext uri="{0D108BD9-81ED-4DB2-BD59-A6C34878D82A}">
                    <a16:rowId xmlns:a16="http://schemas.microsoft.com/office/drawing/2014/main" xmlns="" val="10000"/>
                  </a:ext>
                </a:extLst>
              </a:tr>
              <a:tr h="511081">
                <a:tc>
                  <a:txBody>
                    <a:bodyPr/>
                    <a:lstStyle/>
                    <a:p>
                      <a:pPr algn="just"/>
                      <a:r>
                        <a:rPr lang="en-PH" sz="2400" b="0" baseline="0" dirty="0">
                          <a:latin typeface="Franklin Gothic Medium Cond" panose="020B0606030402020204" pitchFamily="34" charset="0"/>
                        </a:rPr>
                        <a:t>Support for Capital Outlays and Social Programs</a:t>
                      </a:r>
                      <a:endParaRPr lang="en-PH" sz="240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tc>
                  <a:txBody>
                    <a:bodyPr/>
                    <a:lstStyle/>
                    <a:p>
                      <a:pPr algn="r"/>
                      <a:r>
                        <a:rPr lang="en-PH" sz="2400" dirty="0">
                          <a:latin typeface="Franklin Gothic Medium Cond" panose="020B0606030402020204" pitchFamily="34" charset="0"/>
                        </a:rPr>
                        <a:t>5,007,600,000</a:t>
                      </a:r>
                      <a:endParaRPr lang="en-PH" sz="2400" b="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extLst>
                  <a:ext uri="{0D108BD9-81ED-4DB2-BD59-A6C34878D82A}">
                    <a16:rowId xmlns:a16="http://schemas.microsoft.com/office/drawing/2014/main" xmlns="" val="10001"/>
                  </a:ext>
                </a:extLst>
              </a:tr>
              <a:tr h="463158">
                <a:tc>
                  <a:txBody>
                    <a:bodyPr/>
                    <a:lstStyle/>
                    <a:p>
                      <a:pPr algn="just"/>
                      <a:r>
                        <a:rPr lang="en-PH" sz="2400" dirty="0">
                          <a:latin typeface="Franklin Gothic Medium Cond" panose="020B0606030402020204" pitchFamily="34" charset="0"/>
                        </a:rPr>
                        <a:t>Conditional Matching Grant</a:t>
                      </a:r>
                      <a:r>
                        <a:rPr lang="en-PH" sz="2400" baseline="0" dirty="0">
                          <a:latin typeface="Franklin Gothic Medium Cond" panose="020B0606030402020204" pitchFamily="34" charset="0"/>
                        </a:rPr>
                        <a:t> to Provinces for Road and Bridge Rehabilitation, Upgrading and Improvement</a:t>
                      </a:r>
                      <a:endParaRPr lang="en-PH" sz="240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tc>
                  <a:txBody>
                    <a:bodyPr/>
                    <a:lstStyle/>
                    <a:p>
                      <a:pPr algn="r"/>
                      <a:r>
                        <a:rPr lang="en-PH" sz="2400" dirty="0">
                          <a:latin typeface="Franklin Gothic Medium Cond" panose="020B0606030402020204" pitchFamily="34" charset="0"/>
                        </a:rPr>
                        <a:t>500,000,000</a:t>
                      </a:r>
                      <a:endParaRPr lang="en-PH" sz="2400" b="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extLst>
                  <a:ext uri="{0D108BD9-81ED-4DB2-BD59-A6C34878D82A}">
                    <a16:rowId xmlns:a16="http://schemas.microsoft.com/office/drawing/2014/main" xmlns="" val="10002"/>
                  </a:ext>
                </a:extLst>
              </a:tr>
              <a:tr h="706831">
                <a:tc>
                  <a:txBody>
                    <a:bodyPr/>
                    <a:lstStyle/>
                    <a:p>
                      <a:pPr algn="just"/>
                      <a:r>
                        <a:rPr lang="en-PH" sz="2400" dirty="0">
                          <a:latin typeface="Franklin Gothic Medium Cond" panose="020B0606030402020204" pitchFamily="34" charset="0"/>
                        </a:rPr>
                        <a:t>Support to the Barangay Development Program of the</a:t>
                      </a:r>
                      <a:r>
                        <a:rPr lang="en-PH" sz="2400" baseline="0" dirty="0">
                          <a:latin typeface="Franklin Gothic Medium Cond" panose="020B0606030402020204" pitchFamily="34" charset="0"/>
                        </a:rPr>
                        <a:t> National Task Force to End Local Communist Armed Conflict</a:t>
                      </a:r>
                      <a:endParaRPr lang="en-PH" sz="240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tc>
                  <a:txBody>
                    <a:bodyPr/>
                    <a:lstStyle/>
                    <a:p>
                      <a:pPr algn="r"/>
                      <a:r>
                        <a:rPr lang="en-PH" sz="2400" dirty="0">
                          <a:latin typeface="Franklin Gothic Medium Cond" panose="020B0606030402020204" pitchFamily="34" charset="0"/>
                        </a:rPr>
                        <a:t>5,624,000,000</a:t>
                      </a:r>
                      <a:endParaRPr lang="en-PH" sz="2400" b="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extLst>
                  <a:ext uri="{0D108BD9-81ED-4DB2-BD59-A6C34878D82A}">
                    <a16:rowId xmlns:a16="http://schemas.microsoft.com/office/drawing/2014/main" xmlns="" val="10003"/>
                  </a:ext>
                </a:extLst>
              </a:tr>
              <a:tr h="580912">
                <a:tc>
                  <a:txBody>
                    <a:bodyPr/>
                    <a:lstStyle/>
                    <a:p>
                      <a:pPr algn="just"/>
                      <a:r>
                        <a:rPr lang="en-PH" sz="2400" dirty="0">
                          <a:latin typeface="Franklin Gothic Medium Cond" panose="020B0606030402020204" pitchFamily="34" charset="0"/>
                        </a:rPr>
                        <a:t>Growth Equity Fund</a:t>
                      </a:r>
                      <a:endParaRPr lang="en-PH" sz="240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tc>
                  <a:txBody>
                    <a:bodyPr/>
                    <a:lstStyle/>
                    <a:p>
                      <a:pPr algn="r"/>
                      <a:r>
                        <a:rPr lang="en-PH" sz="2400" dirty="0">
                          <a:latin typeface="Franklin Gothic Medium Cond" panose="020B0606030402020204" pitchFamily="34" charset="0"/>
                        </a:rPr>
                        <a:t>1,250,000,000</a:t>
                      </a:r>
                      <a:endParaRPr lang="en-PH" sz="2400" b="0"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extLst>
                  <a:ext uri="{0D108BD9-81ED-4DB2-BD59-A6C34878D82A}">
                    <a16:rowId xmlns:a16="http://schemas.microsoft.com/office/drawing/2014/main" xmlns="" val="10004"/>
                  </a:ext>
                </a:extLst>
              </a:tr>
              <a:tr h="504000">
                <a:tc>
                  <a:txBody>
                    <a:bodyPr/>
                    <a:lstStyle/>
                    <a:p>
                      <a:pPr algn="ctr"/>
                      <a:r>
                        <a:rPr lang="en-PH" sz="2400" b="1" dirty="0">
                          <a:latin typeface="Franklin Gothic Medium Cond" panose="020B0606030402020204" pitchFamily="34" charset="0"/>
                        </a:rPr>
                        <a:t>TOTAL</a:t>
                      </a:r>
                      <a:endParaRPr lang="en-PH" sz="2400" b="1"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tc>
                  <a:txBody>
                    <a:bodyPr/>
                    <a:lstStyle/>
                    <a:p>
                      <a:pPr algn="r"/>
                      <a:r>
                        <a:rPr lang="en-PH" sz="2400" b="1" dirty="0">
                          <a:latin typeface="Franklin Gothic Medium Cond" panose="020B0606030402020204" pitchFamily="34" charset="0"/>
                        </a:rPr>
                        <a:t>P</a:t>
                      </a:r>
                      <a:r>
                        <a:rPr lang="en-PH" sz="2400" b="1" baseline="0" dirty="0">
                          <a:latin typeface="Franklin Gothic Medium Cond" panose="020B0606030402020204" pitchFamily="34" charset="0"/>
                        </a:rPr>
                        <a:t> 17,964,996,000</a:t>
                      </a:r>
                      <a:endParaRPr lang="en-PH" sz="2400" b="1" dirty="0">
                        <a:solidFill>
                          <a:schemeClr val="accent6">
                            <a:lumMod val="50000"/>
                          </a:schemeClr>
                        </a:solidFill>
                        <a:latin typeface="Franklin Gothic Medium Cond" panose="020B0606030402020204" pitchFamily="34" charset="0"/>
                      </a:endParaRPr>
                    </a:p>
                  </a:txBody>
                  <a:tcPr marL="121908" marR="121908" marT="45722" marB="45722" anchor="ctr">
                    <a:solidFill>
                      <a:schemeClr val="bg1"/>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1372612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96;p2">
            <a:extLst>
              <a:ext uri="{FF2B5EF4-FFF2-40B4-BE49-F238E27FC236}">
                <a16:creationId xmlns:a16="http://schemas.microsoft.com/office/drawing/2014/main" xmlns="" id="{558B257F-618E-4AA5-AA3A-D059A9E6E206}"/>
              </a:ext>
            </a:extLst>
          </p:cNvPr>
          <p:cNvSpPr/>
          <p:nvPr/>
        </p:nvSpPr>
        <p:spPr>
          <a:xfrm>
            <a:off x="309106" y="2669458"/>
            <a:ext cx="5735400" cy="2971362"/>
          </a:xfrm>
          <a:prstGeom prst="rect">
            <a:avLst/>
          </a:prstGeom>
          <a:no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6" name="Google Shape;197;p2">
            <a:extLst>
              <a:ext uri="{FF2B5EF4-FFF2-40B4-BE49-F238E27FC236}">
                <a16:creationId xmlns:a16="http://schemas.microsoft.com/office/drawing/2014/main" xmlns="" id="{F5B51499-BBD2-4834-9164-CB51723302F4}"/>
              </a:ext>
            </a:extLst>
          </p:cNvPr>
          <p:cNvSpPr/>
          <p:nvPr/>
        </p:nvSpPr>
        <p:spPr>
          <a:xfrm>
            <a:off x="309106" y="1596958"/>
            <a:ext cx="5735400" cy="1072500"/>
          </a:xfrm>
          <a:prstGeom prst="rect">
            <a:avLst/>
          </a:prstGeom>
          <a:solidFill>
            <a:schemeClr val="accent4">
              <a:lumMod val="60000"/>
              <a:lumOff val="40000"/>
            </a:schemeClr>
          </a:solid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7" name="Google Shape;199;p2">
            <a:extLst>
              <a:ext uri="{FF2B5EF4-FFF2-40B4-BE49-F238E27FC236}">
                <a16:creationId xmlns:a16="http://schemas.microsoft.com/office/drawing/2014/main" xmlns="" id="{0C81E43A-857A-4FBF-93D6-979A8F0573C0}"/>
              </a:ext>
            </a:extLst>
          </p:cNvPr>
          <p:cNvSpPr txBox="1">
            <a:spLocks/>
          </p:cNvSpPr>
          <p:nvPr/>
        </p:nvSpPr>
        <p:spPr bwMode="auto">
          <a:xfrm>
            <a:off x="309106" y="1839914"/>
            <a:ext cx="5735400" cy="64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675" tIns="45675" rIns="45675" bIns="45675" numCol="1" anchor="ctr" anchorCtr="0" compatLnSpc="1">
            <a:prstTxWarp prst="textNoShape">
              <a:avLst/>
            </a:prstTxWarp>
            <a:noAutofit/>
          </a:bodyPr>
          <a:lstStyle>
            <a:lvl1pPr lvl="0" algn="ctr" rtl="0" eaLnBrk="1" fontAlgn="base" hangingPunct="1">
              <a:lnSpc>
                <a:spcPct val="90000"/>
              </a:lnSpc>
              <a:spcBef>
                <a:spcPts val="0"/>
              </a:spcBef>
              <a:spcAft>
                <a:spcPts val="0"/>
              </a:spcAft>
              <a:buClr>
                <a:srgbClr val="000000"/>
              </a:buClr>
              <a:buSzPts val="6000"/>
              <a:buFont typeface="Calibri"/>
              <a:buNone/>
              <a:defRPr sz="6000" kern="1200">
                <a:solidFill>
                  <a:schemeClr val="tx1"/>
                </a:solidFill>
                <a:latin typeface="+mj-lt"/>
                <a:ea typeface="+mj-ea"/>
                <a:cs typeface="+mj-cs"/>
              </a:defRPr>
            </a:lvl1pPr>
            <a:lvl2pPr lvl="1"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2pPr>
            <a:lvl3pPr lvl="2"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3pPr>
            <a:lvl4pPr lvl="3"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4pPr>
            <a:lvl5pPr lvl="4"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5pPr>
            <a:lvl6pPr marL="457200" lvl="5"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6pPr>
            <a:lvl7pPr marL="914400" lvl="6"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7pPr>
            <a:lvl8pPr marL="1371600" lvl="7"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8pPr>
            <a:lvl9pPr marL="1828800" lvl="8"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9pPr>
          </a:lstStyle>
          <a:p>
            <a:r>
              <a:rPr lang="en-US" sz="2600" b="1" dirty="0">
                <a:latin typeface="Tahoma" panose="020B0604030504040204" pitchFamily="34" charset="0"/>
                <a:ea typeface="Tahoma" panose="020B0604030504040204" pitchFamily="34" charset="0"/>
                <a:cs typeface="Tahoma" panose="020B0604030504040204" pitchFamily="34" charset="0"/>
                <a:sym typeface="Tahoma"/>
              </a:rPr>
              <a:t>LOCAL BUDGET CIRCULAR NO. 142 DATED JANUARY 24, 2022</a:t>
            </a:r>
          </a:p>
        </p:txBody>
      </p:sp>
      <p:sp>
        <p:nvSpPr>
          <p:cNvPr id="8" name="Google Shape;200;p2">
            <a:extLst>
              <a:ext uri="{FF2B5EF4-FFF2-40B4-BE49-F238E27FC236}">
                <a16:creationId xmlns:a16="http://schemas.microsoft.com/office/drawing/2014/main" xmlns="" id="{5FC9F6AE-B870-490B-996C-48D0BEF59865}"/>
              </a:ext>
            </a:extLst>
          </p:cNvPr>
          <p:cNvSpPr txBox="1">
            <a:spLocks/>
          </p:cNvSpPr>
          <p:nvPr/>
        </p:nvSpPr>
        <p:spPr bwMode="auto">
          <a:xfrm>
            <a:off x="330258" y="2861188"/>
            <a:ext cx="5665788" cy="253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675" tIns="45675" rIns="45675" bIns="45675" numCol="1" anchor="ctr" anchorCtr="0" compatLnSpc="1">
            <a:prstTxWarp prst="textNoShape">
              <a:avLst/>
            </a:prstTxWarp>
            <a:noAutofit/>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spcBef>
                <a:spcPts val="0"/>
              </a:spcBef>
              <a:spcAft>
                <a:spcPts val="0"/>
              </a:spcAft>
              <a:buSzPts val="6000"/>
            </a:pPr>
            <a:r>
              <a:rPr lang="en-US" sz="2800" dirty="0">
                <a:latin typeface="Tahoma" panose="020B0604030504040204" pitchFamily="34" charset="0"/>
                <a:ea typeface="Tahoma" panose="020B0604030504040204" pitchFamily="34" charset="0"/>
                <a:cs typeface="Tahoma" panose="020B0604030504040204" pitchFamily="34" charset="0"/>
                <a:sym typeface="Tahoma"/>
              </a:rPr>
              <a:t>GUIDELINES ON THE RELEASE AND UTILIZATION OF THE LGSF–FA to LGUs AND SUPPORT FOR CAPITAL OUTLAYS AND SOCIAL PROGRAMS UNDER THE FY 2022 GAA, RA NO. 11639</a:t>
            </a:r>
          </a:p>
        </p:txBody>
      </p:sp>
      <p:pic>
        <p:nvPicPr>
          <p:cNvPr id="9" name="Picture 8">
            <a:extLst>
              <a:ext uri="{FF2B5EF4-FFF2-40B4-BE49-F238E27FC236}">
                <a16:creationId xmlns:a16="http://schemas.microsoft.com/office/drawing/2014/main" xmlns="" id="{7A68E634-FC4B-4488-A065-1D7852321EFE}"/>
              </a:ext>
            </a:extLst>
          </p:cNvPr>
          <p:cNvPicPr>
            <a:picLocks noChangeAspect="1"/>
          </p:cNvPicPr>
          <p:nvPr/>
        </p:nvPicPr>
        <p:blipFill>
          <a:blip r:embed="rId3"/>
          <a:stretch>
            <a:fillRect/>
          </a:stretch>
        </p:blipFill>
        <p:spPr>
          <a:xfrm>
            <a:off x="6362835" y="0"/>
            <a:ext cx="5520059" cy="6858000"/>
          </a:xfrm>
          <a:prstGeom prst="rect">
            <a:avLst/>
          </a:prstGeom>
        </p:spPr>
      </p:pic>
    </p:spTree>
    <p:extLst>
      <p:ext uri="{BB962C8B-B14F-4D97-AF65-F5344CB8AC3E}">
        <p14:creationId xmlns:p14="http://schemas.microsoft.com/office/powerpoint/2010/main" val="4152534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542837"/>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b="1" dirty="0">
                <a:latin typeface="Franklin Gothic Demi Cond" panose="020B0706030402020204" pitchFamily="34" charset="0"/>
              </a:rPr>
              <a:t>APPROPRIATION</a:t>
            </a:r>
            <a:endParaRPr lang="en-US" sz="6000" b="1" dirty="0">
              <a:latin typeface="Franklin Gothic Demi Cond"/>
              <a:cs typeface="Times New Roman"/>
            </a:endParaRPr>
          </a:p>
        </p:txBody>
      </p:sp>
      <p:sp>
        <p:nvSpPr>
          <p:cNvPr id="4" name="PhP 313 B…">
            <a:extLst>
              <a:ext uri="{FF2B5EF4-FFF2-40B4-BE49-F238E27FC236}">
                <a16:creationId xmlns:a16="http://schemas.microsoft.com/office/drawing/2014/main" xmlns="" id="{4204DA79-0C87-43B1-AF0F-923E9A11496C}"/>
              </a:ext>
            </a:extLst>
          </p:cNvPr>
          <p:cNvSpPr txBox="1">
            <a:spLocks/>
          </p:cNvSpPr>
          <p:nvPr/>
        </p:nvSpPr>
        <p:spPr bwMode="auto">
          <a:xfrm>
            <a:off x="548640" y="2156779"/>
            <a:ext cx="11062156" cy="12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74" tIns="34274" rIns="34274" bIns="34274" anchor="t"/>
          <a:lstStyle>
            <a:lvl1pPr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1143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342900" indent="5715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342900" indent="10287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342900" indent="14859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8001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12573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7145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21717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ct val="90000"/>
              </a:lnSpc>
            </a:pPr>
            <a:r>
              <a:rPr lang="en-PH" altLang="en-US" sz="9600" b="1" dirty="0" err="1">
                <a:latin typeface="Franklin Gothic Medium Cond"/>
                <a:cs typeface="Arial"/>
                <a:sym typeface="Helvetica" panose="020B0604020202020204" pitchFamily="34" charset="0"/>
              </a:rPr>
              <a:t>PhP</a:t>
            </a:r>
            <a:r>
              <a:rPr lang="en-PH" altLang="en-US" sz="9600" b="1" dirty="0">
                <a:latin typeface="Franklin Gothic Medium Cond"/>
                <a:cs typeface="Arial"/>
                <a:sym typeface="Helvetica" panose="020B0604020202020204" pitchFamily="34" charset="0"/>
              </a:rPr>
              <a:t> 5,583,396,000</a:t>
            </a:r>
            <a:endParaRPr lang="en-PH" altLang="en-US" sz="9600" b="1" dirty="0">
              <a:latin typeface="Franklin Gothic Medium Cond" panose="020B0606030402020204" pitchFamily="34" charset="0"/>
            </a:endParaRPr>
          </a:p>
        </p:txBody>
      </p:sp>
      <p:sp>
        <p:nvSpPr>
          <p:cNvPr id="5" name="TextBox 4">
            <a:extLst>
              <a:ext uri="{FF2B5EF4-FFF2-40B4-BE49-F238E27FC236}">
                <a16:creationId xmlns:a16="http://schemas.microsoft.com/office/drawing/2014/main" xmlns="" id="{A9C55E00-5A9E-4F11-91B6-2FAD1819519B}"/>
              </a:ext>
            </a:extLst>
          </p:cNvPr>
          <p:cNvSpPr txBox="1"/>
          <p:nvPr/>
        </p:nvSpPr>
        <p:spPr>
          <a:xfrm>
            <a:off x="1729046" y="3383670"/>
            <a:ext cx="8786553" cy="393506"/>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except for LGUs under the Bangsamoro Autonomous Region in Muslim Mindanao</a:t>
            </a:r>
          </a:p>
        </p:txBody>
      </p:sp>
      <p:sp>
        <p:nvSpPr>
          <p:cNvPr id="6" name="TextBox 5">
            <a:extLst>
              <a:ext uri="{FF2B5EF4-FFF2-40B4-BE49-F238E27FC236}">
                <a16:creationId xmlns:a16="http://schemas.microsoft.com/office/drawing/2014/main" xmlns="" id="{36B02FAB-5561-40E3-A0D3-B98E5A34C2EE}"/>
              </a:ext>
            </a:extLst>
          </p:cNvPr>
          <p:cNvSpPr txBox="1"/>
          <p:nvPr/>
        </p:nvSpPr>
        <p:spPr>
          <a:xfrm>
            <a:off x="581204" y="1678608"/>
            <a:ext cx="8786553" cy="494494"/>
          </a:xfrm>
          <a:prstGeom prst="rect">
            <a:avLst/>
          </a:prstGeom>
          <a:noFill/>
        </p:spPr>
        <p:txBody>
          <a:bodyPr wrap="square" rtlCol="0">
            <a:spAutoFit/>
          </a:bodyPr>
          <a:lstStyle/>
          <a:p>
            <a:pPr algn="just">
              <a:lnSpc>
                <a:spcPct val="150000"/>
              </a:lnSpc>
            </a:pPr>
            <a:r>
              <a:rPr lang="en-US" sz="2000" b="1" dirty="0">
                <a:solidFill>
                  <a:schemeClr val="tx1">
                    <a:lumMod val="75000"/>
                    <a:lumOff val="25000"/>
                  </a:schemeClr>
                </a:solidFill>
                <a:highlight>
                  <a:srgbClr val="F8A971"/>
                </a:highlight>
                <a:latin typeface="Century Gothic" panose="020B0502020202020204" pitchFamily="34" charset="0"/>
                <a:cs typeface="Times New Roman" panose="02020603050405020304" pitchFamily="18" charset="0"/>
              </a:rPr>
              <a:t>LGSF-Financial Assistance to Local Government Units</a:t>
            </a:r>
          </a:p>
        </p:txBody>
      </p:sp>
      <p:sp>
        <p:nvSpPr>
          <p:cNvPr id="7" name="PhP 313 B…">
            <a:extLst>
              <a:ext uri="{FF2B5EF4-FFF2-40B4-BE49-F238E27FC236}">
                <a16:creationId xmlns:a16="http://schemas.microsoft.com/office/drawing/2014/main" xmlns="" id="{93E3C53A-A01F-4361-BC1D-26F334C581A7}"/>
              </a:ext>
            </a:extLst>
          </p:cNvPr>
          <p:cNvSpPr txBox="1">
            <a:spLocks/>
          </p:cNvSpPr>
          <p:nvPr/>
        </p:nvSpPr>
        <p:spPr bwMode="auto">
          <a:xfrm>
            <a:off x="548640" y="4357762"/>
            <a:ext cx="11062156" cy="12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74" tIns="34274" rIns="34274" bIns="34274" anchor="t"/>
          <a:lstStyle>
            <a:lvl1pPr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1143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342900" indent="5715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342900" indent="10287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342900" indent="14859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8001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12573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7145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21717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ct val="90000"/>
              </a:lnSpc>
            </a:pPr>
            <a:r>
              <a:rPr lang="en-PH" altLang="en-US" sz="9600" b="1" dirty="0" err="1">
                <a:latin typeface="Franklin Gothic Medium Cond"/>
                <a:cs typeface="Arial"/>
                <a:sym typeface="Helvetica" panose="020B0604020202020204" pitchFamily="34" charset="0"/>
              </a:rPr>
              <a:t>PhP</a:t>
            </a:r>
            <a:r>
              <a:rPr lang="en-PH" altLang="en-US" sz="9600" b="1" dirty="0">
                <a:latin typeface="Franklin Gothic Medium Cond"/>
                <a:cs typeface="Arial"/>
                <a:sym typeface="Helvetica" panose="020B0604020202020204" pitchFamily="34" charset="0"/>
              </a:rPr>
              <a:t> 5,007,600,000</a:t>
            </a:r>
            <a:endParaRPr lang="en-PH" altLang="en-US" sz="9600" b="1" dirty="0">
              <a:latin typeface="Franklin Gothic Medium Cond" panose="020B0606030402020204" pitchFamily="34" charset="0"/>
            </a:endParaRPr>
          </a:p>
        </p:txBody>
      </p:sp>
      <p:sp>
        <p:nvSpPr>
          <p:cNvPr id="8" name="TextBox 7">
            <a:extLst>
              <a:ext uri="{FF2B5EF4-FFF2-40B4-BE49-F238E27FC236}">
                <a16:creationId xmlns:a16="http://schemas.microsoft.com/office/drawing/2014/main" xmlns="" id="{374797DE-913A-4A6B-ADCE-2D6FA2B76985}"/>
              </a:ext>
            </a:extLst>
          </p:cNvPr>
          <p:cNvSpPr txBox="1"/>
          <p:nvPr/>
        </p:nvSpPr>
        <p:spPr>
          <a:xfrm>
            <a:off x="1729046" y="5584653"/>
            <a:ext cx="8786553" cy="393506"/>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except for LGUs under the Bangsamoro Autonomous Region in Muslim Mindanao</a:t>
            </a:r>
          </a:p>
        </p:txBody>
      </p:sp>
      <p:sp>
        <p:nvSpPr>
          <p:cNvPr id="9" name="TextBox 8">
            <a:extLst>
              <a:ext uri="{FF2B5EF4-FFF2-40B4-BE49-F238E27FC236}">
                <a16:creationId xmlns:a16="http://schemas.microsoft.com/office/drawing/2014/main" xmlns="" id="{56CF827E-C34E-4671-8079-4FC819DC99D6}"/>
              </a:ext>
            </a:extLst>
          </p:cNvPr>
          <p:cNvSpPr txBox="1"/>
          <p:nvPr/>
        </p:nvSpPr>
        <p:spPr>
          <a:xfrm>
            <a:off x="581204" y="3964256"/>
            <a:ext cx="8786553" cy="494494"/>
          </a:xfrm>
          <a:prstGeom prst="rect">
            <a:avLst/>
          </a:prstGeom>
          <a:noFill/>
        </p:spPr>
        <p:txBody>
          <a:bodyPr wrap="square" rtlCol="0">
            <a:spAutoFit/>
          </a:bodyPr>
          <a:lstStyle/>
          <a:p>
            <a:pPr algn="just">
              <a:lnSpc>
                <a:spcPct val="150000"/>
              </a:lnSpc>
            </a:pPr>
            <a:r>
              <a:rPr lang="en-US" sz="2000" b="1" dirty="0">
                <a:solidFill>
                  <a:schemeClr val="tx1">
                    <a:lumMod val="75000"/>
                    <a:lumOff val="25000"/>
                  </a:schemeClr>
                </a:solidFill>
                <a:highlight>
                  <a:srgbClr val="F8A971"/>
                </a:highlight>
                <a:latin typeface="Century Gothic" panose="020B0502020202020204" pitchFamily="34" charset="0"/>
                <a:cs typeface="Times New Roman" panose="02020603050405020304" pitchFamily="18" charset="0"/>
              </a:rPr>
              <a:t>Support for Capital Outlays and Social Programs</a:t>
            </a:r>
          </a:p>
        </p:txBody>
      </p:sp>
    </p:spTree>
    <p:extLst>
      <p:ext uri="{BB962C8B-B14F-4D97-AF65-F5344CB8AC3E}">
        <p14:creationId xmlns:p14="http://schemas.microsoft.com/office/powerpoint/2010/main" val="300339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486469"/>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ELIGIBLE PROGRAMS AND PROJECTS</a:t>
            </a:r>
          </a:p>
        </p:txBody>
      </p:sp>
      <p:sp>
        <p:nvSpPr>
          <p:cNvPr id="4" name="Text Placeholder 30">
            <a:extLst>
              <a:ext uri="{FF2B5EF4-FFF2-40B4-BE49-F238E27FC236}">
                <a16:creationId xmlns:a16="http://schemas.microsoft.com/office/drawing/2014/main" xmlns="" id="{B676BEDE-C0DA-4C03-9C75-57AF09D0FC20}"/>
              </a:ext>
            </a:extLst>
          </p:cNvPr>
          <p:cNvSpPr txBox="1">
            <a:spLocks/>
          </p:cNvSpPr>
          <p:nvPr/>
        </p:nvSpPr>
        <p:spPr>
          <a:xfrm>
            <a:off x="319258" y="1726798"/>
            <a:ext cx="11446022" cy="8132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dirty="0">
                <a:latin typeface="Franklin Gothic Medium Cond" panose="020B0606030402020204" pitchFamily="34" charset="0"/>
              </a:rPr>
              <a:t>Construction, concreting, rehabilitation, repair or improvement of any of the following:</a:t>
            </a:r>
          </a:p>
          <a:p>
            <a:pPr marL="1074738" lvl="1" indent="-571500" algn="just">
              <a:buFont typeface="+mj-lt"/>
              <a:buAutoNum type="alphaLcPeriod"/>
            </a:pPr>
            <a:r>
              <a:rPr lang="en-US" sz="2700" dirty="0">
                <a:latin typeface="Franklin Gothic Medium Cond" panose="020B0606030402020204" pitchFamily="34" charset="0"/>
              </a:rPr>
              <a:t>local roads and/or bridges;</a:t>
            </a:r>
          </a:p>
          <a:p>
            <a:pPr marL="1074738" lvl="1" indent="-571500" algn="just">
              <a:buFont typeface="+mj-lt"/>
              <a:buAutoNum type="alphaLcPeriod"/>
            </a:pPr>
            <a:r>
              <a:rPr lang="en-US" sz="2700" dirty="0">
                <a:latin typeface="Franklin Gothic Medium Cond" panose="020B0606030402020204" pitchFamily="34" charset="0"/>
              </a:rPr>
              <a:t>public markets;</a:t>
            </a:r>
          </a:p>
          <a:p>
            <a:pPr marL="1074738" lvl="1" indent="-571500" algn="just">
              <a:buFont typeface="+mj-lt"/>
              <a:buAutoNum type="alphaLcPeriod"/>
            </a:pPr>
            <a:r>
              <a:rPr lang="en-US" sz="2700" dirty="0">
                <a:latin typeface="Franklin Gothic Medium Cond" panose="020B0606030402020204" pitchFamily="34" charset="0"/>
              </a:rPr>
              <a:t>slaughterhouses;</a:t>
            </a:r>
          </a:p>
          <a:p>
            <a:pPr marL="1074738" lvl="1" indent="-571500" algn="just">
              <a:buFont typeface="+mj-lt"/>
              <a:buAutoNum type="alphaLcPeriod"/>
            </a:pPr>
            <a:r>
              <a:rPr lang="en-US" sz="2700" dirty="0">
                <a:latin typeface="Franklin Gothic Medium Cond" panose="020B0606030402020204" pitchFamily="34" charset="0"/>
              </a:rPr>
              <a:t>multi-purpose buildings/halls/facility including daycare center;</a:t>
            </a:r>
          </a:p>
          <a:p>
            <a:pPr marL="1074738" lvl="1" indent="-571500" algn="just">
              <a:buFont typeface="+mj-lt"/>
              <a:buAutoNum type="alphaLcPeriod"/>
            </a:pPr>
            <a:r>
              <a:rPr lang="en-US" sz="2700" dirty="0">
                <a:latin typeface="Franklin Gothic Medium Cond" panose="020B0606030402020204" pitchFamily="34" charset="0"/>
              </a:rPr>
              <a:t>auditorium stage;</a:t>
            </a:r>
          </a:p>
          <a:p>
            <a:pPr marL="1074738" lvl="1" indent="-571500" algn="just">
              <a:buFont typeface="+mj-lt"/>
              <a:buAutoNum type="alphaLcPeriod"/>
            </a:pPr>
            <a:r>
              <a:rPr lang="en-US" sz="2700" dirty="0">
                <a:latin typeface="Franklin Gothic Medium Cond" panose="020B0606030402020204" pitchFamily="34" charset="0"/>
              </a:rPr>
              <a:t>perimeter fence;</a:t>
            </a:r>
          </a:p>
          <a:p>
            <a:pPr marL="1074738" lvl="1" indent="-571500" algn="just">
              <a:buFont typeface="+mj-lt"/>
              <a:buAutoNum type="alphaLcPeriod"/>
            </a:pPr>
            <a:r>
              <a:rPr lang="en-US" sz="2700" dirty="0">
                <a:latin typeface="Franklin Gothic Medium Cond" panose="020B0606030402020204" pitchFamily="34" charset="0"/>
              </a:rPr>
              <a:t>multi-purpose pavements;</a:t>
            </a:r>
          </a:p>
          <a:p>
            <a:pPr marL="1074738" lvl="1" indent="-571500" algn="just">
              <a:buFont typeface="+mj-lt"/>
              <a:buAutoNum type="alphaLcPeriod"/>
            </a:pPr>
            <a:r>
              <a:rPr lang="en-US" sz="2700" dirty="0">
                <a:latin typeface="Franklin Gothic Medium Cond" panose="020B0606030402020204" pitchFamily="34" charset="0"/>
              </a:rPr>
              <a:t>drainage canals;</a:t>
            </a:r>
          </a:p>
        </p:txBody>
      </p:sp>
    </p:spTree>
    <p:extLst>
      <p:ext uri="{BB962C8B-B14F-4D97-AF65-F5344CB8AC3E}">
        <p14:creationId xmlns:p14="http://schemas.microsoft.com/office/powerpoint/2010/main" val="754753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785483"/>
            <a:ext cx="11887200" cy="763801"/>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sz="4200" b="1" dirty="0">
                <a:latin typeface="Franklin Gothic Demi Cond"/>
                <a:cs typeface="Times New Roman"/>
              </a:rPr>
              <a:t>NTA SHARES OF LGUs</a:t>
            </a:r>
          </a:p>
        </p:txBody>
      </p:sp>
      <p:sp>
        <p:nvSpPr>
          <p:cNvPr id="21" name="Text Placeholder 30"/>
          <p:cNvSpPr txBox="1">
            <a:spLocks/>
          </p:cNvSpPr>
          <p:nvPr/>
        </p:nvSpPr>
        <p:spPr>
          <a:xfrm>
            <a:off x="350356" y="1942163"/>
            <a:ext cx="5745644" cy="3383280"/>
          </a:xfrm>
          <a:prstGeom prst="rect">
            <a:avLst/>
          </a:prstGeom>
        </p:spPr>
        <p:txBody>
          <a:bodyPr anchor="t"/>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dirty="0">
                <a:latin typeface="Franklin Gothic Medium Cond" panose="020B0606030402020204" pitchFamily="34" charset="0"/>
                <a:ea typeface="MS PGothic"/>
              </a:rPr>
              <a:t>LGUs shall have a just share, as determined by law, in the national taxes which shall be automatically released to them. (Sec. 6, Article X, 1987 Constitution)</a:t>
            </a:r>
          </a:p>
          <a:p>
            <a:pPr algn="just"/>
            <a:endParaRPr lang="en-US" sz="800" dirty="0">
              <a:latin typeface="Franklin Gothic Medium Cond" panose="020B0606030402020204" pitchFamily="34" charset="0"/>
            </a:endParaRPr>
          </a:p>
          <a:p>
            <a:pPr algn="just"/>
            <a:r>
              <a:rPr lang="en-US" dirty="0">
                <a:latin typeface="Franklin Gothic Medium Cond" panose="020B0606030402020204" pitchFamily="34" charset="0"/>
                <a:ea typeface="MS PGothic"/>
              </a:rPr>
              <a:t>LGUs shall have forty percent (40%) share in the national taxes based on the collection of the </a:t>
            </a:r>
            <a:r>
              <a:rPr lang="en-US" b="1" u="sng" dirty="0">
                <a:latin typeface="Franklin Gothic Medium Cond" panose="020B0606030402020204" pitchFamily="34" charset="0"/>
                <a:ea typeface="MS PGothic"/>
              </a:rPr>
              <a:t>third fiscal year</a:t>
            </a:r>
            <a:r>
              <a:rPr lang="en-US" dirty="0">
                <a:latin typeface="Franklin Gothic Medium Cond" panose="020B0606030402020204" pitchFamily="34" charset="0"/>
                <a:ea typeface="MS PGothic"/>
              </a:rPr>
              <a:t> preceding the current fiscal year. (Sec. 284 of the LGC and the SC Ruling on the </a:t>
            </a:r>
            <a:r>
              <a:rPr lang="en-US" dirty="0" err="1">
                <a:latin typeface="Franklin Gothic Medium Cond" panose="020B0606030402020204" pitchFamily="34" charset="0"/>
                <a:ea typeface="MS PGothic"/>
              </a:rPr>
              <a:t>Mandanas</a:t>
            </a:r>
            <a:r>
              <a:rPr lang="en-US" dirty="0">
                <a:latin typeface="Franklin Gothic Medium Cond" panose="020B0606030402020204" pitchFamily="34" charset="0"/>
                <a:ea typeface="MS PGothic"/>
              </a:rPr>
              <a:t> Garcia Case)</a:t>
            </a:r>
            <a:endParaRPr lang="en-US" i="1" dirty="0">
              <a:latin typeface="Franklin Gothic Medium Cond" panose="020B0606030402020204" pitchFamily="34" charset="0"/>
              <a:ea typeface="MS PGothic"/>
            </a:endParaRPr>
          </a:p>
        </p:txBody>
      </p:sp>
      <p:graphicFrame>
        <p:nvGraphicFramePr>
          <p:cNvPr id="5" name="Chart 4">
            <a:extLst>
              <a:ext uri="{FF2B5EF4-FFF2-40B4-BE49-F238E27FC236}">
                <a16:creationId xmlns:a16="http://schemas.microsoft.com/office/drawing/2014/main" xmlns="" id="{380D911A-4CF7-4DA4-8C29-F906D16983F9}"/>
              </a:ext>
            </a:extLst>
          </p:cNvPr>
          <p:cNvGraphicFramePr/>
          <p:nvPr>
            <p:extLst>
              <p:ext uri="{D42A27DB-BD31-4B8C-83A1-F6EECF244321}">
                <p14:modId xmlns:p14="http://schemas.microsoft.com/office/powerpoint/2010/main" val="1457952097"/>
              </p:ext>
            </p:extLst>
          </p:nvPr>
        </p:nvGraphicFramePr>
        <p:xfrm>
          <a:off x="6426363" y="1815142"/>
          <a:ext cx="5537037" cy="41827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19863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xEl>
                                              <p:pRg st="2" end="2"/>
                                            </p:txEl>
                                          </p:spTgt>
                                        </p:tgtEl>
                                        <p:attrNameLst>
                                          <p:attrName>style.visibility</p:attrName>
                                        </p:attrNameLst>
                                      </p:cBhvr>
                                      <p:to>
                                        <p:strVal val="visible"/>
                                      </p:to>
                                    </p:set>
                                    <p:animEffect transition="in" filter="fade">
                                      <p:cBhvr>
                                        <p:cTn id="12" dur="500"/>
                                        <p:tgtEl>
                                          <p:spTgt spid="2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501709"/>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ELIGIBLE PROGRAMS AND PROJECTS</a:t>
            </a:r>
          </a:p>
        </p:txBody>
      </p:sp>
      <p:sp>
        <p:nvSpPr>
          <p:cNvPr id="4" name="Text Placeholder 30">
            <a:extLst>
              <a:ext uri="{FF2B5EF4-FFF2-40B4-BE49-F238E27FC236}">
                <a16:creationId xmlns:a16="http://schemas.microsoft.com/office/drawing/2014/main" xmlns="" id="{B676BEDE-C0DA-4C03-9C75-57AF09D0FC20}"/>
              </a:ext>
            </a:extLst>
          </p:cNvPr>
          <p:cNvSpPr txBox="1">
            <a:spLocks/>
          </p:cNvSpPr>
          <p:nvPr/>
        </p:nvSpPr>
        <p:spPr>
          <a:xfrm>
            <a:off x="319258" y="1696318"/>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dirty="0">
                <a:latin typeface="Franklin Gothic Medium Cond" panose="020B0606030402020204" pitchFamily="34" charset="0"/>
              </a:rPr>
              <a:t>Construction, concreting, rehabilitation, repair or improvement of any of the following:</a:t>
            </a:r>
          </a:p>
          <a:p>
            <a:pPr marL="1074738" lvl="1" indent="-571500" algn="just">
              <a:buFont typeface="+mj-lt"/>
              <a:buAutoNum type="alphaLcPeriod" startAt="9"/>
            </a:pPr>
            <a:r>
              <a:rPr lang="en-US" sz="2700" dirty="0">
                <a:latin typeface="Franklin Gothic Medium Cond" panose="020B0606030402020204" pitchFamily="34" charset="0"/>
              </a:rPr>
              <a:t>sea wall/river wall;</a:t>
            </a:r>
          </a:p>
          <a:p>
            <a:pPr marL="1074738" lvl="1" indent="-571500" algn="just">
              <a:buFont typeface="+mj-lt"/>
              <a:buAutoNum type="alphaLcPeriod" startAt="9"/>
            </a:pPr>
            <a:r>
              <a:rPr lang="en-US" sz="2700" dirty="0">
                <a:latin typeface="Franklin Gothic Medium Cond" panose="020B0606030402020204" pitchFamily="34" charset="0"/>
              </a:rPr>
              <a:t>water system projects including level 1 or stand-alone water points;</a:t>
            </a:r>
          </a:p>
          <a:p>
            <a:pPr marL="1074738" lvl="1" indent="-571500" algn="just">
              <a:buFont typeface="+mj-lt"/>
              <a:buAutoNum type="alphaLcPeriod" startAt="9"/>
            </a:pPr>
            <a:r>
              <a:rPr lang="en-US" sz="2700" dirty="0">
                <a:latin typeface="Franklin Gothic Medium Cond" panose="020B0606030402020204" pitchFamily="34" charset="0"/>
              </a:rPr>
              <a:t>evacuation centers;</a:t>
            </a:r>
          </a:p>
          <a:p>
            <a:pPr marL="1074738" lvl="1" indent="-571500" algn="just">
              <a:buFont typeface="+mj-lt"/>
              <a:buAutoNum type="alphaLcPeriod" startAt="9"/>
            </a:pPr>
            <a:r>
              <a:rPr lang="en-US" sz="2700" dirty="0">
                <a:latin typeface="Franklin Gothic Medium Cond" panose="020B0606030402020204" pitchFamily="34" charset="0"/>
              </a:rPr>
              <a:t>public parks/eco-tourism parks;</a:t>
            </a:r>
          </a:p>
          <a:p>
            <a:pPr marL="1074738" lvl="1" indent="-571500" algn="just">
              <a:buFont typeface="+mj-lt"/>
              <a:buAutoNum type="alphaLcPeriod" startAt="9"/>
            </a:pPr>
            <a:r>
              <a:rPr lang="en-US" sz="2700" dirty="0">
                <a:latin typeface="Franklin Gothic Medium Cond" panose="020B0606030402020204" pitchFamily="34" charset="0"/>
              </a:rPr>
              <a:t>fish ports;</a:t>
            </a:r>
          </a:p>
          <a:p>
            <a:pPr marL="1074738" lvl="1" indent="-571500" algn="just">
              <a:buFont typeface="+mj-lt"/>
              <a:buAutoNum type="alphaLcPeriod" startAt="9"/>
            </a:pPr>
            <a:r>
              <a:rPr lang="en-US" sz="2700" dirty="0">
                <a:latin typeface="Franklin Gothic Medium Cond" panose="020B0606030402020204" pitchFamily="34" charset="0"/>
              </a:rPr>
              <a:t>post-harvest facilities composed of ice plant and cold storage facilities; and</a:t>
            </a:r>
          </a:p>
          <a:p>
            <a:pPr marL="1074738" lvl="1" indent="-571500" algn="just">
              <a:buFont typeface="+mj-lt"/>
              <a:buAutoNum type="alphaLcPeriod" startAt="9"/>
            </a:pPr>
            <a:r>
              <a:rPr lang="en-US" sz="2700" dirty="0">
                <a:latin typeface="Franklin Gothic Medium Cond" panose="020B0606030402020204" pitchFamily="34" charset="0"/>
              </a:rPr>
              <a:t>protected bike lanes and better pedestrian infrastructure.</a:t>
            </a:r>
          </a:p>
          <a:p>
            <a:pPr marL="503238" lvl="1" indent="0" algn="just">
              <a:buNone/>
            </a:pPr>
            <a:endParaRPr lang="en-US" sz="2800" dirty="0">
              <a:latin typeface="Franklin Gothic Medium Cond" panose="020B0606030402020204" pitchFamily="34" charset="0"/>
            </a:endParaRPr>
          </a:p>
        </p:txBody>
      </p:sp>
    </p:spTree>
    <p:extLst>
      <p:ext uri="{BB962C8B-B14F-4D97-AF65-F5344CB8AC3E}">
        <p14:creationId xmlns:p14="http://schemas.microsoft.com/office/powerpoint/2010/main" val="94629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501709"/>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ELIGIBLE PROGRAMS AND PROJECTS</a:t>
            </a:r>
          </a:p>
        </p:txBody>
      </p:sp>
      <p:sp>
        <p:nvSpPr>
          <p:cNvPr id="4" name="Text Placeholder 30">
            <a:extLst>
              <a:ext uri="{FF2B5EF4-FFF2-40B4-BE49-F238E27FC236}">
                <a16:creationId xmlns:a16="http://schemas.microsoft.com/office/drawing/2014/main" xmlns="" id="{B676BEDE-C0DA-4C03-9C75-57AF09D0FC20}"/>
              </a:ext>
            </a:extLst>
          </p:cNvPr>
          <p:cNvSpPr txBox="1">
            <a:spLocks/>
          </p:cNvSpPr>
          <p:nvPr/>
        </p:nvSpPr>
        <p:spPr>
          <a:xfrm>
            <a:off x="319257" y="2807376"/>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dirty="0">
                <a:latin typeface="Franklin Gothic Medium Cond" panose="020B0606030402020204" pitchFamily="34" charset="0"/>
              </a:rPr>
              <a:t>Purchase of medical/rescue/disaster-related equipment;</a:t>
            </a:r>
            <a:endParaRPr lang="en-US" sz="2800" dirty="0">
              <a:latin typeface="Franklin Gothic Medium Cond" panose="020B0606030402020204" pitchFamily="34" charset="0"/>
            </a:endParaRPr>
          </a:p>
        </p:txBody>
      </p:sp>
      <p:sp>
        <p:nvSpPr>
          <p:cNvPr id="6" name="Text Placeholder 30">
            <a:extLst>
              <a:ext uri="{FF2B5EF4-FFF2-40B4-BE49-F238E27FC236}">
                <a16:creationId xmlns:a16="http://schemas.microsoft.com/office/drawing/2014/main" xmlns="" id="{969AC397-64E7-4D57-96D0-493DF3BDDD0B}"/>
              </a:ext>
            </a:extLst>
          </p:cNvPr>
          <p:cNvSpPr txBox="1">
            <a:spLocks/>
          </p:cNvSpPr>
          <p:nvPr/>
        </p:nvSpPr>
        <p:spPr>
          <a:xfrm>
            <a:off x="319257" y="4147816"/>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dirty="0">
                <a:latin typeface="Franklin Gothic Medium Cond" panose="020B0606030402020204" pitchFamily="34" charset="0"/>
              </a:rPr>
              <a:t>Purchase and installation of Closed-Circuit Television Surveillance System; and</a:t>
            </a:r>
          </a:p>
        </p:txBody>
      </p:sp>
      <p:sp>
        <p:nvSpPr>
          <p:cNvPr id="7" name="Text Placeholder 30">
            <a:extLst>
              <a:ext uri="{FF2B5EF4-FFF2-40B4-BE49-F238E27FC236}">
                <a16:creationId xmlns:a16="http://schemas.microsoft.com/office/drawing/2014/main" xmlns="" id="{0AB83E3B-FEC6-47CA-A8C1-1156679F562B}"/>
              </a:ext>
            </a:extLst>
          </p:cNvPr>
          <p:cNvSpPr txBox="1">
            <a:spLocks/>
          </p:cNvSpPr>
          <p:nvPr/>
        </p:nvSpPr>
        <p:spPr>
          <a:xfrm>
            <a:off x="319257" y="4781813"/>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dirty="0">
                <a:latin typeface="Franklin Gothic Medium Cond" panose="020B0606030402020204" pitchFamily="34" charset="0"/>
              </a:rPr>
              <a:t>Assistance to indigent individuals or families in any of the following forms:                  (a) medical; (b) burial; (c) transportation; (d) food assistance; (e) cash for work; and (f) educational assistance.</a:t>
            </a:r>
          </a:p>
        </p:txBody>
      </p:sp>
      <p:sp>
        <p:nvSpPr>
          <p:cNvPr id="8" name="Text Placeholder 30">
            <a:extLst>
              <a:ext uri="{FF2B5EF4-FFF2-40B4-BE49-F238E27FC236}">
                <a16:creationId xmlns:a16="http://schemas.microsoft.com/office/drawing/2014/main" xmlns="" id="{C08FB175-A9CF-4E72-9BE1-5A11A0F12702}"/>
              </a:ext>
            </a:extLst>
          </p:cNvPr>
          <p:cNvSpPr txBox="1">
            <a:spLocks/>
          </p:cNvSpPr>
          <p:nvPr/>
        </p:nvSpPr>
        <p:spPr>
          <a:xfrm>
            <a:off x="319257" y="1720538"/>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dirty="0">
                <a:latin typeface="Franklin Gothic Medium Cond" panose="020B0606030402020204" pitchFamily="34" charset="0"/>
              </a:rPr>
              <a:t>Purchase of ambulance, trucks, mini dump trucks, multi-purpose vehicles, or </a:t>
            </a:r>
            <a:r>
              <a:rPr lang="en-US" dirty="0" err="1">
                <a:latin typeface="Franklin Gothic Medium Cond" panose="020B0606030402020204" pitchFamily="34" charset="0"/>
              </a:rPr>
              <a:t>multicabs</a:t>
            </a:r>
            <a:r>
              <a:rPr lang="en-US" dirty="0">
                <a:latin typeface="Franklin Gothic Medium Cond" panose="020B0606030402020204" pitchFamily="34" charset="0"/>
              </a:rPr>
              <a:t>;</a:t>
            </a:r>
          </a:p>
        </p:txBody>
      </p:sp>
      <p:sp>
        <p:nvSpPr>
          <p:cNvPr id="9" name="Text Placeholder 30">
            <a:extLst>
              <a:ext uri="{FF2B5EF4-FFF2-40B4-BE49-F238E27FC236}">
                <a16:creationId xmlns:a16="http://schemas.microsoft.com/office/drawing/2014/main" xmlns="" id="{86BD1F14-CBED-4BE0-9CC5-F1FD16D4D2E7}"/>
              </a:ext>
            </a:extLst>
          </p:cNvPr>
          <p:cNvSpPr txBox="1">
            <a:spLocks/>
          </p:cNvSpPr>
          <p:nvPr/>
        </p:nvSpPr>
        <p:spPr>
          <a:xfrm>
            <a:off x="319257" y="3455200"/>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dirty="0">
                <a:latin typeface="Franklin Gothic Medium Cond" panose="020B0606030402020204" pitchFamily="34" charset="0"/>
              </a:rPr>
              <a:t>Street lighting or barangay electrification;</a:t>
            </a:r>
          </a:p>
        </p:txBody>
      </p:sp>
    </p:spTree>
    <p:extLst>
      <p:ext uri="{BB962C8B-B14F-4D97-AF65-F5344CB8AC3E}">
        <p14:creationId xmlns:p14="http://schemas.microsoft.com/office/powerpoint/2010/main" val="425500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31FADD4C-F33E-4D76-8135-77CAFF7175D8}"/>
              </a:ext>
            </a:extLst>
          </p:cNvPr>
          <p:cNvGraphicFramePr>
            <a:graphicFrameLocks noGrp="1"/>
          </p:cNvGraphicFramePr>
          <p:nvPr>
            <p:extLst/>
          </p:nvPr>
        </p:nvGraphicFramePr>
        <p:xfrm>
          <a:off x="304800" y="1564010"/>
          <a:ext cx="11629291" cy="4396870"/>
        </p:xfrm>
        <a:graphic>
          <a:graphicData uri="http://schemas.openxmlformats.org/drawingml/2006/table">
            <a:tbl>
              <a:tblPr firstRow="1" bandRow="1">
                <a:tableStyleId>{5C22544A-7EE6-4342-B048-85BDC9FD1C3A}</a:tableStyleId>
              </a:tblPr>
              <a:tblGrid>
                <a:gridCol w="3481897">
                  <a:extLst>
                    <a:ext uri="{9D8B030D-6E8A-4147-A177-3AD203B41FA5}">
                      <a16:colId xmlns:a16="http://schemas.microsoft.com/office/drawing/2014/main" xmlns="" val="20000"/>
                    </a:ext>
                  </a:extLst>
                </a:gridCol>
                <a:gridCol w="351549">
                  <a:extLst>
                    <a:ext uri="{9D8B030D-6E8A-4147-A177-3AD203B41FA5}">
                      <a16:colId xmlns:a16="http://schemas.microsoft.com/office/drawing/2014/main" xmlns="" val="20001"/>
                    </a:ext>
                  </a:extLst>
                </a:gridCol>
                <a:gridCol w="4185139">
                  <a:extLst>
                    <a:ext uri="{9D8B030D-6E8A-4147-A177-3AD203B41FA5}">
                      <a16:colId xmlns:a16="http://schemas.microsoft.com/office/drawing/2014/main" xmlns="" val="20002"/>
                    </a:ext>
                  </a:extLst>
                </a:gridCol>
                <a:gridCol w="562707">
                  <a:extLst>
                    <a:ext uri="{9D8B030D-6E8A-4147-A177-3AD203B41FA5}">
                      <a16:colId xmlns:a16="http://schemas.microsoft.com/office/drawing/2014/main" xmlns="" val="20003"/>
                    </a:ext>
                  </a:extLst>
                </a:gridCol>
                <a:gridCol w="3047999">
                  <a:extLst>
                    <a:ext uri="{9D8B030D-6E8A-4147-A177-3AD203B41FA5}">
                      <a16:colId xmlns:a16="http://schemas.microsoft.com/office/drawing/2014/main" xmlns="" val="20004"/>
                    </a:ext>
                  </a:extLst>
                </a:gridCol>
              </a:tblGrid>
              <a:tr h="362784">
                <a:tc>
                  <a:txBody>
                    <a:bodyPr/>
                    <a:lstStyle/>
                    <a:p>
                      <a:pPr algn="ctr"/>
                      <a:r>
                        <a:rPr lang="en-PH" sz="1800" dirty="0">
                          <a:solidFill>
                            <a:schemeClr val="tx1"/>
                          </a:solidFill>
                          <a:latin typeface="Franklin Gothic Medium Cond" panose="020B0606030402020204" pitchFamily="34" charset="0"/>
                        </a:rPr>
                        <a:t>LGU</a:t>
                      </a:r>
                    </a:p>
                  </a:txBody>
                  <a:tcPr marL="121911" marR="121911" marT="45723" marB="45723" anchor="ctr">
                    <a:lnR w="12700" cmpd="sng">
                      <a:noFill/>
                    </a:lnR>
                    <a:lnB w="38100" cmpd="sng">
                      <a:noFill/>
                    </a:lnB>
                    <a:solidFill>
                      <a:schemeClr val="tx2">
                        <a:lumMod val="20000"/>
                        <a:lumOff val="80000"/>
                      </a:schemeClr>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PH" sz="1800">
                          <a:solidFill>
                            <a:schemeClr val="tx1"/>
                          </a:solidFill>
                          <a:latin typeface="Franklin Gothic Medium Cond" panose="020B0606030402020204" pitchFamily="34" charset="0"/>
                        </a:rPr>
                        <a:t>DBM Central Office</a:t>
                      </a: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solidFill>
                      <a:schemeClr val="accent4">
                        <a:lumMod val="60000"/>
                        <a:lumOff val="40000"/>
                      </a:schemeClr>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PH" sz="1800">
                          <a:solidFill>
                            <a:schemeClr val="tx1"/>
                          </a:solidFill>
                          <a:latin typeface="Franklin Gothic Medium Cond" panose="020B0606030402020204" pitchFamily="34" charset="0"/>
                        </a:rPr>
                        <a:t>BTr</a:t>
                      </a:r>
                      <a:endParaRPr lang="en-PH" sz="1800" dirty="0">
                        <a:solidFill>
                          <a:schemeClr val="tx1"/>
                        </a:solidFill>
                        <a:latin typeface="Franklin Gothic Medium Cond" panose="020B0606030402020204" pitchFamily="34" charset="0"/>
                      </a:endParaRPr>
                    </a:p>
                  </a:txBody>
                  <a:tcPr marL="121911" marR="121911" marT="45723" marB="4572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xmlns="" val="10000"/>
                  </a:ext>
                </a:extLst>
              </a:tr>
              <a:tr h="0">
                <a:tc>
                  <a:txBody>
                    <a:bodyPr/>
                    <a:lstStyle/>
                    <a:p>
                      <a:pPr algn="ctr"/>
                      <a:endParaRPr lang="en-PH" sz="11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PH" sz="14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B w="12700" cmpd="sng">
                      <a:noFill/>
                    </a:lnB>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906952">
                <a:tc>
                  <a:txBody>
                    <a:bodyPr/>
                    <a:lstStyle/>
                    <a:p>
                      <a:pPr algn="ctr"/>
                      <a:r>
                        <a:rPr lang="en-US" sz="1800" dirty="0">
                          <a:solidFill>
                            <a:schemeClr val="tx1"/>
                          </a:solidFill>
                          <a:latin typeface="Franklin Gothic Medium Cond" panose="020B0606030402020204" pitchFamily="34" charset="0"/>
                        </a:rPr>
                        <a:t>Submit request and corresponding documentary requirements  to the DBM Central Office</a:t>
                      </a:r>
                    </a:p>
                  </a:txBody>
                  <a:tcPr marL="121911" marR="121911" marT="45723" marB="45723" anchor="ctr">
                    <a:lnR w="12700" cmpd="sng">
                      <a:noFill/>
                    </a:lnR>
                    <a:lnT w="12700" cmpd="sng">
                      <a:noFill/>
                    </a:lnT>
                    <a:lnB w="12700" cmpd="sng">
                      <a:noFill/>
                    </a:lnB>
                    <a:solidFill>
                      <a:schemeClr val="tx2">
                        <a:lumMod val="20000"/>
                        <a:lumOff val="80000"/>
                      </a:schemeClr>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T w="12700" cmpd="sng">
                      <a:noFill/>
                    </a:lnT>
                    <a:lnB w="12700" cmpd="sng">
                      <a:noFill/>
                    </a:lnB>
                    <a:noFill/>
                  </a:tcPr>
                </a:tc>
                <a:extLst>
                  <a:ext uri="{0D108BD9-81ED-4DB2-BD59-A6C34878D82A}">
                    <a16:rowId xmlns:a16="http://schemas.microsoft.com/office/drawing/2014/main" xmlns="" val="10002"/>
                  </a:ext>
                </a:extLst>
              </a:tr>
              <a:tr h="362784">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906952">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T w="12700" cmpd="sng">
                      <a:noFill/>
                    </a:lnT>
                    <a:lnB w="12700" cmpd="sng">
                      <a:noFill/>
                    </a:lnB>
                    <a:noFill/>
                  </a:tcPr>
                </a:tc>
                <a:extLst>
                  <a:ext uri="{0D108BD9-81ED-4DB2-BD59-A6C34878D82A}">
                    <a16:rowId xmlns:a16="http://schemas.microsoft.com/office/drawing/2014/main" xmlns="" val="10004"/>
                  </a:ext>
                </a:extLst>
              </a:tr>
              <a:tr h="380916">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B w="12700" cmpd="sng">
                      <a:noFill/>
                    </a:lnB>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362784">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362784">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362784">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bl>
          </a:graphicData>
        </a:graphic>
      </p:graphicFrame>
      <p:sp>
        <p:nvSpPr>
          <p:cNvPr id="5" name="Title 4">
            <a:extLst>
              <a:ext uri="{FF2B5EF4-FFF2-40B4-BE49-F238E27FC236}">
                <a16:creationId xmlns:a16="http://schemas.microsoft.com/office/drawing/2014/main" xmlns="" id="{5C76B96D-B300-47C6-8C11-58EDADC963DD}"/>
              </a:ext>
            </a:extLst>
          </p:cNvPr>
          <p:cNvSpPr txBox="1">
            <a:spLocks/>
          </p:cNvSpPr>
          <p:nvPr/>
        </p:nvSpPr>
        <p:spPr>
          <a:xfrm>
            <a:off x="152399" y="397374"/>
            <a:ext cx="11887200" cy="1240088"/>
          </a:xfrm>
          <a:prstGeom prst="rect">
            <a:avLst/>
          </a:prstGeom>
        </p:spPr>
        <p:txBody>
          <a:bodyPr vert="horz" lIns="68580" tIns="34290" rIns="68580" bIns="3429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Franklin Gothic Demi Cond"/>
                <a:cs typeface="Times New Roman"/>
              </a:rPr>
              <a:t>GUIDELINES IN THE RELEASE OF FY 2022 LGSF-FA TO LGUs</a:t>
            </a:r>
          </a:p>
        </p:txBody>
      </p:sp>
    </p:spTree>
    <p:extLst>
      <p:ext uri="{BB962C8B-B14F-4D97-AF65-F5344CB8AC3E}">
        <p14:creationId xmlns:p14="http://schemas.microsoft.com/office/powerpoint/2010/main" val="4096437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xmlns="" id="{CFFDEE06-3CB2-40CA-BE50-115B2F1E5988}"/>
              </a:ext>
            </a:extLst>
          </p:cNvPr>
          <p:cNvSpPr txBox="1">
            <a:spLocks/>
          </p:cNvSpPr>
          <p:nvPr/>
        </p:nvSpPr>
        <p:spPr>
          <a:xfrm>
            <a:off x="152400" y="786214"/>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DOCUMENTARY REQUIREMENTS</a:t>
            </a:r>
          </a:p>
        </p:txBody>
      </p:sp>
      <p:sp>
        <p:nvSpPr>
          <p:cNvPr id="13" name="Text Placeholder 30">
            <a:extLst>
              <a:ext uri="{FF2B5EF4-FFF2-40B4-BE49-F238E27FC236}">
                <a16:creationId xmlns:a16="http://schemas.microsoft.com/office/drawing/2014/main" xmlns="" id="{2FAD8725-1E74-4D45-B667-7AE72E5B173C}"/>
              </a:ext>
            </a:extLst>
          </p:cNvPr>
          <p:cNvSpPr txBox="1">
            <a:spLocks/>
          </p:cNvSpPr>
          <p:nvPr/>
        </p:nvSpPr>
        <p:spPr>
          <a:xfrm>
            <a:off x="1052052" y="2322594"/>
            <a:ext cx="10087896" cy="2774576"/>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sz="2600" dirty="0">
                <a:latin typeface="Franklin Gothic Medium Cond" panose="020B0606030402020204" pitchFamily="34" charset="0"/>
              </a:rPr>
              <a:t>Special Budget Requests/Letter of Intent, signed by the LCE of the LGU</a:t>
            </a:r>
          </a:p>
          <a:p>
            <a:pPr marL="274638" algn="just"/>
            <a:endParaRPr lang="en-US" sz="100" dirty="0">
              <a:latin typeface="Franklin Gothic Medium Cond" panose="020B0606030402020204" pitchFamily="34" charset="0"/>
            </a:endParaRPr>
          </a:p>
          <a:p>
            <a:pPr marL="274638" algn="just"/>
            <a:r>
              <a:rPr lang="en-US" sz="2600" dirty="0">
                <a:latin typeface="Franklin Gothic Medium Cond" panose="020B0606030402020204" pitchFamily="34" charset="0"/>
              </a:rPr>
              <a:t>For purchase of motor vehicles: </a:t>
            </a:r>
          </a:p>
          <a:p>
            <a:pPr marL="809625" lvl="1" indent="0" algn="just">
              <a:buNone/>
            </a:pPr>
            <a:r>
              <a:rPr lang="en-US" sz="2600" dirty="0">
                <a:latin typeface="Franklin Gothic Medium Cond" panose="020B0606030402020204" pitchFamily="34" charset="0"/>
              </a:rPr>
              <a:t>(</a:t>
            </a:r>
            <a:r>
              <a:rPr lang="en-US" sz="2600" dirty="0" err="1">
                <a:latin typeface="Franklin Gothic Medium Cond" panose="020B0606030402020204" pitchFamily="34" charset="0"/>
              </a:rPr>
              <a:t>i</a:t>
            </a:r>
            <a:r>
              <a:rPr lang="en-US" sz="2600" dirty="0">
                <a:latin typeface="Franklin Gothic Medium Cond" panose="020B0606030402020204" pitchFamily="34" charset="0"/>
              </a:rPr>
              <a:t>) Project Profile for Motor Vehicles; and </a:t>
            </a:r>
          </a:p>
          <a:p>
            <a:pPr marL="809625" lvl="1" indent="0" algn="just">
              <a:buNone/>
            </a:pPr>
            <a:r>
              <a:rPr lang="en-US" sz="2600" dirty="0">
                <a:latin typeface="Franklin Gothic Medium Cond" panose="020B0606030402020204" pitchFamily="34" charset="0"/>
              </a:rPr>
              <a:t>(ii) Inventory of Motor Vehicles</a:t>
            </a:r>
          </a:p>
          <a:p>
            <a:pPr marL="503238" lvl="1" indent="0" algn="just">
              <a:buNone/>
            </a:pPr>
            <a:endParaRPr lang="en-US" sz="800" dirty="0">
              <a:latin typeface="Franklin Gothic Medium Cond" panose="020B0606030402020204" pitchFamily="34" charset="0"/>
            </a:endParaRPr>
          </a:p>
          <a:p>
            <a:pPr marL="274638" algn="just"/>
            <a:r>
              <a:rPr lang="en-US" sz="2600" dirty="0">
                <a:latin typeface="Franklin Gothic Medium Cond" panose="020B0606030402020204" pitchFamily="34" charset="0"/>
              </a:rPr>
              <a:t> Report on Fund Utilization for any previous releases funded under the FY 2016 to FY 2021 LGSF-FA to LGUs</a:t>
            </a:r>
          </a:p>
        </p:txBody>
      </p:sp>
    </p:spTree>
    <p:extLst>
      <p:ext uri="{BB962C8B-B14F-4D97-AF65-F5344CB8AC3E}">
        <p14:creationId xmlns:p14="http://schemas.microsoft.com/office/powerpoint/2010/main" val="1504488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fade">
                                      <p:cBhvr>
                                        <p:cTn id="12" dur="500"/>
                                        <p:tgtEl>
                                          <p:spTgt spid="1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animEffect transition="in" filter="fade">
                                      <p:cBhvr>
                                        <p:cTn id="17" dur="500"/>
                                        <p:tgtEl>
                                          <p:spTgt spid="1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xEl>
                                              <p:pRg st="4" end="4"/>
                                            </p:txEl>
                                          </p:spTgt>
                                        </p:tgtEl>
                                        <p:attrNameLst>
                                          <p:attrName>style.visibility</p:attrName>
                                        </p:attrNameLst>
                                      </p:cBhvr>
                                      <p:to>
                                        <p:strVal val="visible"/>
                                      </p:to>
                                    </p:set>
                                    <p:animEffect transition="in" filter="fade">
                                      <p:cBhvr>
                                        <p:cTn id="22" dur="500"/>
                                        <p:tgtEl>
                                          <p:spTgt spid="1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xEl>
                                              <p:pRg st="6" end="6"/>
                                            </p:txEl>
                                          </p:spTgt>
                                        </p:tgtEl>
                                        <p:attrNameLst>
                                          <p:attrName>style.visibility</p:attrName>
                                        </p:attrNameLst>
                                      </p:cBhvr>
                                      <p:to>
                                        <p:strVal val="visible"/>
                                      </p:to>
                                    </p:set>
                                    <p:animEffect transition="in" filter="fade">
                                      <p:cBhvr>
                                        <p:cTn id="27"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152400" y="502881"/>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INDICATIVE CEILING</a:t>
            </a:r>
          </a:p>
        </p:txBody>
      </p:sp>
      <p:graphicFrame>
        <p:nvGraphicFramePr>
          <p:cNvPr id="3" name="Table 3">
            <a:extLst>
              <a:ext uri="{FF2B5EF4-FFF2-40B4-BE49-F238E27FC236}">
                <a16:creationId xmlns:a16="http://schemas.microsoft.com/office/drawing/2014/main" xmlns="" id="{FFD571F0-77C4-45F1-AE22-DB4CB8E09198}"/>
              </a:ext>
            </a:extLst>
          </p:cNvPr>
          <p:cNvGraphicFramePr>
            <a:graphicFrameLocks noGrp="1"/>
          </p:cNvGraphicFramePr>
          <p:nvPr>
            <p:extLst/>
          </p:nvPr>
        </p:nvGraphicFramePr>
        <p:xfrm>
          <a:off x="1863462" y="1957606"/>
          <a:ext cx="8465075" cy="3493625"/>
        </p:xfrm>
        <a:graphic>
          <a:graphicData uri="http://schemas.openxmlformats.org/drawingml/2006/table">
            <a:tbl>
              <a:tblPr firstRow="1" bandRow="1">
                <a:tableStyleId>{ED083AE6-46FA-4A59-8FB0-9F97EB10719F}</a:tableStyleId>
              </a:tblPr>
              <a:tblGrid>
                <a:gridCol w="4039563">
                  <a:extLst>
                    <a:ext uri="{9D8B030D-6E8A-4147-A177-3AD203B41FA5}">
                      <a16:colId xmlns:a16="http://schemas.microsoft.com/office/drawing/2014/main" xmlns="" val="3565054356"/>
                    </a:ext>
                  </a:extLst>
                </a:gridCol>
                <a:gridCol w="4425512">
                  <a:extLst>
                    <a:ext uri="{9D8B030D-6E8A-4147-A177-3AD203B41FA5}">
                      <a16:colId xmlns:a16="http://schemas.microsoft.com/office/drawing/2014/main" xmlns="" val="2415760143"/>
                    </a:ext>
                  </a:extLst>
                </a:gridCol>
              </a:tblGrid>
              <a:tr h="698725">
                <a:tc>
                  <a:txBody>
                    <a:bodyPr/>
                    <a:lstStyle/>
                    <a:p>
                      <a:pPr algn="ctr"/>
                      <a:r>
                        <a:rPr lang="en-US" sz="2500" dirty="0">
                          <a:solidFill>
                            <a:schemeClr val="tx1"/>
                          </a:solidFill>
                          <a:latin typeface="Franklin Gothic Medium Cond" panose="020B0606030402020204" pitchFamily="34" charset="0"/>
                        </a:rPr>
                        <a:t>Level of LGU</a:t>
                      </a:r>
                      <a:endParaRPr lang="en-PH" sz="2500" dirty="0">
                        <a:solidFill>
                          <a:schemeClr val="tx1"/>
                        </a:solidFill>
                        <a:latin typeface="Franklin Gothic Medium Cond" panose="020B0606030402020204" pitchFamily="34" charset="0"/>
                      </a:endParaRPr>
                    </a:p>
                  </a:txBody>
                  <a:tcPr anchor="ctr"/>
                </a:tc>
                <a:tc>
                  <a:txBody>
                    <a:bodyPr/>
                    <a:lstStyle/>
                    <a:p>
                      <a:pPr algn="ctr"/>
                      <a:r>
                        <a:rPr lang="en-US" sz="2500" dirty="0">
                          <a:solidFill>
                            <a:schemeClr val="tx1"/>
                          </a:solidFill>
                          <a:latin typeface="Franklin Gothic Medium Cond" panose="020B0606030402020204" pitchFamily="34" charset="0"/>
                        </a:rPr>
                        <a:t>Maximum Amount per LGU</a:t>
                      </a:r>
                    </a:p>
                  </a:txBody>
                  <a:tcPr anchor="ctr"/>
                </a:tc>
                <a:extLst>
                  <a:ext uri="{0D108BD9-81ED-4DB2-BD59-A6C34878D82A}">
                    <a16:rowId xmlns:a16="http://schemas.microsoft.com/office/drawing/2014/main" xmlns="" val="2818322113"/>
                  </a:ext>
                </a:extLst>
              </a:tr>
              <a:tr h="698725">
                <a:tc>
                  <a:txBody>
                    <a:bodyPr/>
                    <a:lstStyle/>
                    <a:p>
                      <a:pPr algn="ctr"/>
                      <a:r>
                        <a:rPr lang="en-US" sz="2500" dirty="0">
                          <a:solidFill>
                            <a:schemeClr val="tx1"/>
                          </a:solidFill>
                          <a:latin typeface="Franklin Gothic Medium Cond" panose="020B0606030402020204" pitchFamily="34" charset="0"/>
                        </a:rPr>
                        <a:t>Barangay</a:t>
                      </a:r>
                      <a:endParaRPr lang="en-PH" sz="2500" dirty="0">
                        <a:solidFill>
                          <a:schemeClr val="tx1"/>
                        </a:solidFill>
                        <a:latin typeface="Franklin Gothic Medium Cond" panose="020B0606030402020204" pitchFamily="34" charset="0"/>
                      </a:endParaRPr>
                    </a:p>
                  </a:txBody>
                  <a:tcPr anchor="ctr"/>
                </a:tc>
                <a:tc>
                  <a:txBody>
                    <a:bodyPr/>
                    <a:lstStyle/>
                    <a:p>
                      <a:pPr algn="ctr"/>
                      <a:r>
                        <a:rPr lang="en-US" sz="2500" dirty="0">
                          <a:solidFill>
                            <a:schemeClr val="tx1"/>
                          </a:solidFill>
                          <a:latin typeface="Franklin Gothic Medium Cond" panose="020B0606030402020204" pitchFamily="34" charset="0"/>
                        </a:rPr>
                        <a:t>5,000,000</a:t>
                      </a:r>
                      <a:endParaRPr lang="en-PH" sz="2500" dirty="0">
                        <a:solidFill>
                          <a:schemeClr val="tx1"/>
                        </a:solidFill>
                        <a:latin typeface="Franklin Gothic Medium Cond" panose="020B0606030402020204" pitchFamily="34" charset="0"/>
                      </a:endParaRPr>
                    </a:p>
                  </a:txBody>
                  <a:tcPr anchor="ctr"/>
                </a:tc>
                <a:extLst>
                  <a:ext uri="{0D108BD9-81ED-4DB2-BD59-A6C34878D82A}">
                    <a16:rowId xmlns:a16="http://schemas.microsoft.com/office/drawing/2014/main" xmlns="" val="3508312191"/>
                  </a:ext>
                </a:extLst>
              </a:tr>
              <a:tr h="698725">
                <a:tc>
                  <a:txBody>
                    <a:bodyPr/>
                    <a:lstStyle/>
                    <a:p>
                      <a:pPr algn="ctr"/>
                      <a:r>
                        <a:rPr lang="en-US" sz="2500" dirty="0">
                          <a:solidFill>
                            <a:schemeClr val="tx1"/>
                          </a:solidFill>
                          <a:latin typeface="Franklin Gothic Medium Cond" panose="020B0606030402020204" pitchFamily="34" charset="0"/>
                        </a:rPr>
                        <a:t>Municipality</a:t>
                      </a:r>
                      <a:endParaRPr lang="en-PH" sz="2500" dirty="0">
                        <a:solidFill>
                          <a:schemeClr val="tx1"/>
                        </a:solidFill>
                        <a:latin typeface="Franklin Gothic Medium Cond" panose="020B0606030402020204" pitchFamily="34" charset="0"/>
                      </a:endParaRPr>
                    </a:p>
                  </a:txBody>
                  <a:tcPr anchor="ctr"/>
                </a:tc>
                <a:tc>
                  <a:txBody>
                    <a:bodyPr/>
                    <a:lstStyle/>
                    <a:p>
                      <a:pPr algn="ctr"/>
                      <a:r>
                        <a:rPr lang="en-US" sz="2500" dirty="0">
                          <a:solidFill>
                            <a:schemeClr val="tx1"/>
                          </a:solidFill>
                          <a:latin typeface="Franklin Gothic Medium Cond" panose="020B0606030402020204" pitchFamily="34" charset="0"/>
                        </a:rPr>
                        <a:t>10,000,000</a:t>
                      </a:r>
                      <a:endParaRPr lang="en-PH" sz="2500" dirty="0">
                        <a:solidFill>
                          <a:schemeClr val="tx1"/>
                        </a:solidFill>
                        <a:latin typeface="Franklin Gothic Medium Cond" panose="020B0606030402020204" pitchFamily="34" charset="0"/>
                      </a:endParaRPr>
                    </a:p>
                  </a:txBody>
                  <a:tcPr anchor="ctr"/>
                </a:tc>
                <a:extLst>
                  <a:ext uri="{0D108BD9-81ED-4DB2-BD59-A6C34878D82A}">
                    <a16:rowId xmlns:a16="http://schemas.microsoft.com/office/drawing/2014/main" xmlns="" val="464482638"/>
                  </a:ext>
                </a:extLst>
              </a:tr>
              <a:tr h="698725">
                <a:tc>
                  <a:txBody>
                    <a:bodyPr/>
                    <a:lstStyle/>
                    <a:p>
                      <a:pPr algn="ctr"/>
                      <a:r>
                        <a:rPr lang="en-PH" sz="2500" dirty="0">
                          <a:solidFill>
                            <a:schemeClr val="tx1"/>
                          </a:solidFill>
                          <a:latin typeface="Franklin Gothic Medium Cond" panose="020B0606030402020204" pitchFamily="34" charset="0"/>
                        </a:rPr>
                        <a:t>City</a:t>
                      </a:r>
                    </a:p>
                  </a:txBody>
                  <a:tcPr anchor="ctr"/>
                </a:tc>
                <a:tc>
                  <a:txBody>
                    <a:bodyPr/>
                    <a:lstStyle/>
                    <a:p>
                      <a:pPr algn="ctr"/>
                      <a:r>
                        <a:rPr lang="en-PH" sz="2500" dirty="0">
                          <a:solidFill>
                            <a:schemeClr val="tx1"/>
                          </a:solidFill>
                          <a:latin typeface="Franklin Gothic Medium Cond" panose="020B0606030402020204" pitchFamily="34" charset="0"/>
                        </a:rPr>
                        <a:t>20,000,000</a:t>
                      </a:r>
                    </a:p>
                  </a:txBody>
                  <a:tcPr anchor="ctr"/>
                </a:tc>
                <a:extLst>
                  <a:ext uri="{0D108BD9-81ED-4DB2-BD59-A6C34878D82A}">
                    <a16:rowId xmlns:a16="http://schemas.microsoft.com/office/drawing/2014/main" xmlns="" val="231761087"/>
                  </a:ext>
                </a:extLst>
              </a:tr>
              <a:tr h="698725">
                <a:tc>
                  <a:txBody>
                    <a:bodyPr/>
                    <a:lstStyle/>
                    <a:p>
                      <a:pPr algn="ctr"/>
                      <a:r>
                        <a:rPr lang="en-PH" sz="2500" dirty="0">
                          <a:solidFill>
                            <a:schemeClr val="tx1"/>
                          </a:solidFill>
                          <a:latin typeface="Franklin Gothic Medium Cond" panose="020B0606030402020204" pitchFamily="34" charset="0"/>
                        </a:rPr>
                        <a:t>Province</a:t>
                      </a:r>
                    </a:p>
                  </a:txBody>
                  <a:tcPr anchor="ctr"/>
                </a:tc>
                <a:tc>
                  <a:txBody>
                    <a:bodyPr/>
                    <a:lstStyle/>
                    <a:p>
                      <a:pPr algn="ctr"/>
                      <a:r>
                        <a:rPr lang="en-PH" sz="2500" dirty="0">
                          <a:solidFill>
                            <a:schemeClr val="tx1"/>
                          </a:solidFill>
                          <a:latin typeface="Franklin Gothic Medium Cond" panose="020B0606030402020204" pitchFamily="34" charset="0"/>
                        </a:rPr>
                        <a:t>30,000,000</a:t>
                      </a:r>
                    </a:p>
                  </a:txBody>
                  <a:tcPr anchor="ctr"/>
                </a:tc>
                <a:extLst>
                  <a:ext uri="{0D108BD9-81ED-4DB2-BD59-A6C34878D82A}">
                    <a16:rowId xmlns:a16="http://schemas.microsoft.com/office/drawing/2014/main" xmlns="" val="802623305"/>
                  </a:ext>
                </a:extLst>
              </a:tr>
            </a:tbl>
          </a:graphicData>
        </a:graphic>
      </p:graphicFrame>
    </p:spTree>
    <p:extLst>
      <p:ext uri="{BB962C8B-B14F-4D97-AF65-F5344CB8AC3E}">
        <p14:creationId xmlns:p14="http://schemas.microsoft.com/office/powerpoint/2010/main" val="354365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31FADD4C-F33E-4D76-8135-77CAFF7175D8}"/>
              </a:ext>
            </a:extLst>
          </p:cNvPr>
          <p:cNvGraphicFramePr>
            <a:graphicFrameLocks noGrp="1"/>
          </p:cNvGraphicFramePr>
          <p:nvPr>
            <p:extLst/>
          </p:nvPr>
        </p:nvGraphicFramePr>
        <p:xfrm>
          <a:off x="304800" y="1564010"/>
          <a:ext cx="11629291" cy="3389713"/>
        </p:xfrm>
        <a:graphic>
          <a:graphicData uri="http://schemas.openxmlformats.org/drawingml/2006/table">
            <a:tbl>
              <a:tblPr firstRow="1" bandRow="1">
                <a:tableStyleId>{5C22544A-7EE6-4342-B048-85BDC9FD1C3A}</a:tableStyleId>
              </a:tblPr>
              <a:tblGrid>
                <a:gridCol w="3481897">
                  <a:extLst>
                    <a:ext uri="{9D8B030D-6E8A-4147-A177-3AD203B41FA5}">
                      <a16:colId xmlns:a16="http://schemas.microsoft.com/office/drawing/2014/main" xmlns="" val="20000"/>
                    </a:ext>
                  </a:extLst>
                </a:gridCol>
                <a:gridCol w="351549">
                  <a:extLst>
                    <a:ext uri="{9D8B030D-6E8A-4147-A177-3AD203B41FA5}">
                      <a16:colId xmlns:a16="http://schemas.microsoft.com/office/drawing/2014/main" xmlns="" val="20001"/>
                    </a:ext>
                  </a:extLst>
                </a:gridCol>
                <a:gridCol w="4185139">
                  <a:extLst>
                    <a:ext uri="{9D8B030D-6E8A-4147-A177-3AD203B41FA5}">
                      <a16:colId xmlns:a16="http://schemas.microsoft.com/office/drawing/2014/main" xmlns="" val="20002"/>
                    </a:ext>
                  </a:extLst>
                </a:gridCol>
                <a:gridCol w="562707">
                  <a:extLst>
                    <a:ext uri="{9D8B030D-6E8A-4147-A177-3AD203B41FA5}">
                      <a16:colId xmlns:a16="http://schemas.microsoft.com/office/drawing/2014/main" xmlns="" val="20003"/>
                    </a:ext>
                  </a:extLst>
                </a:gridCol>
                <a:gridCol w="3047999">
                  <a:extLst>
                    <a:ext uri="{9D8B030D-6E8A-4147-A177-3AD203B41FA5}">
                      <a16:colId xmlns:a16="http://schemas.microsoft.com/office/drawing/2014/main" xmlns="" val="20004"/>
                    </a:ext>
                  </a:extLst>
                </a:gridCol>
              </a:tblGrid>
              <a:tr h="362784">
                <a:tc>
                  <a:txBody>
                    <a:bodyPr/>
                    <a:lstStyle/>
                    <a:p>
                      <a:pPr algn="ctr"/>
                      <a:r>
                        <a:rPr lang="en-PH" sz="1800" dirty="0">
                          <a:solidFill>
                            <a:schemeClr val="tx1"/>
                          </a:solidFill>
                          <a:latin typeface="Franklin Gothic Medium Cond" panose="020B0606030402020204" pitchFamily="34" charset="0"/>
                        </a:rPr>
                        <a:t>LGU</a:t>
                      </a:r>
                    </a:p>
                  </a:txBody>
                  <a:tcPr marL="121911" marR="121911" marT="45723" marB="45723" anchor="ctr">
                    <a:lnR w="12700" cmpd="sng">
                      <a:noFill/>
                    </a:lnR>
                    <a:lnB w="38100" cmpd="sng">
                      <a:noFill/>
                    </a:lnB>
                    <a:solidFill>
                      <a:schemeClr val="tx2">
                        <a:lumMod val="20000"/>
                        <a:lumOff val="80000"/>
                      </a:schemeClr>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PH" sz="1800" dirty="0">
                          <a:solidFill>
                            <a:schemeClr val="tx1"/>
                          </a:solidFill>
                          <a:latin typeface="Franklin Gothic Medium Cond" panose="020B0606030402020204" pitchFamily="34" charset="0"/>
                        </a:rPr>
                        <a:t>DBM Central Office</a:t>
                      </a:r>
                    </a:p>
                  </a:txBody>
                  <a:tcPr marL="121911" marR="121911" marT="45723" marB="45723" anchor="ctr">
                    <a:lnL w="12700" cmpd="sng">
                      <a:noFill/>
                    </a:lnL>
                    <a:lnR w="12700" cmpd="sng">
                      <a:noFill/>
                    </a:lnR>
                    <a:solidFill>
                      <a:schemeClr val="accent4">
                        <a:lumMod val="60000"/>
                        <a:lumOff val="40000"/>
                      </a:schemeClr>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PH" sz="1800" dirty="0" err="1">
                          <a:solidFill>
                            <a:schemeClr val="tx1"/>
                          </a:solidFill>
                          <a:latin typeface="Franklin Gothic Medium Cond" panose="020B0606030402020204" pitchFamily="34" charset="0"/>
                        </a:rPr>
                        <a:t>BTr</a:t>
                      </a:r>
                      <a:endParaRPr lang="en-PH" sz="1800" dirty="0">
                        <a:solidFill>
                          <a:schemeClr val="tx1"/>
                        </a:solidFill>
                        <a:latin typeface="Franklin Gothic Medium Cond" panose="020B0606030402020204" pitchFamily="34" charset="0"/>
                      </a:endParaRPr>
                    </a:p>
                  </a:txBody>
                  <a:tcPr marL="121911" marR="121911" marT="45723" marB="4572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xmlns="" val="10000"/>
                  </a:ext>
                </a:extLst>
              </a:tr>
              <a:tr h="0">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B w="12700" cmpd="sng">
                      <a:noFill/>
                    </a:lnB>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906952">
                <a:tc>
                  <a:txBody>
                    <a:bodyPr/>
                    <a:lstStyle/>
                    <a:p>
                      <a:pPr algn="ctr"/>
                      <a:r>
                        <a:rPr lang="en-US" sz="1800" dirty="0">
                          <a:solidFill>
                            <a:schemeClr val="tx1"/>
                          </a:solidFill>
                          <a:latin typeface="Franklin Gothic Medium Cond" panose="020B0606030402020204" pitchFamily="34" charset="0"/>
                        </a:rPr>
                        <a:t>Submit request and corresponding documentary requirements  to the DBM Central Office</a:t>
                      </a:r>
                    </a:p>
                  </a:txBody>
                  <a:tcPr marL="121911" marR="121911" marT="45723" marB="45723" anchor="ctr">
                    <a:lnR w="12700" cmpd="sng">
                      <a:noFill/>
                    </a:lnR>
                    <a:lnT w="12700" cmpd="sng">
                      <a:noFill/>
                    </a:lnT>
                    <a:lnB w="12700" cmpd="sng">
                      <a:noFill/>
                    </a:lnB>
                    <a:solidFill>
                      <a:schemeClr val="tx2">
                        <a:lumMod val="20000"/>
                        <a:lumOff val="80000"/>
                      </a:schemeClr>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dirty="0">
                          <a:solidFill>
                            <a:schemeClr val="tx1"/>
                          </a:solidFill>
                          <a:latin typeface="Franklin Gothic Medium Cond" panose="020B0606030402020204" pitchFamily="34" charset="0"/>
                        </a:rPr>
                        <a:t>Check compliance with the documentary requirements submitted by the LGUs and return the same immediately in the event that the documentations required are incomplete</a:t>
                      </a: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D966"/>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T w="12700" cmpd="sng">
                      <a:noFill/>
                    </a:lnT>
                    <a:lnB w="12700" cmpd="sng">
                      <a:noFill/>
                    </a:lnB>
                    <a:noFill/>
                  </a:tcPr>
                </a:tc>
                <a:extLst>
                  <a:ext uri="{0D108BD9-81ED-4DB2-BD59-A6C34878D82A}">
                    <a16:rowId xmlns:a16="http://schemas.microsoft.com/office/drawing/2014/main" xmlns="" val="10002"/>
                  </a:ext>
                </a:extLst>
              </a:tr>
              <a:tr h="242168">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722773">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dirty="0">
                          <a:solidFill>
                            <a:schemeClr val="tx1"/>
                          </a:solidFill>
                          <a:latin typeface="Franklin Gothic Medium Cond" panose="020B0606030402020204" pitchFamily="34" charset="0"/>
                        </a:rPr>
                        <a:t>Conduct evaluation of the fully compliant SBRs and render appropriate action thereon</a:t>
                      </a: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solidFill>
                      <a:schemeClr val="accent4">
                        <a:lumMod val="60000"/>
                        <a:lumOff val="40000"/>
                      </a:schemeClr>
                    </a:solid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T w="12700" cmpd="sng">
                      <a:noFill/>
                    </a:lnT>
                    <a:lnB w="12700" cmpd="sng">
                      <a:noFill/>
                    </a:lnB>
                    <a:noFill/>
                  </a:tcPr>
                </a:tc>
                <a:extLst>
                  <a:ext uri="{0D108BD9-81ED-4DB2-BD59-A6C34878D82A}">
                    <a16:rowId xmlns:a16="http://schemas.microsoft.com/office/drawing/2014/main" xmlns="" val="10004"/>
                  </a:ext>
                </a:extLst>
              </a:tr>
              <a:tr h="380916">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B w="12700" cmpd="sng">
                      <a:noFill/>
                    </a:lnB>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8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5" name="Title 4">
            <a:extLst>
              <a:ext uri="{FF2B5EF4-FFF2-40B4-BE49-F238E27FC236}">
                <a16:creationId xmlns:a16="http://schemas.microsoft.com/office/drawing/2014/main" xmlns="" id="{5C76B96D-B300-47C6-8C11-58EDADC963DD}"/>
              </a:ext>
            </a:extLst>
          </p:cNvPr>
          <p:cNvSpPr txBox="1">
            <a:spLocks/>
          </p:cNvSpPr>
          <p:nvPr/>
        </p:nvSpPr>
        <p:spPr>
          <a:xfrm>
            <a:off x="152399" y="397374"/>
            <a:ext cx="11887200" cy="1240088"/>
          </a:xfrm>
          <a:prstGeom prst="rect">
            <a:avLst/>
          </a:prstGeom>
        </p:spPr>
        <p:txBody>
          <a:bodyPr vert="horz" lIns="68580" tIns="34290" rIns="68580" bIns="3429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Franklin Gothic Demi Cond"/>
                <a:cs typeface="Times New Roman"/>
              </a:rPr>
              <a:t>GUIDELINES IN THE RELEASE OF FY 2022 LGSF-FA TO LGUs</a:t>
            </a:r>
          </a:p>
        </p:txBody>
      </p:sp>
      <p:cxnSp>
        <p:nvCxnSpPr>
          <p:cNvPr id="3" name="Straight Arrow Connector 2">
            <a:extLst>
              <a:ext uri="{FF2B5EF4-FFF2-40B4-BE49-F238E27FC236}">
                <a16:creationId xmlns:a16="http://schemas.microsoft.com/office/drawing/2014/main" xmlns="" id="{F61DD668-F4A3-495F-A54C-0CF6F237B28A}"/>
              </a:ext>
            </a:extLst>
          </p:cNvPr>
          <p:cNvCxnSpPr>
            <a:cxnSpLocks/>
          </p:cNvCxnSpPr>
          <p:nvPr/>
        </p:nvCxnSpPr>
        <p:spPr>
          <a:xfrm>
            <a:off x="3760838" y="2875935"/>
            <a:ext cx="427703" cy="0"/>
          </a:xfrm>
          <a:prstGeom prst="straightConnector1">
            <a:avLst/>
          </a:prstGeom>
          <a:ln w="38100">
            <a:solidFill>
              <a:srgbClr val="F36F13"/>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xmlns="" id="{520326A1-4201-446E-B95E-17CD8A7CC256}"/>
              </a:ext>
            </a:extLst>
          </p:cNvPr>
          <p:cNvCxnSpPr>
            <a:cxnSpLocks/>
          </p:cNvCxnSpPr>
          <p:nvPr/>
        </p:nvCxnSpPr>
        <p:spPr>
          <a:xfrm>
            <a:off x="6174660" y="3502740"/>
            <a:ext cx="0" cy="331841"/>
          </a:xfrm>
          <a:prstGeom prst="straightConnector1">
            <a:avLst/>
          </a:prstGeom>
          <a:ln w="38100">
            <a:solidFill>
              <a:srgbClr val="F36F1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69369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31FADD4C-F33E-4D76-8135-77CAFF7175D8}"/>
              </a:ext>
            </a:extLst>
          </p:cNvPr>
          <p:cNvGraphicFramePr>
            <a:graphicFrameLocks noGrp="1"/>
          </p:cNvGraphicFramePr>
          <p:nvPr>
            <p:extLst/>
          </p:nvPr>
        </p:nvGraphicFramePr>
        <p:xfrm>
          <a:off x="304800" y="1519766"/>
          <a:ext cx="11629291" cy="4763729"/>
        </p:xfrm>
        <a:graphic>
          <a:graphicData uri="http://schemas.openxmlformats.org/drawingml/2006/table">
            <a:tbl>
              <a:tblPr firstRow="1" bandRow="1">
                <a:tableStyleId>{5C22544A-7EE6-4342-B048-85BDC9FD1C3A}</a:tableStyleId>
              </a:tblPr>
              <a:tblGrid>
                <a:gridCol w="3481897">
                  <a:extLst>
                    <a:ext uri="{9D8B030D-6E8A-4147-A177-3AD203B41FA5}">
                      <a16:colId xmlns:a16="http://schemas.microsoft.com/office/drawing/2014/main" xmlns="" val="20000"/>
                    </a:ext>
                  </a:extLst>
                </a:gridCol>
                <a:gridCol w="351549">
                  <a:extLst>
                    <a:ext uri="{9D8B030D-6E8A-4147-A177-3AD203B41FA5}">
                      <a16:colId xmlns:a16="http://schemas.microsoft.com/office/drawing/2014/main" xmlns="" val="20001"/>
                    </a:ext>
                  </a:extLst>
                </a:gridCol>
                <a:gridCol w="4253586">
                  <a:extLst>
                    <a:ext uri="{9D8B030D-6E8A-4147-A177-3AD203B41FA5}">
                      <a16:colId xmlns:a16="http://schemas.microsoft.com/office/drawing/2014/main" xmlns="" val="20002"/>
                    </a:ext>
                  </a:extLst>
                </a:gridCol>
                <a:gridCol w="494260">
                  <a:extLst>
                    <a:ext uri="{9D8B030D-6E8A-4147-A177-3AD203B41FA5}">
                      <a16:colId xmlns:a16="http://schemas.microsoft.com/office/drawing/2014/main" xmlns="" val="20003"/>
                    </a:ext>
                  </a:extLst>
                </a:gridCol>
                <a:gridCol w="3047999">
                  <a:extLst>
                    <a:ext uri="{9D8B030D-6E8A-4147-A177-3AD203B41FA5}">
                      <a16:colId xmlns:a16="http://schemas.microsoft.com/office/drawing/2014/main" xmlns="" val="20004"/>
                    </a:ext>
                  </a:extLst>
                </a:gridCol>
              </a:tblGrid>
              <a:tr h="362784">
                <a:tc>
                  <a:txBody>
                    <a:bodyPr/>
                    <a:lstStyle/>
                    <a:p>
                      <a:pPr algn="ctr"/>
                      <a:r>
                        <a:rPr lang="en-PH" sz="1600" dirty="0">
                          <a:solidFill>
                            <a:schemeClr val="tx1"/>
                          </a:solidFill>
                          <a:latin typeface="Franklin Gothic Medium Cond" panose="020B0606030402020204" pitchFamily="34" charset="0"/>
                        </a:rPr>
                        <a:t>LGU</a:t>
                      </a:r>
                    </a:p>
                  </a:txBody>
                  <a:tcPr marL="121911" marR="121911" marT="45723" marB="45723" anchor="ctr">
                    <a:lnR w="12700" cmpd="sng">
                      <a:noFill/>
                    </a:lnR>
                    <a:lnB w="38100" cmpd="sng">
                      <a:noFill/>
                    </a:lnB>
                    <a:solidFill>
                      <a:schemeClr val="tx2">
                        <a:lumMod val="20000"/>
                        <a:lumOff val="80000"/>
                      </a:schemeClr>
                    </a:solid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PH" sz="1600" dirty="0">
                          <a:solidFill>
                            <a:schemeClr val="tx1"/>
                          </a:solidFill>
                          <a:latin typeface="Franklin Gothic Medium Cond" panose="020B0606030402020204" pitchFamily="34" charset="0"/>
                        </a:rPr>
                        <a:t>DBM Central Office</a:t>
                      </a:r>
                    </a:p>
                  </a:txBody>
                  <a:tcPr marL="121911" marR="121911" marT="45723" marB="45723" anchor="ctr">
                    <a:lnL w="12700" cmpd="sng">
                      <a:noFill/>
                    </a:lnL>
                    <a:lnR w="12700" cmpd="sng">
                      <a:noFill/>
                    </a:lnR>
                    <a:solidFill>
                      <a:schemeClr val="accent4">
                        <a:lumMod val="60000"/>
                        <a:lumOff val="40000"/>
                      </a:schemeClr>
                    </a:solid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PH" sz="1600" dirty="0" err="1">
                          <a:solidFill>
                            <a:schemeClr val="tx1"/>
                          </a:solidFill>
                          <a:latin typeface="Franklin Gothic Medium Cond" panose="020B0606030402020204" pitchFamily="34" charset="0"/>
                        </a:rPr>
                        <a:t>BTr</a:t>
                      </a:r>
                      <a:endParaRPr lang="en-PH" sz="1600" dirty="0">
                        <a:solidFill>
                          <a:schemeClr val="tx1"/>
                        </a:solidFill>
                        <a:latin typeface="Franklin Gothic Medium Cond" panose="020B0606030402020204" pitchFamily="34" charset="0"/>
                      </a:endParaRPr>
                    </a:p>
                  </a:txBody>
                  <a:tcPr marL="121911" marR="121911" marT="45723" marB="4572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a16="http://schemas.microsoft.com/office/drawing/2014/main" xmlns="" val="10000"/>
                  </a:ext>
                </a:extLst>
              </a:tr>
              <a:tr h="0">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B w="12700" cmpd="sng">
                      <a:noFill/>
                    </a:lnB>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906952">
                <a:tc>
                  <a:txBody>
                    <a:bodyPr/>
                    <a:lstStyle/>
                    <a:p>
                      <a:pPr algn="ctr"/>
                      <a:r>
                        <a:rPr lang="en-US" sz="1600" dirty="0">
                          <a:solidFill>
                            <a:schemeClr val="tx1"/>
                          </a:solidFill>
                          <a:latin typeface="Franklin Gothic Medium Cond" panose="020B0606030402020204" pitchFamily="34" charset="0"/>
                        </a:rPr>
                        <a:t>Submit request and corresponding documentary requirements  to the DBM Central Office</a:t>
                      </a:r>
                    </a:p>
                  </a:txBody>
                  <a:tcPr marL="121911" marR="121911" marT="45723" marB="45723" anchor="ctr">
                    <a:lnR w="12700" cmpd="sng">
                      <a:noFill/>
                    </a:lnR>
                    <a:lnT w="12700" cmpd="sng">
                      <a:noFill/>
                    </a:lnT>
                    <a:lnB w="12700" cmpd="sng">
                      <a:noFill/>
                    </a:lnB>
                    <a:solidFill>
                      <a:schemeClr val="tx2">
                        <a:lumMod val="20000"/>
                        <a:lumOff val="80000"/>
                      </a:schemeClr>
                    </a:solid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Franklin Gothic Medium Cond" panose="020B0606030402020204" pitchFamily="34" charset="0"/>
                        </a:rPr>
                        <a:t>Check compliance with the documentary requirements submitted by the LGUs and return the same immediately in the event that the documentations required are incomplete</a:t>
                      </a: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D966"/>
                    </a:solid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T w="12700" cmpd="sng">
                      <a:noFill/>
                    </a:lnT>
                    <a:lnB w="12700" cmpd="sng">
                      <a:noFill/>
                    </a:lnB>
                    <a:noFill/>
                  </a:tcPr>
                </a:tc>
                <a:extLst>
                  <a:ext uri="{0D108BD9-81ED-4DB2-BD59-A6C34878D82A}">
                    <a16:rowId xmlns:a16="http://schemas.microsoft.com/office/drawing/2014/main" xmlns="" val="10002"/>
                  </a:ext>
                </a:extLst>
              </a:tr>
              <a:tr h="333139">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811161">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Franklin Gothic Medium Cond" panose="020B0606030402020204" pitchFamily="34" charset="0"/>
                        </a:rPr>
                        <a:t>Conduct evaluation of the fully compliant SBRs and render appropriate action thereon</a:t>
                      </a: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solidFill>
                      <a:schemeClr val="accent4">
                        <a:lumMod val="60000"/>
                        <a:lumOff val="40000"/>
                      </a:schemeClr>
                    </a:solid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T w="12700" cmpd="sng">
                      <a:noFill/>
                    </a:lnT>
                    <a:lnB w="12700" cmpd="sng">
                      <a:noFill/>
                    </a:lnB>
                    <a:noFill/>
                  </a:tcPr>
                </a:tc>
                <a:extLst>
                  <a:ext uri="{0D108BD9-81ED-4DB2-BD59-A6C34878D82A}">
                    <a16:rowId xmlns:a16="http://schemas.microsoft.com/office/drawing/2014/main" xmlns="" val="10004"/>
                  </a:ext>
                </a:extLst>
              </a:tr>
              <a:tr h="309716">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B w="12700" cmpd="sng">
                      <a:noFill/>
                    </a:lnB>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482678">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Franklin Gothic Medium Cond" panose="020B0606030402020204" pitchFamily="34" charset="0"/>
                        </a:rPr>
                        <a:t>Prep</a:t>
                      </a:r>
                      <a:r>
                        <a:rPr lang="en-PH" sz="1600" baseline="0" dirty="0">
                          <a:solidFill>
                            <a:schemeClr val="tx1"/>
                          </a:solidFill>
                          <a:latin typeface="Franklin Gothic Medium Cond" panose="020B0606030402020204" pitchFamily="34" charset="0"/>
                        </a:rPr>
                        <a:t>are the SARO and NCA</a:t>
                      </a:r>
                      <a:endParaRPr lang="en-US"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D966"/>
                    </a:solid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PH" sz="1600" dirty="0">
                          <a:solidFill>
                            <a:schemeClr val="tx1"/>
                          </a:solidFill>
                          <a:latin typeface="Franklin Gothic Medium Cond" panose="020B0606030402020204" pitchFamily="34" charset="0"/>
                        </a:rPr>
                        <a:t>Issues ADA to AGSBs  and </a:t>
                      </a:r>
                    </a:p>
                    <a:p>
                      <a:pPr marL="0" marR="0" lvl="0" indent="0" algn="ctr" defTabSz="914400" rtl="0" eaLnBrk="1" fontAlgn="auto" latinLnBrk="0" hangingPunct="1">
                        <a:lnSpc>
                          <a:spcPct val="100000"/>
                        </a:lnSpc>
                        <a:spcBef>
                          <a:spcPts val="0"/>
                        </a:spcBef>
                        <a:spcAft>
                          <a:spcPts val="0"/>
                        </a:spcAft>
                        <a:buClrTx/>
                        <a:buSzTx/>
                        <a:buFontTx/>
                        <a:buNone/>
                        <a:tabLst/>
                        <a:defRPr/>
                      </a:pPr>
                      <a:r>
                        <a:rPr lang="en-PH" sz="1600" dirty="0">
                          <a:solidFill>
                            <a:schemeClr val="tx1"/>
                          </a:solidFill>
                          <a:latin typeface="Franklin Gothic Medium Cond" panose="020B0606030402020204" pitchFamily="34" charset="0"/>
                        </a:rPr>
                        <a:t>Issues NADAI to LGUs</a:t>
                      </a: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9D18E"/>
                    </a:solidFill>
                  </a:tcPr>
                </a:tc>
                <a:extLst>
                  <a:ext uri="{0D108BD9-81ED-4DB2-BD59-A6C34878D82A}">
                    <a16:rowId xmlns:a16="http://schemas.microsoft.com/office/drawing/2014/main" xmlns="" val="10006"/>
                  </a:ext>
                </a:extLst>
              </a:tr>
              <a:tr h="279905">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US"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7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798195335"/>
                  </a:ext>
                </a:extLst>
              </a:tr>
              <a:tr h="362784">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Franklin Gothic Medium Cond" panose="020B0606030402020204" pitchFamily="34" charset="0"/>
                        </a:rPr>
                        <a:t>Send Confirmation Letters to LGUs  concerned to provide them details  of the funds released immediately</a:t>
                      </a: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D966"/>
                    </a:solid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endParaRPr lang="en-PH" sz="1600" dirty="0">
                        <a:solidFill>
                          <a:schemeClr val="tx1"/>
                        </a:solidFill>
                        <a:latin typeface="Franklin Gothic Medium Cond" panose="020B0606030402020204" pitchFamily="34" charset="0"/>
                      </a:endParaRPr>
                    </a:p>
                  </a:txBody>
                  <a:tcPr marL="121911" marR="121911" marT="45723" marB="45723"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582609995"/>
                  </a:ext>
                </a:extLst>
              </a:tr>
            </a:tbl>
          </a:graphicData>
        </a:graphic>
      </p:graphicFrame>
      <p:sp>
        <p:nvSpPr>
          <p:cNvPr id="5" name="Title 4">
            <a:extLst>
              <a:ext uri="{FF2B5EF4-FFF2-40B4-BE49-F238E27FC236}">
                <a16:creationId xmlns:a16="http://schemas.microsoft.com/office/drawing/2014/main" xmlns="" id="{5C76B96D-B300-47C6-8C11-58EDADC963DD}"/>
              </a:ext>
            </a:extLst>
          </p:cNvPr>
          <p:cNvSpPr txBox="1">
            <a:spLocks/>
          </p:cNvSpPr>
          <p:nvPr/>
        </p:nvSpPr>
        <p:spPr>
          <a:xfrm>
            <a:off x="152399" y="338382"/>
            <a:ext cx="11887200" cy="1240088"/>
          </a:xfrm>
          <a:prstGeom prst="rect">
            <a:avLst/>
          </a:prstGeom>
        </p:spPr>
        <p:txBody>
          <a:bodyPr vert="horz" lIns="68580" tIns="34290" rIns="68580" bIns="3429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Franklin Gothic Demi Cond"/>
                <a:cs typeface="Times New Roman"/>
              </a:rPr>
              <a:t>GUIDELINES IN THE RELEASE OF FY 2022 LGSF-FA TO LGUs</a:t>
            </a:r>
          </a:p>
        </p:txBody>
      </p:sp>
      <p:cxnSp>
        <p:nvCxnSpPr>
          <p:cNvPr id="3" name="Straight Arrow Connector 2">
            <a:extLst>
              <a:ext uri="{FF2B5EF4-FFF2-40B4-BE49-F238E27FC236}">
                <a16:creationId xmlns:a16="http://schemas.microsoft.com/office/drawing/2014/main" xmlns="" id="{F61DD668-F4A3-495F-A54C-0CF6F237B28A}"/>
              </a:ext>
            </a:extLst>
          </p:cNvPr>
          <p:cNvCxnSpPr>
            <a:cxnSpLocks/>
          </p:cNvCxnSpPr>
          <p:nvPr/>
        </p:nvCxnSpPr>
        <p:spPr>
          <a:xfrm>
            <a:off x="3760838" y="2551472"/>
            <a:ext cx="427703" cy="0"/>
          </a:xfrm>
          <a:prstGeom prst="straightConnector1">
            <a:avLst/>
          </a:prstGeom>
          <a:ln w="38100">
            <a:solidFill>
              <a:srgbClr val="F36F13"/>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xmlns="" id="{520326A1-4201-446E-B95E-17CD8A7CC256}"/>
              </a:ext>
            </a:extLst>
          </p:cNvPr>
          <p:cNvCxnSpPr>
            <a:cxnSpLocks/>
          </p:cNvCxnSpPr>
          <p:nvPr/>
        </p:nvCxnSpPr>
        <p:spPr>
          <a:xfrm>
            <a:off x="6228738" y="3156151"/>
            <a:ext cx="0" cy="331841"/>
          </a:xfrm>
          <a:prstGeom prst="straightConnector1">
            <a:avLst/>
          </a:prstGeom>
          <a:ln w="38100">
            <a:solidFill>
              <a:srgbClr val="F36F13"/>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xmlns="" id="{126C0C6F-6879-493F-AD37-95217DACB051}"/>
              </a:ext>
            </a:extLst>
          </p:cNvPr>
          <p:cNvCxnSpPr>
            <a:cxnSpLocks/>
          </p:cNvCxnSpPr>
          <p:nvPr/>
        </p:nvCxnSpPr>
        <p:spPr>
          <a:xfrm>
            <a:off x="6223821" y="4267197"/>
            <a:ext cx="0" cy="331841"/>
          </a:xfrm>
          <a:prstGeom prst="straightConnector1">
            <a:avLst/>
          </a:prstGeom>
          <a:ln w="38100">
            <a:solidFill>
              <a:srgbClr val="F36F13"/>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xmlns="" id="{A77AF483-D552-41FD-9004-6A548BC3C118}"/>
              </a:ext>
            </a:extLst>
          </p:cNvPr>
          <p:cNvCxnSpPr>
            <a:cxnSpLocks/>
          </p:cNvCxnSpPr>
          <p:nvPr/>
        </p:nvCxnSpPr>
        <p:spPr>
          <a:xfrm>
            <a:off x="8382000" y="4901381"/>
            <a:ext cx="526027" cy="0"/>
          </a:xfrm>
          <a:prstGeom prst="straightConnector1">
            <a:avLst/>
          </a:prstGeom>
          <a:ln w="38100">
            <a:solidFill>
              <a:srgbClr val="F36F1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68738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779902"/>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b="1" dirty="0">
                <a:latin typeface="Franklin Gothic Demi Cond" panose="020B0706030402020204" pitchFamily="34" charset="0"/>
              </a:rPr>
              <a:t>DEADLINE</a:t>
            </a:r>
            <a:endParaRPr lang="en-US" sz="6000" b="1" dirty="0">
              <a:latin typeface="Franklin Gothic Demi Cond"/>
              <a:cs typeface="Times New Roman"/>
            </a:endParaRPr>
          </a:p>
        </p:txBody>
      </p:sp>
      <p:sp>
        <p:nvSpPr>
          <p:cNvPr id="4" name="PhP 313 B…">
            <a:extLst>
              <a:ext uri="{FF2B5EF4-FFF2-40B4-BE49-F238E27FC236}">
                <a16:creationId xmlns:a16="http://schemas.microsoft.com/office/drawing/2014/main" xmlns="" id="{4204DA79-0C87-43B1-AF0F-923E9A11496C}"/>
              </a:ext>
            </a:extLst>
          </p:cNvPr>
          <p:cNvSpPr txBox="1">
            <a:spLocks/>
          </p:cNvSpPr>
          <p:nvPr/>
        </p:nvSpPr>
        <p:spPr bwMode="auto">
          <a:xfrm>
            <a:off x="548640" y="2749445"/>
            <a:ext cx="11062156" cy="12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74" tIns="34274" rIns="34274" bIns="34274" anchor="t"/>
          <a:lstStyle>
            <a:lvl1pPr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1143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342900" indent="5715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342900" indent="10287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342900" indent="14859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8001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12573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7145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21717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ct val="90000"/>
              </a:lnSpc>
            </a:pPr>
            <a:r>
              <a:rPr lang="en-PH" altLang="en-US" sz="9600" b="1" dirty="0">
                <a:latin typeface="Franklin Gothic Medium Cond"/>
                <a:cs typeface="Arial"/>
                <a:sym typeface="Helvetica" panose="020B0604020202020204" pitchFamily="34" charset="0"/>
              </a:rPr>
              <a:t>June 30, 2022</a:t>
            </a:r>
            <a:endParaRPr lang="en-PH" altLang="en-US" sz="9600" b="1" dirty="0">
              <a:latin typeface="Franklin Gothic Medium Cond" panose="020B0606030402020204" pitchFamily="34" charset="0"/>
            </a:endParaRPr>
          </a:p>
        </p:txBody>
      </p:sp>
      <p:sp>
        <p:nvSpPr>
          <p:cNvPr id="5" name="TextBox 4">
            <a:extLst>
              <a:ext uri="{FF2B5EF4-FFF2-40B4-BE49-F238E27FC236}">
                <a16:creationId xmlns:a16="http://schemas.microsoft.com/office/drawing/2014/main" xmlns="" id="{A9C55E00-5A9E-4F11-91B6-2FAD1819519B}"/>
              </a:ext>
            </a:extLst>
          </p:cNvPr>
          <p:cNvSpPr txBox="1"/>
          <p:nvPr/>
        </p:nvSpPr>
        <p:spPr>
          <a:xfrm>
            <a:off x="1729046" y="3993269"/>
            <a:ext cx="8786553" cy="393506"/>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in order to ensure that funds are released within the Fiscal Year</a:t>
            </a:r>
          </a:p>
        </p:txBody>
      </p:sp>
    </p:spTree>
    <p:extLst>
      <p:ext uri="{BB962C8B-B14F-4D97-AF65-F5344CB8AC3E}">
        <p14:creationId xmlns:p14="http://schemas.microsoft.com/office/powerpoint/2010/main" val="4137184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FF2D2598-E8F5-469D-B734-3069031CB7F1}"/>
              </a:ext>
            </a:extLst>
          </p:cNvPr>
          <p:cNvSpPr/>
          <p:nvPr/>
        </p:nvSpPr>
        <p:spPr>
          <a:xfrm>
            <a:off x="-1" y="4163588"/>
            <a:ext cx="12191999" cy="1813877"/>
          </a:xfrm>
          <a:prstGeom prst="rect">
            <a:avLst/>
          </a:prstGeom>
          <a:solidFill>
            <a:schemeClr val="accent2">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2" name="Rectangle 1">
            <a:extLst>
              <a:ext uri="{FF2B5EF4-FFF2-40B4-BE49-F238E27FC236}">
                <a16:creationId xmlns:a16="http://schemas.microsoft.com/office/drawing/2014/main" xmlns="" id="{848BE05B-9D54-4322-BC6D-0EC150E4C8C8}"/>
              </a:ext>
            </a:extLst>
          </p:cNvPr>
          <p:cNvSpPr/>
          <p:nvPr/>
        </p:nvSpPr>
        <p:spPr>
          <a:xfrm>
            <a:off x="0" y="1574800"/>
            <a:ext cx="12192000" cy="2353735"/>
          </a:xfrm>
          <a:prstGeom prst="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3" name="Title 4"/>
          <p:cNvSpPr txBox="1">
            <a:spLocks/>
          </p:cNvSpPr>
          <p:nvPr/>
        </p:nvSpPr>
        <p:spPr>
          <a:xfrm>
            <a:off x="0" y="440268"/>
            <a:ext cx="12192000" cy="1064464"/>
          </a:xfrm>
          <a:prstGeom prst="rect">
            <a:avLst/>
          </a:prstGeom>
          <a:solidFill>
            <a:schemeClr val="bg1"/>
          </a:solidFill>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Franklin Gothic Demi Cond"/>
                <a:cs typeface="Times New Roman"/>
              </a:rPr>
              <a:t>LIMITATIONS ON THE USE OF THE LGSF-FA TO LGUs</a:t>
            </a:r>
          </a:p>
        </p:txBody>
      </p:sp>
      <p:sp>
        <p:nvSpPr>
          <p:cNvPr id="4" name="Text Placeholder 30">
            <a:extLst>
              <a:ext uri="{FF2B5EF4-FFF2-40B4-BE49-F238E27FC236}">
                <a16:creationId xmlns:a16="http://schemas.microsoft.com/office/drawing/2014/main" xmlns="" id="{B676BEDE-C0DA-4C03-9C75-57AF09D0FC20}"/>
              </a:ext>
            </a:extLst>
          </p:cNvPr>
          <p:cNvSpPr txBox="1">
            <a:spLocks/>
          </p:cNvSpPr>
          <p:nvPr/>
        </p:nvSpPr>
        <p:spPr>
          <a:xfrm>
            <a:off x="265638" y="1662429"/>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038" indent="0" algn="just">
              <a:buNone/>
            </a:pPr>
            <a:r>
              <a:rPr lang="en-US" sz="2800" dirty="0">
                <a:latin typeface="Franklin Gothic Medium Cond" panose="020B0606030402020204" pitchFamily="34" charset="0"/>
              </a:rPr>
              <a:t>The LGSF-FA to LGUs shall </a:t>
            </a:r>
            <a:r>
              <a:rPr lang="en-US" b="1" u="sng" dirty="0">
                <a:latin typeface="Franklin Gothic Medium Cond" panose="020B0606030402020204" pitchFamily="34" charset="0"/>
              </a:rPr>
              <a:t>only</a:t>
            </a:r>
            <a:r>
              <a:rPr lang="en-US" b="1" dirty="0">
                <a:latin typeface="Franklin Gothic Medium Cond" panose="020B0606030402020204" pitchFamily="34" charset="0"/>
              </a:rPr>
              <a:t> </a:t>
            </a:r>
            <a:r>
              <a:rPr lang="en-US" sz="2800" dirty="0">
                <a:latin typeface="Franklin Gothic Medium Cond" panose="020B0606030402020204" pitchFamily="34" charset="0"/>
              </a:rPr>
              <a:t>be used:</a:t>
            </a:r>
          </a:p>
        </p:txBody>
      </p:sp>
      <p:sp>
        <p:nvSpPr>
          <p:cNvPr id="5" name="Text Placeholder 30">
            <a:extLst>
              <a:ext uri="{FF2B5EF4-FFF2-40B4-BE49-F238E27FC236}">
                <a16:creationId xmlns:a16="http://schemas.microsoft.com/office/drawing/2014/main" xmlns="" id="{2212AA08-CDE3-47E4-BB9D-55D706A2B402}"/>
              </a:ext>
            </a:extLst>
          </p:cNvPr>
          <p:cNvSpPr txBox="1">
            <a:spLocks/>
          </p:cNvSpPr>
          <p:nvPr/>
        </p:nvSpPr>
        <p:spPr>
          <a:xfrm>
            <a:off x="673627" y="2182569"/>
            <a:ext cx="11190430" cy="171210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sz="2400" dirty="0">
                <a:latin typeface="Franklin Gothic Medium Cond" panose="020B0606030402020204" pitchFamily="34" charset="0"/>
              </a:rPr>
              <a:t>For the purpose the program and/or project, including the location thereof, for which the fund was released; and</a:t>
            </a:r>
            <a:endParaRPr lang="en-US" sz="100" dirty="0">
              <a:latin typeface="Franklin Gothic Medium Cond" panose="020B0606030402020204" pitchFamily="34" charset="0"/>
            </a:endParaRPr>
          </a:p>
          <a:p>
            <a:pPr marL="274638" algn="just"/>
            <a:r>
              <a:rPr lang="en-US" sz="2400" dirty="0">
                <a:latin typeface="Franklin Gothic Medium Cond" panose="020B0606030402020204" pitchFamily="34" charset="0"/>
              </a:rPr>
              <a:t>For the purchase of motor vehicles with specifications, costs, deployment, and/or purpose as specified in the APMV in the form of Confirmation Letter issued by the DBM to the LGU.</a:t>
            </a:r>
          </a:p>
        </p:txBody>
      </p:sp>
      <p:sp>
        <p:nvSpPr>
          <p:cNvPr id="6" name="Text Placeholder 30">
            <a:extLst>
              <a:ext uri="{FF2B5EF4-FFF2-40B4-BE49-F238E27FC236}">
                <a16:creationId xmlns:a16="http://schemas.microsoft.com/office/drawing/2014/main" xmlns="" id="{5BBAAC6D-A9C7-4E6C-A21F-57B703422432}"/>
              </a:ext>
            </a:extLst>
          </p:cNvPr>
          <p:cNvSpPr txBox="1">
            <a:spLocks/>
          </p:cNvSpPr>
          <p:nvPr/>
        </p:nvSpPr>
        <p:spPr>
          <a:xfrm>
            <a:off x="372989" y="4293074"/>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038" indent="0" algn="just">
              <a:buNone/>
            </a:pPr>
            <a:r>
              <a:rPr lang="en-US" sz="2800" dirty="0">
                <a:latin typeface="Franklin Gothic Medium Cond" panose="020B0606030402020204" pitchFamily="34" charset="0"/>
              </a:rPr>
              <a:t>The LGSF-FA to LGUs shall </a:t>
            </a:r>
            <a:r>
              <a:rPr lang="en-US" b="1" u="sng" dirty="0">
                <a:latin typeface="Franklin Gothic Medium Cond" panose="020B0606030402020204" pitchFamily="34" charset="0"/>
              </a:rPr>
              <a:t>not</a:t>
            </a:r>
            <a:r>
              <a:rPr lang="en-US" b="1" dirty="0">
                <a:latin typeface="Franklin Gothic Medium Cond" panose="020B0606030402020204" pitchFamily="34" charset="0"/>
              </a:rPr>
              <a:t> </a:t>
            </a:r>
            <a:r>
              <a:rPr lang="en-US" sz="2800" dirty="0">
                <a:latin typeface="Franklin Gothic Medium Cond" panose="020B0606030402020204" pitchFamily="34" charset="0"/>
              </a:rPr>
              <a:t>be used for:</a:t>
            </a:r>
          </a:p>
        </p:txBody>
      </p:sp>
      <p:sp>
        <p:nvSpPr>
          <p:cNvPr id="7" name="Text Placeholder 30">
            <a:extLst>
              <a:ext uri="{FF2B5EF4-FFF2-40B4-BE49-F238E27FC236}">
                <a16:creationId xmlns:a16="http://schemas.microsoft.com/office/drawing/2014/main" xmlns="" id="{5D67CADD-5DB2-4CA3-A1DD-C2214F5C47B4}"/>
              </a:ext>
            </a:extLst>
          </p:cNvPr>
          <p:cNvSpPr txBox="1">
            <a:spLocks/>
          </p:cNvSpPr>
          <p:nvPr/>
        </p:nvSpPr>
        <p:spPr>
          <a:xfrm>
            <a:off x="673627" y="4864014"/>
            <a:ext cx="11043786" cy="1113451"/>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sz="2500" dirty="0">
                <a:latin typeface="Franklin Gothic Medium Cond" panose="020B0606030402020204" pitchFamily="34" charset="0"/>
              </a:rPr>
              <a:t>Projects already fully covered by other sources of funds; and</a:t>
            </a:r>
          </a:p>
          <a:p>
            <a:pPr marL="274638" algn="just"/>
            <a:r>
              <a:rPr lang="en-US" sz="2500" dirty="0">
                <a:latin typeface="Franklin Gothic Medium Cond" panose="020B0606030402020204" pitchFamily="34" charset="0"/>
              </a:rPr>
              <a:t>Payment of Personal Services expenditures.</a:t>
            </a:r>
          </a:p>
        </p:txBody>
      </p:sp>
    </p:spTree>
    <p:extLst>
      <p:ext uri="{BB962C8B-B14F-4D97-AF65-F5344CB8AC3E}">
        <p14:creationId xmlns:p14="http://schemas.microsoft.com/office/powerpoint/2010/main" val="17322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500"/>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fade">
                                      <p:cBhvr>
                                        <p:cTn id="33" dur="500"/>
                                        <p:tgtEl>
                                          <p:spTgt spid="7">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
                                            <p:txEl>
                                              <p:pRg st="1" end="1"/>
                                            </p:txEl>
                                          </p:spTgt>
                                        </p:tgtEl>
                                        <p:attrNameLst>
                                          <p:attrName>style.visibility</p:attrName>
                                        </p:attrNameLst>
                                      </p:cBhvr>
                                      <p:to>
                                        <p:strVal val="visible"/>
                                      </p:to>
                                    </p:set>
                                    <p:animEffect transition="in" filter="fade">
                                      <p:cBhvr>
                                        <p:cTn id="38"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4"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96;p2">
            <a:extLst>
              <a:ext uri="{FF2B5EF4-FFF2-40B4-BE49-F238E27FC236}">
                <a16:creationId xmlns:a16="http://schemas.microsoft.com/office/drawing/2014/main" xmlns="" id="{558B257F-618E-4AA5-AA3A-D059A9E6E206}"/>
              </a:ext>
            </a:extLst>
          </p:cNvPr>
          <p:cNvSpPr/>
          <p:nvPr/>
        </p:nvSpPr>
        <p:spPr>
          <a:xfrm>
            <a:off x="243084" y="2669458"/>
            <a:ext cx="5735400" cy="2971362"/>
          </a:xfrm>
          <a:prstGeom prst="rect">
            <a:avLst/>
          </a:prstGeom>
          <a:no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6" name="Google Shape;197;p2">
            <a:extLst>
              <a:ext uri="{FF2B5EF4-FFF2-40B4-BE49-F238E27FC236}">
                <a16:creationId xmlns:a16="http://schemas.microsoft.com/office/drawing/2014/main" xmlns="" id="{F5B51499-BBD2-4834-9164-CB51723302F4}"/>
              </a:ext>
            </a:extLst>
          </p:cNvPr>
          <p:cNvSpPr/>
          <p:nvPr/>
        </p:nvSpPr>
        <p:spPr>
          <a:xfrm>
            <a:off x="243084" y="1596958"/>
            <a:ext cx="5735400" cy="1072500"/>
          </a:xfrm>
          <a:prstGeom prst="rect">
            <a:avLst/>
          </a:prstGeom>
          <a:solidFill>
            <a:schemeClr val="accent4">
              <a:lumMod val="60000"/>
              <a:lumOff val="40000"/>
            </a:schemeClr>
          </a:solid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7" name="Google Shape;199;p2">
            <a:extLst>
              <a:ext uri="{FF2B5EF4-FFF2-40B4-BE49-F238E27FC236}">
                <a16:creationId xmlns:a16="http://schemas.microsoft.com/office/drawing/2014/main" xmlns="" id="{0C81E43A-857A-4FBF-93D6-979A8F0573C0}"/>
              </a:ext>
            </a:extLst>
          </p:cNvPr>
          <p:cNvSpPr txBox="1">
            <a:spLocks/>
          </p:cNvSpPr>
          <p:nvPr/>
        </p:nvSpPr>
        <p:spPr bwMode="auto">
          <a:xfrm>
            <a:off x="243084" y="1839914"/>
            <a:ext cx="5735400" cy="64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675" tIns="45675" rIns="45675" bIns="45675" numCol="1" anchor="ctr" anchorCtr="0" compatLnSpc="1">
            <a:prstTxWarp prst="textNoShape">
              <a:avLst/>
            </a:prstTxWarp>
            <a:noAutofit/>
          </a:bodyPr>
          <a:lstStyle>
            <a:lvl1pPr lvl="0" algn="ctr" rtl="0" eaLnBrk="1" fontAlgn="base" hangingPunct="1">
              <a:lnSpc>
                <a:spcPct val="90000"/>
              </a:lnSpc>
              <a:spcBef>
                <a:spcPts val="0"/>
              </a:spcBef>
              <a:spcAft>
                <a:spcPts val="0"/>
              </a:spcAft>
              <a:buClr>
                <a:srgbClr val="000000"/>
              </a:buClr>
              <a:buSzPts val="6000"/>
              <a:buFont typeface="Calibri"/>
              <a:buNone/>
              <a:defRPr sz="6000" kern="1200">
                <a:solidFill>
                  <a:schemeClr val="tx1"/>
                </a:solidFill>
                <a:latin typeface="+mj-lt"/>
                <a:ea typeface="+mj-ea"/>
                <a:cs typeface="+mj-cs"/>
              </a:defRPr>
            </a:lvl1pPr>
            <a:lvl2pPr lvl="1"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2pPr>
            <a:lvl3pPr lvl="2"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3pPr>
            <a:lvl4pPr lvl="3"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4pPr>
            <a:lvl5pPr lvl="4"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5pPr>
            <a:lvl6pPr marL="457200" lvl="5"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6pPr>
            <a:lvl7pPr marL="914400" lvl="6"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7pPr>
            <a:lvl8pPr marL="1371600" lvl="7"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8pPr>
            <a:lvl9pPr marL="1828800" lvl="8"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9pPr>
          </a:lstStyle>
          <a:p>
            <a:r>
              <a:rPr lang="pt-BR" sz="2400" b="1" dirty="0">
                <a:latin typeface="Tahoma" panose="020B0604030504040204" pitchFamily="34" charset="0"/>
                <a:ea typeface="Tahoma" panose="020B0604030504040204" pitchFamily="34" charset="0"/>
                <a:cs typeface="Tahoma" panose="020B0604030504040204" pitchFamily="34" charset="0"/>
                <a:sym typeface="Tahoma"/>
              </a:rPr>
              <a:t>DILG MEMORANDUM CIRCULAR </a:t>
            </a:r>
          </a:p>
          <a:p>
            <a:r>
              <a:rPr lang="pt-BR" sz="2400" b="1" dirty="0">
                <a:latin typeface="Tahoma" panose="020B0604030504040204" pitchFamily="34" charset="0"/>
                <a:ea typeface="Tahoma" panose="020B0604030504040204" pitchFamily="34" charset="0"/>
                <a:cs typeface="Tahoma" panose="020B0604030504040204" pitchFamily="34" charset="0"/>
                <a:sym typeface="Tahoma"/>
              </a:rPr>
              <a:t>NO. 2022-043 DATED APRIL 8, 2022</a:t>
            </a:r>
          </a:p>
        </p:txBody>
      </p:sp>
      <p:sp>
        <p:nvSpPr>
          <p:cNvPr id="8" name="Google Shape;200;p2">
            <a:extLst>
              <a:ext uri="{FF2B5EF4-FFF2-40B4-BE49-F238E27FC236}">
                <a16:creationId xmlns:a16="http://schemas.microsoft.com/office/drawing/2014/main" xmlns="" id="{5FC9F6AE-B870-490B-996C-48D0BEF59865}"/>
              </a:ext>
            </a:extLst>
          </p:cNvPr>
          <p:cNvSpPr txBox="1">
            <a:spLocks/>
          </p:cNvSpPr>
          <p:nvPr/>
        </p:nvSpPr>
        <p:spPr bwMode="auto">
          <a:xfrm>
            <a:off x="264236" y="2861188"/>
            <a:ext cx="5665788" cy="253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675" tIns="45675" rIns="45675" bIns="45675" numCol="1" anchor="ctr" anchorCtr="0" compatLnSpc="1">
            <a:prstTxWarp prst="textNoShape">
              <a:avLst/>
            </a:prstTxWarp>
            <a:noAutofit/>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spcBef>
                <a:spcPts val="0"/>
              </a:spcBef>
              <a:spcAft>
                <a:spcPts val="0"/>
              </a:spcAft>
              <a:buSzPts val="6000"/>
            </a:pPr>
            <a:r>
              <a:rPr lang="en-US" sz="2600" dirty="0">
                <a:latin typeface="Tahoma" panose="020B0604030504040204" pitchFamily="34" charset="0"/>
                <a:ea typeface="Tahoma" panose="020B0604030504040204" pitchFamily="34" charset="0"/>
                <a:cs typeface="Tahoma" panose="020B0604030504040204" pitchFamily="34" charset="0"/>
                <a:sym typeface="Tahoma"/>
              </a:rPr>
              <a:t>IMPLEMENTATION GUIDELINES OF THE CONDITIONAL MATCHING GRANT TO PROVINCES FOR ROAD AND BRIDGE REHABILITATION, UPGRADING AND IMPROVEMENT </a:t>
            </a:r>
            <a:br>
              <a:rPr lang="en-US" sz="2600" dirty="0">
                <a:latin typeface="Tahoma" panose="020B0604030504040204" pitchFamily="34" charset="0"/>
                <a:ea typeface="Tahoma" panose="020B0604030504040204" pitchFamily="34" charset="0"/>
                <a:cs typeface="Tahoma" panose="020B0604030504040204" pitchFamily="34" charset="0"/>
                <a:sym typeface="Tahoma"/>
              </a:rPr>
            </a:br>
            <a:r>
              <a:rPr lang="en-US" sz="2600" dirty="0">
                <a:latin typeface="Tahoma" panose="020B0604030504040204" pitchFamily="34" charset="0"/>
                <a:ea typeface="Tahoma" panose="020B0604030504040204" pitchFamily="34" charset="0"/>
                <a:cs typeface="Tahoma" panose="020B0604030504040204" pitchFamily="34" charset="0"/>
                <a:sym typeface="Tahoma"/>
              </a:rPr>
              <a:t>UNDER THE LGSF IN THE FY 2022 GAA, RA NO. 11639</a:t>
            </a:r>
          </a:p>
        </p:txBody>
      </p:sp>
      <p:pic>
        <p:nvPicPr>
          <p:cNvPr id="2" name="Picture 1">
            <a:extLst>
              <a:ext uri="{FF2B5EF4-FFF2-40B4-BE49-F238E27FC236}">
                <a16:creationId xmlns:a16="http://schemas.microsoft.com/office/drawing/2014/main" xmlns="" id="{A3E7B626-CF0D-42E8-813D-B87316E5EB2C}"/>
              </a:ext>
            </a:extLst>
          </p:cNvPr>
          <p:cNvPicPr>
            <a:picLocks noChangeAspect="1"/>
          </p:cNvPicPr>
          <p:nvPr/>
        </p:nvPicPr>
        <p:blipFill>
          <a:blip r:embed="rId3"/>
          <a:stretch>
            <a:fillRect/>
          </a:stretch>
        </p:blipFill>
        <p:spPr>
          <a:xfrm>
            <a:off x="6195956" y="0"/>
            <a:ext cx="5752960" cy="6858000"/>
          </a:xfrm>
          <a:prstGeom prst="rect">
            <a:avLst/>
          </a:prstGeom>
        </p:spPr>
      </p:pic>
    </p:spTree>
    <p:extLst>
      <p:ext uri="{BB962C8B-B14F-4D97-AF65-F5344CB8AC3E}">
        <p14:creationId xmlns:p14="http://schemas.microsoft.com/office/powerpoint/2010/main" val="1003353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a:extLst>
              <a:ext uri="{FF2B5EF4-FFF2-40B4-BE49-F238E27FC236}">
                <a16:creationId xmlns:a16="http://schemas.microsoft.com/office/drawing/2014/main" xmlns="" id="{C0EE845B-6A51-4F15-B018-1D0792B2DAC9}"/>
              </a:ext>
            </a:extLst>
          </p:cNvPr>
          <p:cNvGraphicFramePr/>
          <p:nvPr/>
        </p:nvGraphicFramePr>
        <p:xfrm>
          <a:off x="949842" y="1998920"/>
          <a:ext cx="10037135" cy="4069062"/>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4">
            <a:extLst>
              <a:ext uri="{FF2B5EF4-FFF2-40B4-BE49-F238E27FC236}">
                <a16:creationId xmlns:a16="http://schemas.microsoft.com/office/drawing/2014/main" xmlns="" id="{10D6EE44-7426-47A7-9A70-06EEAE09A773}"/>
              </a:ext>
            </a:extLst>
          </p:cNvPr>
          <p:cNvSpPr txBox="1">
            <a:spLocks/>
          </p:cNvSpPr>
          <p:nvPr/>
        </p:nvSpPr>
        <p:spPr>
          <a:xfrm>
            <a:off x="152399" y="853813"/>
            <a:ext cx="11887200" cy="763801"/>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sz="4200" b="1" dirty="0">
                <a:latin typeface="Franklin Gothic Demi Cond"/>
                <a:cs typeface="Times New Roman"/>
              </a:rPr>
              <a:t>LOWER NTA IN FYs 2023 and 2024</a:t>
            </a:r>
          </a:p>
        </p:txBody>
      </p:sp>
      <p:sp>
        <p:nvSpPr>
          <p:cNvPr id="13" name="TextBox 12">
            <a:extLst>
              <a:ext uri="{FF2B5EF4-FFF2-40B4-BE49-F238E27FC236}">
                <a16:creationId xmlns:a16="http://schemas.microsoft.com/office/drawing/2014/main" xmlns="" id="{A6D1BE74-1D8A-4B86-B3D7-CBBE8550AA2D}"/>
              </a:ext>
            </a:extLst>
          </p:cNvPr>
          <p:cNvSpPr txBox="1"/>
          <p:nvPr/>
        </p:nvSpPr>
        <p:spPr>
          <a:xfrm>
            <a:off x="2151321" y="3599120"/>
            <a:ext cx="925033" cy="377455"/>
          </a:xfrm>
          <a:prstGeom prst="rect">
            <a:avLst/>
          </a:prstGeom>
          <a:noFill/>
        </p:spPr>
        <p:txBody>
          <a:bodyPr wrap="square" rtlCol="0">
            <a:spAutoFit/>
          </a:bodyPr>
          <a:lstStyle/>
          <a:p>
            <a:r>
              <a:rPr lang="en-US" dirty="0">
                <a:latin typeface="Franklin Gothic Medium Cond" panose="020B0606030402020204" pitchFamily="34" charset="0"/>
              </a:rPr>
              <a:t>575.52</a:t>
            </a:r>
          </a:p>
        </p:txBody>
      </p:sp>
      <p:sp>
        <p:nvSpPr>
          <p:cNvPr id="14" name="TextBox 13">
            <a:extLst>
              <a:ext uri="{FF2B5EF4-FFF2-40B4-BE49-F238E27FC236}">
                <a16:creationId xmlns:a16="http://schemas.microsoft.com/office/drawing/2014/main" xmlns="" id="{BF4B0175-3FFD-4AEE-A26F-72F48534CCA3}"/>
              </a:ext>
            </a:extLst>
          </p:cNvPr>
          <p:cNvSpPr txBox="1"/>
          <p:nvPr/>
        </p:nvSpPr>
        <p:spPr>
          <a:xfrm>
            <a:off x="3643424" y="3346596"/>
            <a:ext cx="925033" cy="377455"/>
          </a:xfrm>
          <a:prstGeom prst="rect">
            <a:avLst/>
          </a:prstGeom>
          <a:noFill/>
        </p:spPr>
        <p:txBody>
          <a:bodyPr wrap="square" rtlCol="0">
            <a:spAutoFit/>
          </a:bodyPr>
          <a:lstStyle/>
          <a:p>
            <a:r>
              <a:rPr lang="en-US" dirty="0">
                <a:latin typeface="Franklin Gothic Medium Cond" panose="020B0606030402020204" pitchFamily="34" charset="0"/>
              </a:rPr>
              <a:t>648.92</a:t>
            </a:r>
          </a:p>
        </p:txBody>
      </p:sp>
      <p:sp>
        <p:nvSpPr>
          <p:cNvPr id="15" name="TextBox 14">
            <a:extLst>
              <a:ext uri="{FF2B5EF4-FFF2-40B4-BE49-F238E27FC236}">
                <a16:creationId xmlns:a16="http://schemas.microsoft.com/office/drawing/2014/main" xmlns="" id="{799D72E4-1ECE-4588-9183-0841F9ECB035}"/>
              </a:ext>
            </a:extLst>
          </p:cNvPr>
          <p:cNvSpPr txBox="1"/>
          <p:nvPr/>
        </p:nvSpPr>
        <p:spPr>
          <a:xfrm>
            <a:off x="5163879" y="3221665"/>
            <a:ext cx="925033" cy="377455"/>
          </a:xfrm>
          <a:prstGeom prst="rect">
            <a:avLst/>
          </a:prstGeom>
          <a:noFill/>
        </p:spPr>
        <p:txBody>
          <a:bodyPr wrap="square" rtlCol="0">
            <a:spAutoFit/>
          </a:bodyPr>
          <a:lstStyle/>
          <a:p>
            <a:r>
              <a:rPr lang="en-US" dirty="0">
                <a:latin typeface="Franklin Gothic Medium Cond" panose="020B0606030402020204" pitchFamily="34" charset="0"/>
              </a:rPr>
              <a:t>695.49</a:t>
            </a:r>
          </a:p>
        </p:txBody>
      </p:sp>
      <p:sp>
        <p:nvSpPr>
          <p:cNvPr id="16" name="TextBox 15">
            <a:extLst>
              <a:ext uri="{FF2B5EF4-FFF2-40B4-BE49-F238E27FC236}">
                <a16:creationId xmlns:a16="http://schemas.microsoft.com/office/drawing/2014/main" xmlns="" id="{05EED339-B8FB-41AF-B9A6-48A9E86FA8C2}"/>
              </a:ext>
            </a:extLst>
          </p:cNvPr>
          <p:cNvSpPr txBox="1"/>
          <p:nvPr/>
        </p:nvSpPr>
        <p:spPr>
          <a:xfrm>
            <a:off x="6681716" y="2357628"/>
            <a:ext cx="880704" cy="369332"/>
          </a:xfrm>
          <a:prstGeom prst="rect">
            <a:avLst/>
          </a:prstGeom>
          <a:noFill/>
        </p:spPr>
        <p:txBody>
          <a:bodyPr wrap="square" rtlCol="0">
            <a:spAutoFit/>
          </a:bodyPr>
          <a:lstStyle/>
          <a:p>
            <a:r>
              <a:rPr lang="en-US" dirty="0">
                <a:latin typeface="Franklin Gothic Medium Cond" panose="020B0606030402020204" pitchFamily="34" charset="0"/>
              </a:rPr>
              <a:t>959.04</a:t>
            </a:r>
          </a:p>
        </p:txBody>
      </p:sp>
      <p:sp>
        <p:nvSpPr>
          <p:cNvPr id="17" name="TextBox 16">
            <a:extLst>
              <a:ext uri="{FF2B5EF4-FFF2-40B4-BE49-F238E27FC236}">
                <a16:creationId xmlns:a16="http://schemas.microsoft.com/office/drawing/2014/main" xmlns="" id="{36CE6340-4931-4205-89BE-8D9DC7747C22}"/>
              </a:ext>
            </a:extLst>
          </p:cNvPr>
          <p:cNvSpPr txBox="1"/>
          <p:nvPr/>
        </p:nvSpPr>
        <p:spPr>
          <a:xfrm>
            <a:off x="8151565" y="2852333"/>
            <a:ext cx="884385" cy="369332"/>
          </a:xfrm>
          <a:prstGeom prst="rect">
            <a:avLst/>
          </a:prstGeom>
          <a:noFill/>
        </p:spPr>
        <p:txBody>
          <a:bodyPr wrap="square" rtlCol="0">
            <a:spAutoFit/>
          </a:bodyPr>
          <a:lstStyle/>
          <a:p>
            <a:r>
              <a:rPr lang="en-US" dirty="0">
                <a:latin typeface="Franklin Gothic Medium Cond" panose="020B0606030402020204" pitchFamily="34" charset="0"/>
              </a:rPr>
              <a:t>820.40</a:t>
            </a:r>
          </a:p>
        </p:txBody>
      </p:sp>
      <p:sp>
        <p:nvSpPr>
          <p:cNvPr id="18" name="TextBox 17">
            <a:extLst>
              <a:ext uri="{FF2B5EF4-FFF2-40B4-BE49-F238E27FC236}">
                <a16:creationId xmlns:a16="http://schemas.microsoft.com/office/drawing/2014/main" xmlns="" id="{5C1C1596-1D3B-43DF-B636-E0C733085038}"/>
              </a:ext>
            </a:extLst>
          </p:cNvPr>
          <p:cNvSpPr txBox="1"/>
          <p:nvPr/>
        </p:nvSpPr>
        <p:spPr>
          <a:xfrm>
            <a:off x="9813652" y="2597972"/>
            <a:ext cx="783265" cy="369332"/>
          </a:xfrm>
          <a:prstGeom prst="rect">
            <a:avLst/>
          </a:prstGeom>
          <a:noFill/>
        </p:spPr>
        <p:txBody>
          <a:bodyPr wrap="square" rtlCol="0">
            <a:spAutoFit/>
          </a:bodyPr>
          <a:lstStyle/>
          <a:p>
            <a:r>
              <a:rPr lang="en-US" dirty="0">
                <a:latin typeface="Franklin Gothic Medium Cond" panose="020B0606030402020204" pitchFamily="34" charset="0"/>
              </a:rPr>
              <a:t>???</a:t>
            </a:r>
          </a:p>
        </p:txBody>
      </p:sp>
      <p:sp>
        <p:nvSpPr>
          <p:cNvPr id="19" name="Arrow: Up 18">
            <a:extLst>
              <a:ext uri="{FF2B5EF4-FFF2-40B4-BE49-F238E27FC236}">
                <a16:creationId xmlns:a16="http://schemas.microsoft.com/office/drawing/2014/main" xmlns="" id="{E3F42C75-0F4B-40EB-8A78-58C58B1C25A2}"/>
              </a:ext>
            </a:extLst>
          </p:cNvPr>
          <p:cNvSpPr/>
          <p:nvPr/>
        </p:nvSpPr>
        <p:spPr>
          <a:xfrm rot="6924748">
            <a:off x="7644855" y="2757102"/>
            <a:ext cx="413981" cy="703196"/>
          </a:xfrm>
          <a:prstGeom prst="upArrow">
            <a:avLst>
              <a:gd name="adj1" fmla="val 50000"/>
              <a:gd name="adj2" fmla="val 70107"/>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423556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3" grpId="0"/>
      <p:bldP spid="14" grpId="0"/>
      <p:bldP spid="15" grpId="0"/>
      <p:bldP spid="16" grpId="0"/>
      <p:bldP spid="17" grpId="0"/>
      <p:bldP spid="18" grpId="0"/>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689576"/>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b="1" dirty="0">
                <a:latin typeface="Franklin Gothic Demi Cond" panose="020B0706030402020204" pitchFamily="34" charset="0"/>
              </a:rPr>
              <a:t>APPROPRIATION</a:t>
            </a:r>
            <a:endParaRPr lang="en-US" sz="6000" b="1" dirty="0">
              <a:latin typeface="Franklin Gothic Demi Cond"/>
              <a:cs typeface="Times New Roman"/>
            </a:endParaRPr>
          </a:p>
        </p:txBody>
      </p:sp>
      <p:sp>
        <p:nvSpPr>
          <p:cNvPr id="4" name="PhP 313 B…">
            <a:extLst>
              <a:ext uri="{FF2B5EF4-FFF2-40B4-BE49-F238E27FC236}">
                <a16:creationId xmlns:a16="http://schemas.microsoft.com/office/drawing/2014/main" xmlns="" id="{4204DA79-0C87-43B1-AF0F-923E9A11496C}"/>
              </a:ext>
            </a:extLst>
          </p:cNvPr>
          <p:cNvSpPr txBox="1">
            <a:spLocks/>
          </p:cNvSpPr>
          <p:nvPr/>
        </p:nvSpPr>
        <p:spPr bwMode="auto">
          <a:xfrm>
            <a:off x="548640" y="2575969"/>
            <a:ext cx="11062156" cy="12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74" tIns="34274" rIns="34274" bIns="34274" anchor="t"/>
          <a:lstStyle>
            <a:lvl1pPr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1143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342900" indent="5715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342900" indent="10287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342900" indent="14859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8001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12573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7145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21717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ct val="90000"/>
              </a:lnSpc>
            </a:pPr>
            <a:r>
              <a:rPr lang="en-PH" altLang="en-US" sz="9600" b="1" dirty="0">
                <a:latin typeface="Franklin Gothic Medium Cond"/>
                <a:cs typeface="Arial"/>
                <a:sym typeface="Helvetica" panose="020B0604020202020204" pitchFamily="34" charset="0"/>
              </a:rPr>
              <a:t>PhP 500,000,000</a:t>
            </a:r>
            <a:endParaRPr lang="en-PH" altLang="en-US" sz="9600" b="1" dirty="0">
              <a:latin typeface="Franklin Gothic Medium Cond" panose="020B0606030402020204" pitchFamily="34" charset="0"/>
            </a:endParaRPr>
          </a:p>
        </p:txBody>
      </p:sp>
      <p:sp>
        <p:nvSpPr>
          <p:cNvPr id="5" name="TextBox 4">
            <a:extLst>
              <a:ext uri="{FF2B5EF4-FFF2-40B4-BE49-F238E27FC236}">
                <a16:creationId xmlns:a16="http://schemas.microsoft.com/office/drawing/2014/main" xmlns="" id="{A9C55E00-5A9E-4F11-91B6-2FAD1819519B}"/>
              </a:ext>
            </a:extLst>
          </p:cNvPr>
          <p:cNvSpPr txBox="1"/>
          <p:nvPr/>
        </p:nvSpPr>
        <p:spPr>
          <a:xfrm>
            <a:off x="1147500" y="3868579"/>
            <a:ext cx="9864436" cy="1086003"/>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covers seventeen (17) provinces identified in FY 2022 GAA, namely: Ifugao, Quirino, Aurora, Bulacan, Zambales, Cavite, Rizal, Southern Leyte, </a:t>
            </a:r>
            <a:r>
              <a:rPr lang="en-US" sz="1500" b="1" i="1" dirty="0" err="1">
                <a:solidFill>
                  <a:schemeClr val="tx1">
                    <a:lumMod val="75000"/>
                    <a:lumOff val="25000"/>
                  </a:schemeClr>
                </a:solidFill>
                <a:latin typeface="Century Gothic" panose="020B0502020202020204" pitchFamily="34" charset="0"/>
                <a:cs typeface="Times New Roman" panose="02020603050405020304" pitchFamily="18" charset="0"/>
              </a:rPr>
              <a:t>Camiguin</a:t>
            </a: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 Lanao del Norte, Misamis Occidental, </a:t>
            </a:r>
          </a:p>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Davao del Norte, Davao del Sur, Agusan del Norte, Surigao del Sur, Sulu, and </a:t>
            </a:r>
            <a:r>
              <a:rPr lang="en-US" sz="1500" b="1" i="1" dirty="0" err="1">
                <a:solidFill>
                  <a:schemeClr val="tx1">
                    <a:lumMod val="75000"/>
                    <a:lumOff val="25000"/>
                  </a:schemeClr>
                </a:solidFill>
                <a:latin typeface="Century Gothic" panose="020B0502020202020204" pitchFamily="34" charset="0"/>
                <a:cs typeface="Times New Roman" panose="02020603050405020304" pitchFamily="18" charset="0"/>
              </a:rPr>
              <a:t>Tawi-Tawi</a:t>
            </a:r>
            <a:endParaRPr lang="en-US" sz="1500" b="1" i="1" dirty="0">
              <a:solidFill>
                <a:schemeClr val="tx1">
                  <a:lumMod val="75000"/>
                  <a:lumOff val="25000"/>
                </a:schemeClr>
              </a:solidFill>
              <a:latin typeface="Century Gothic" panose="020B0502020202020204" pitchFamily="34" charset="0"/>
              <a:cs typeface="Times New Roman" panose="02020603050405020304" pitchFamily="18" charset="0"/>
            </a:endParaRPr>
          </a:p>
        </p:txBody>
      </p:sp>
    </p:spTree>
    <p:extLst>
      <p:ext uri="{BB962C8B-B14F-4D97-AF65-F5344CB8AC3E}">
        <p14:creationId xmlns:p14="http://schemas.microsoft.com/office/powerpoint/2010/main" val="2487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Parallelogram 60">
            <a:extLst>
              <a:ext uri="{FF2B5EF4-FFF2-40B4-BE49-F238E27FC236}">
                <a16:creationId xmlns:a16="http://schemas.microsoft.com/office/drawing/2014/main" xmlns="" id="{27DA14ED-6722-493A-8355-6AC9A0A2FF81}"/>
              </a:ext>
            </a:extLst>
          </p:cNvPr>
          <p:cNvSpPr/>
          <p:nvPr/>
        </p:nvSpPr>
        <p:spPr>
          <a:xfrm flipH="1">
            <a:off x="406035" y="2131800"/>
            <a:ext cx="1424022" cy="1068017"/>
          </a:xfrm>
          <a:prstGeom prst="parallelogram">
            <a:avLst>
              <a:gd name="adj" fmla="val 29040"/>
            </a:avLst>
          </a:prstGeom>
          <a:solidFill>
            <a:srgbClr val="BB5B43"/>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5400" b="1" dirty="0">
                <a:effectLst>
                  <a:outerShdw blurRad="38100" dist="38100" dir="2700000" algn="tl">
                    <a:srgbClr val="000000">
                      <a:alpha val="43137"/>
                    </a:srgbClr>
                  </a:outerShdw>
                </a:effectLst>
              </a:rPr>
              <a:t>01</a:t>
            </a:r>
          </a:p>
        </p:txBody>
      </p:sp>
      <p:sp>
        <p:nvSpPr>
          <p:cNvPr id="62" name="Parallelogram 61">
            <a:extLst>
              <a:ext uri="{FF2B5EF4-FFF2-40B4-BE49-F238E27FC236}">
                <a16:creationId xmlns:a16="http://schemas.microsoft.com/office/drawing/2014/main" xmlns="" id="{51C62417-4091-45A3-A851-3B9B0D43ED67}"/>
              </a:ext>
            </a:extLst>
          </p:cNvPr>
          <p:cNvSpPr/>
          <p:nvPr/>
        </p:nvSpPr>
        <p:spPr>
          <a:xfrm flipH="1">
            <a:off x="479384" y="4284668"/>
            <a:ext cx="1424022" cy="1068017"/>
          </a:xfrm>
          <a:prstGeom prst="parallelogram">
            <a:avLst>
              <a:gd name="adj" fmla="val 29040"/>
            </a:avLst>
          </a:prstGeom>
          <a:solidFill>
            <a:srgbClr val="264B80"/>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02</a:t>
            </a:r>
          </a:p>
        </p:txBody>
      </p:sp>
      <p:sp>
        <p:nvSpPr>
          <p:cNvPr id="63" name="Parallelogram 62">
            <a:extLst>
              <a:ext uri="{FF2B5EF4-FFF2-40B4-BE49-F238E27FC236}">
                <a16:creationId xmlns:a16="http://schemas.microsoft.com/office/drawing/2014/main" xmlns="" id="{A7F7AA09-2CDD-43F1-AA42-7A9E7771252F}"/>
              </a:ext>
            </a:extLst>
          </p:cNvPr>
          <p:cNvSpPr/>
          <p:nvPr/>
        </p:nvSpPr>
        <p:spPr>
          <a:xfrm flipH="1">
            <a:off x="6553760" y="2131799"/>
            <a:ext cx="1424022" cy="1068017"/>
          </a:xfrm>
          <a:prstGeom prst="parallelogram">
            <a:avLst>
              <a:gd name="adj" fmla="val 29040"/>
            </a:avLst>
          </a:prstGeom>
          <a:solidFill>
            <a:srgbClr val="E9DB82"/>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03</a:t>
            </a:r>
          </a:p>
        </p:txBody>
      </p:sp>
      <p:sp>
        <p:nvSpPr>
          <p:cNvPr id="66" name="TextBox 65">
            <a:extLst>
              <a:ext uri="{FF2B5EF4-FFF2-40B4-BE49-F238E27FC236}">
                <a16:creationId xmlns:a16="http://schemas.microsoft.com/office/drawing/2014/main" xmlns="" id="{E4171DA3-84D6-4DEE-9894-B87EDEB590B3}"/>
              </a:ext>
            </a:extLst>
          </p:cNvPr>
          <p:cNvSpPr txBox="1"/>
          <p:nvPr/>
        </p:nvSpPr>
        <p:spPr>
          <a:xfrm>
            <a:off x="2115565" y="1973312"/>
            <a:ext cx="3980435" cy="1384995"/>
          </a:xfrm>
          <a:prstGeom prst="rect">
            <a:avLst/>
          </a:prstGeom>
          <a:noFill/>
        </p:spPr>
        <p:txBody>
          <a:bodyPr wrap="square" lIns="0" rIns="0" rtlCol="0" anchor="t">
            <a:spAutoFit/>
          </a:bodyPr>
          <a:lstStyle/>
          <a:p>
            <a:pPr algn="just"/>
            <a:r>
              <a:rPr lang="en-US" sz="2800" dirty="0">
                <a:latin typeface="Franklin Gothic Medium Cond" panose="020B0606030402020204" pitchFamily="34" charset="0"/>
              </a:rPr>
              <a:t>Result of 2021 Local Road Management Performance Assessment</a:t>
            </a:r>
          </a:p>
        </p:txBody>
      </p:sp>
      <p:sp>
        <p:nvSpPr>
          <p:cNvPr id="69" name="TextBox 68">
            <a:extLst>
              <a:ext uri="{FF2B5EF4-FFF2-40B4-BE49-F238E27FC236}">
                <a16:creationId xmlns:a16="http://schemas.microsoft.com/office/drawing/2014/main" xmlns="" id="{2BA67B17-3B27-4047-AFE4-6DA11C0DEE4F}"/>
              </a:ext>
            </a:extLst>
          </p:cNvPr>
          <p:cNvSpPr txBox="1"/>
          <p:nvPr/>
        </p:nvSpPr>
        <p:spPr>
          <a:xfrm>
            <a:off x="2115565" y="4126178"/>
            <a:ext cx="4002059" cy="1384995"/>
          </a:xfrm>
          <a:prstGeom prst="rect">
            <a:avLst/>
          </a:prstGeom>
          <a:noFill/>
        </p:spPr>
        <p:txBody>
          <a:bodyPr wrap="square" lIns="0" rIns="0" rtlCol="0" anchor="t">
            <a:spAutoFit/>
          </a:bodyPr>
          <a:lstStyle/>
          <a:p>
            <a:pPr algn="just"/>
            <a:r>
              <a:rPr lang="en-US" sz="2800" dirty="0">
                <a:latin typeface="Franklin Gothic Medium Cond" panose="020B0606030402020204" pitchFamily="34" charset="0"/>
              </a:rPr>
              <a:t>Latest DBM-validated Public Financial Management Improvement Plan</a:t>
            </a:r>
          </a:p>
        </p:txBody>
      </p:sp>
      <p:sp>
        <p:nvSpPr>
          <p:cNvPr id="72" name="TextBox 71">
            <a:extLst>
              <a:ext uri="{FF2B5EF4-FFF2-40B4-BE49-F238E27FC236}">
                <a16:creationId xmlns:a16="http://schemas.microsoft.com/office/drawing/2014/main" xmlns="" id="{0282D51D-44BB-4B8E-B6ED-D1D1B4301931}"/>
              </a:ext>
            </a:extLst>
          </p:cNvPr>
          <p:cNvSpPr txBox="1"/>
          <p:nvPr/>
        </p:nvSpPr>
        <p:spPr>
          <a:xfrm>
            <a:off x="8141197" y="2117944"/>
            <a:ext cx="3644768" cy="954107"/>
          </a:xfrm>
          <a:prstGeom prst="rect">
            <a:avLst/>
          </a:prstGeom>
          <a:noFill/>
        </p:spPr>
        <p:txBody>
          <a:bodyPr wrap="square" lIns="0" rIns="0" rtlCol="0" anchor="t">
            <a:spAutoFit/>
          </a:bodyPr>
          <a:lstStyle/>
          <a:p>
            <a:pPr algn="just"/>
            <a:r>
              <a:rPr lang="en-US" sz="2800" dirty="0">
                <a:latin typeface="Franklin Gothic Medium Cond" panose="020B0606030402020204" pitchFamily="34" charset="0"/>
              </a:rPr>
              <a:t>Notarized Omnibus Sworn Statement</a:t>
            </a:r>
          </a:p>
        </p:txBody>
      </p:sp>
      <p:sp>
        <p:nvSpPr>
          <p:cNvPr id="9" name="Title 4">
            <a:extLst>
              <a:ext uri="{FF2B5EF4-FFF2-40B4-BE49-F238E27FC236}">
                <a16:creationId xmlns:a16="http://schemas.microsoft.com/office/drawing/2014/main" xmlns="" id="{CFFDEE06-3CB2-40CA-BE50-115B2F1E5988}"/>
              </a:ext>
            </a:extLst>
          </p:cNvPr>
          <p:cNvSpPr txBox="1">
            <a:spLocks/>
          </p:cNvSpPr>
          <p:nvPr/>
        </p:nvSpPr>
        <p:spPr>
          <a:xfrm>
            <a:off x="152400" y="502881"/>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DOCUMENTARY REQUIREMENTS</a:t>
            </a:r>
          </a:p>
        </p:txBody>
      </p:sp>
      <p:sp>
        <p:nvSpPr>
          <p:cNvPr id="11" name="TextBox 10">
            <a:extLst>
              <a:ext uri="{FF2B5EF4-FFF2-40B4-BE49-F238E27FC236}">
                <a16:creationId xmlns:a16="http://schemas.microsoft.com/office/drawing/2014/main" xmlns="" id="{2F955DCE-1A88-4552-ADCA-B2C4A18B75C8}"/>
              </a:ext>
            </a:extLst>
          </p:cNvPr>
          <p:cNvSpPr txBox="1"/>
          <p:nvPr/>
        </p:nvSpPr>
        <p:spPr>
          <a:xfrm>
            <a:off x="8141197" y="4126178"/>
            <a:ext cx="3710560" cy="1384995"/>
          </a:xfrm>
          <a:prstGeom prst="rect">
            <a:avLst/>
          </a:prstGeom>
          <a:noFill/>
        </p:spPr>
        <p:txBody>
          <a:bodyPr wrap="square" lIns="0" rIns="0" rtlCol="0" anchor="t">
            <a:spAutoFit/>
          </a:bodyPr>
          <a:lstStyle/>
          <a:p>
            <a:pPr algn="just"/>
            <a:r>
              <a:rPr lang="en-US" sz="2800" dirty="0">
                <a:latin typeface="Franklin Gothic Medium Cond" panose="020B0606030402020204" pitchFamily="34" charset="0"/>
              </a:rPr>
              <a:t>Detailed Engineering Design compliant with the DPWH standards</a:t>
            </a:r>
          </a:p>
        </p:txBody>
      </p:sp>
      <p:sp>
        <p:nvSpPr>
          <p:cNvPr id="13" name="Parallelogram 12">
            <a:extLst>
              <a:ext uri="{FF2B5EF4-FFF2-40B4-BE49-F238E27FC236}">
                <a16:creationId xmlns:a16="http://schemas.microsoft.com/office/drawing/2014/main" xmlns="" id="{0D3706C1-9E9A-41B5-BD05-9B7F1FB966EB}"/>
              </a:ext>
            </a:extLst>
          </p:cNvPr>
          <p:cNvSpPr/>
          <p:nvPr/>
        </p:nvSpPr>
        <p:spPr>
          <a:xfrm flipH="1">
            <a:off x="6553760" y="4284668"/>
            <a:ext cx="1424022" cy="1068017"/>
          </a:xfrm>
          <a:prstGeom prst="parallelogram">
            <a:avLst>
              <a:gd name="adj" fmla="val 29040"/>
            </a:avLst>
          </a:prstGeom>
          <a:solidFill>
            <a:schemeClr val="accent6">
              <a:lumMod val="75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04</a:t>
            </a:r>
          </a:p>
        </p:txBody>
      </p:sp>
    </p:spTree>
    <p:extLst>
      <p:ext uri="{BB962C8B-B14F-4D97-AF65-F5344CB8AC3E}">
        <p14:creationId xmlns:p14="http://schemas.microsoft.com/office/powerpoint/2010/main" val="3395910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500"/>
                                        <p:tgtEl>
                                          <p:spTgt spid="7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6" grpId="0"/>
      <p:bldP spid="69" grpId="0"/>
      <p:bldP spid="72" grpId="0"/>
      <p:bldP spid="11" grpId="0"/>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779902"/>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b="1" dirty="0">
                <a:latin typeface="Franklin Gothic Demi Cond" panose="020B0706030402020204" pitchFamily="34" charset="0"/>
              </a:rPr>
              <a:t>DEADLINE OF SUBMISSION</a:t>
            </a:r>
            <a:endParaRPr lang="en-US" sz="6000" b="1" dirty="0">
              <a:latin typeface="Franklin Gothic Demi Cond"/>
              <a:cs typeface="Times New Roman"/>
            </a:endParaRPr>
          </a:p>
        </p:txBody>
      </p:sp>
      <p:sp>
        <p:nvSpPr>
          <p:cNvPr id="4" name="PhP 313 B…">
            <a:extLst>
              <a:ext uri="{FF2B5EF4-FFF2-40B4-BE49-F238E27FC236}">
                <a16:creationId xmlns:a16="http://schemas.microsoft.com/office/drawing/2014/main" xmlns="" id="{4204DA79-0C87-43B1-AF0F-923E9A11496C}"/>
              </a:ext>
            </a:extLst>
          </p:cNvPr>
          <p:cNvSpPr txBox="1">
            <a:spLocks/>
          </p:cNvSpPr>
          <p:nvPr/>
        </p:nvSpPr>
        <p:spPr bwMode="auto">
          <a:xfrm>
            <a:off x="564922" y="2907386"/>
            <a:ext cx="11062156" cy="12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74" tIns="34274" rIns="34274" bIns="34274" anchor="t"/>
          <a:lstStyle>
            <a:lvl1pPr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1143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342900" indent="5715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342900" indent="10287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342900" indent="14859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8001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12573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7145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21717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ct val="90000"/>
              </a:lnSpc>
            </a:pPr>
            <a:r>
              <a:rPr lang="en-PH" altLang="en-US" sz="9600" b="1" dirty="0">
                <a:latin typeface="Franklin Gothic Medium Cond"/>
                <a:cs typeface="Arial"/>
                <a:sym typeface="Helvetica" panose="020B0604020202020204" pitchFamily="34" charset="0"/>
              </a:rPr>
              <a:t>June 30, 2022</a:t>
            </a:r>
            <a:endParaRPr lang="en-PH" altLang="en-US" sz="9600" b="1" dirty="0">
              <a:latin typeface="Franklin Gothic Medium Cond" panose="020B0606030402020204" pitchFamily="34" charset="0"/>
            </a:endParaRPr>
          </a:p>
        </p:txBody>
      </p:sp>
    </p:spTree>
    <p:extLst>
      <p:ext uri="{BB962C8B-B14F-4D97-AF65-F5344CB8AC3E}">
        <p14:creationId xmlns:p14="http://schemas.microsoft.com/office/powerpoint/2010/main" val="14211763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96;p2">
            <a:extLst>
              <a:ext uri="{FF2B5EF4-FFF2-40B4-BE49-F238E27FC236}">
                <a16:creationId xmlns:a16="http://schemas.microsoft.com/office/drawing/2014/main" xmlns="" id="{558B257F-618E-4AA5-AA3A-D059A9E6E206}"/>
              </a:ext>
            </a:extLst>
          </p:cNvPr>
          <p:cNvSpPr/>
          <p:nvPr/>
        </p:nvSpPr>
        <p:spPr>
          <a:xfrm>
            <a:off x="309106" y="2669458"/>
            <a:ext cx="5735400" cy="2971362"/>
          </a:xfrm>
          <a:prstGeom prst="rect">
            <a:avLst/>
          </a:prstGeom>
          <a:no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6" name="Google Shape;197;p2">
            <a:extLst>
              <a:ext uri="{FF2B5EF4-FFF2-40B4-BE49-F238E27FC236}">
                <a16:creationId xmlns:a16="http://schemas.microsoft.com/office/drawing/2014/main" xmlns="" id="{F5B51499-BBD2-4834-9164-CB51723302F4}"/>
              </a:ext>
            </a:extLst>
          </p:cNvPr>
          <p:cNvSpPr/>
          <p:nvPr/>
        </p:nvSpPr>
        <p:spPr>
          <a:xfrm>
            <a:off x="309106" y="1596958"/>
            <a:ext cx="5735400" cy="1072500"/>
          </a:xfrm>
          <a:prstGeom prst="rect">
            <a:avLst/>
          </a:prstGeom>
          <a:solidFill>
            <a:schemeClr val="accent4">
              <a:lumMod val="60000"/>
              <a:lumOff val="40000"/>
            </a:schemeClr>
          </a:solidFill>
          <a:ln w="28575" cap="flat" cmpd="sng">
            <a:solidFill>
              <a:schemeClr val="accent4">
                <a:lumMod val="75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ahoma" panose="020B0604030504040204" pitchFamily="34" charset="0"/>
              <a:ea typeface="Tahoma" panose="020B0604030504040204" pitchFamily="34" charset="0"/>
              <a:cs typeface="Tahoma" panose="020B0604030504040204" pitchFamily="34" charset="0"/>
              <a:sym typeface="Arial"/>
            </a:endParaRPr>
          </a:p>
        </p:txBody>
      </p:sp>
      <p:sp>
        <p:nvSpPr>
          <p:cNvPr id="7" name="Google Shape;199;p2">
            <a:extLst>
              <a:ext uri="{FF2B5EF4-FFF2-40B4-BE49-F238E27FC236}">
                <a16:creationId xmlns:a16="http://schemas.microsoft.com/office/drawing/2014/main" xmlns="" id="{0C81E43A-857A-4FBF-93D6-979A8F0573C0}"/>
              </a:ext>
            </a:extLst>
          </p:cNvPr>
          <p:cNvSpPr txBox="1">
            <a:spLocks/>
          </p:cNvSpPr>
          <p:nvPr/>
        </p:nvSpPr>
        <p:spPr bwMode="auto">
          <a:xfrm>
            <a:off x="309106" y="1839914"/>
            <a:ext cx="5735400" cy="640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675" tIns="45675" rIns="45675" bIns="45675" numCol="1" anchor="ctr" anchorCtr="0" compatLnSpc="1">
            <a:prstTxWarp prst="textNoShape">
              <a:avLst/>
            </a:prstTxWarp>
            <a:noAutofit/>
          </a:bodyPr>
          <a:lstStyle>
            <a:lvl1pPr lvl="0" algn="ctr" rtl="0" eaLnBrk="1" fontAlgn="base" hangingPunct="1">
              <a:lnSpc>
                <a:spcPct val="90000"/>
              </a:lnSpc>
              <a:spcBef>
                <a:spcPts val="0"/>
              </a:spcBef>
              <a:spcAft>
                <a:spcPts val="0"/>
              </a:spcAft>
              <a:buClr>
                <a:srgbClr val="000000"/>
              </a:buClr>
              <a:buSzPts val="6000"/>
              <a:buFont typeface="Calibri"/>
              <a:buNone/>
              <a:defRPr sz="6000" kern="1200">
                <a:solidFill>
                  <a:schemeClr val="tx1"/>
                </a:solidFill>
                <a:latin typeface="+mj-lt"/>
                <a:ea typeface="+mj-ea"/>
                <a:cs typeface="+mj-cs"/>
              </a:defRPr>
            </a:lvl1pPr>
            <a:lvl2pPr lvl="1"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2pPr>
            <a:lvl3pPr lvl="2"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3pPr>
            <a:lvl4pPr lvl="3"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4pPr>
            <a:lvl5pPr lvl="4"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5pPr>
            <a:lvl6pPr marL="457200" lvl="5"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6pPr>
            <a:lvl7pPr marL="914400" lvl="6"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7pPr>
            <a:lvl8pPr marL="1371600" lvl="7"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8pPr>
            <a:lvl9pPr marL="1828800" lvl="8" algn="l" rtl="0" eaLnBrk="1" fontAlgn="base" hangingPunct="1">
              <a:lnSpc>
                <a:spcPct val="90000"/>
              </a:lnSpc>
              <a:spcBef>
                <a:spcPts val="0"/>
              </a:spcBef>
              <a:spcAft>
                <a:spcPts val="0"/>
              </a:spcAft>
              <a:buClr>
                <a:srgbClr val="000000"/>
              </a:buClr>
              <a:buSzPts val="1800"/>
              <a:buNone/>
              <a:defRPr sz="4400">
                <a:solidFill>
                  <a:schemeClr val="tx1"/>
                </a:solidFill>
                <a:latin typeface="Calibri Light" panose="020F0302020204030204" pitchFamily="34" charset="0"/>
              </a:defRPr>
            </a:lvl9pPr>
          </a:lstStyle>
          <a:p>
            <a:r>
              <a:rPr lang="en-US" sz="2600" b="1" dirty="0">
                <a:latin typeface="Tahoma" panose="020B0604030504040204" pitchFamily="34" charset="0"/>
                <a:ea typeface="Tahoma" panose="020B0604030504040204" pitchFamily="34" charset="0"/>
                <a:cs typeface="Tahoma" panose="020B0604030504040204" pitchFamily="34" charset="0"/>
                <a:sym typeface="Tahoma"/>
              </a:rPr>
              <a:t>LOCAL BUDGET CIRCULAR NO. 144 DATED FEBRUARY 28, 2022</a:t>
            </a:r>
          </a:p>
        </p:txBody>
      </p:sp>
      <p:sp>
        <p:nvSpPr>
          <p:cNvPr id="8" name="Google Shape;200;p2">
            <a:extLst>
              <a:ext uri="{FF2B5EF4-FFF2-40B4-BE49-F238E27FC236}">
                <a16:creationId xmlns:a16="http://schemas.microsoft.com/office/drawing/2014/main" xmlns="" id="{5FC9F6AE-B870-490B-996C-48D0BEF59865}"/>
              </a:ext>
            </a:extLst>
          </p:cNvPr>
          <p:cNvSpPr txBox="1">
            <a:spLocks/>
          </p:cNvSpPr>
          <p:nvPr/>
        </p:nvSpPr>
        <p:spPr bwMode="auto">
          <a:xfrm>
            <a:off x="330258" y="2861188"/>
            <a:ext cx="5665788" cy="253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spcFirstLastPara="1" vert="horz" wrap="square" lIns="45675" tIns="45675" rIns="45675" bIns="45675" numCol="1" anchor="ctr" anchorCtr="0" compatLnSpc="1">
            <a:prstTxWarp prst="textNoShape">
              <a:avLst/>
            </a:prstTxWarp>
            <a:noAutofit/>
          </a:bodyPr>
          <a:lst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pPr algn="ctr">
              <a:spcBef>
                <a:spcPts val="0"/>
              </a:spcBef>
              <a:spcAft>
                <a:spcPts val="0"/>
              </a:spcAft>
              <a:buSzPts val="6000"/>
            </a:pPr>
            <a:r>
              <a:rPr lang="en-US" sz="2500" dirty="0">
                <a:latin typeface="Tahoma" panose="020B0604030504040204" pitchFamily="34" charset="0"/>
                <a:ea typeface="Tahoma" panose="020B0604030504040204" pitchFamily="34" charset="0"/>
                <a:cs typeface="Tahoma" panose="020B0604030504040204" pitchFamily="34" charset="0"/>
                <a:sym typeface="Tahoma"/>
              </a:rPr>
              <a:t>GUIDELINES ON THE RELEASE AND UTILIZATION OF THE LGSF- SUPPORT TO BARANGAY DEVELOPMENT PROGRAM OF THE NATIONAL TASK FORCE TO END LOCAL COMMUNIST ARMED CONFLICT UNDER THE </a:t>
            </a:r>
          </a:p>
          <a:p>
            <a:pPr algn="ctr">
              <a:spcBef>
                <a:spcPts val="0"/>
              </a:spcBef>
              <a:spcAft>
                <a:spcPts val="0"/>
              </a:spcAft>
              <a:buSzPts val="6000"/>
            </a:pPr>
            <a:r>
              <a:rPr lang="en-US" sz="2500" dirty="0">
                <a:latin typeface="Tahoma" panose="020B0604030504040204" pitchFamily="34" charset="0"/>
                <a:ea typeface="Tahoma" panose="020B0604030504040204" pitchFamily="34" charset="0"/>
                <a:cs typeface="Tahoma" panose="020B0604030504040204" pitchFamily="34" charset="0"/>
                <a:sym typeface="Tahoma"/>
              </a:rPr>
              <a:t>FY 2022 GAA, RA NO. 11639</a:t>
            </a:r>
          </a:p>
        </p:txBody>
      </p:sp>
      <p:pic>
        <p:nvPicPr>
          <p:cNvPr id="2" name="Picture 1">
            <a:extLst>
              <a:ext uri="{FF2B5EF4-FFF2-40B4-BE49-F238E27FC236}">
                <a16:creationId xmlns:a16="http://schemas.microsoft.com/office/drawing/2014/main" xmlns="" id="{1B3B1439-6407-407D-8424-A75C02FAAA49}"/>
              </a:ext>
            </a:extLst>
          </p:cNvPr>
          <p:cNvPicPr>
            <a:picLocks noChangeAspect="1"/>
          </p:cNvPicPr>
          <p:nvPr/>
        </p:nvPicPr>
        <p:blipFill>
          <a:blip r:embed="rId3"/>
          <a:stretch>
            <a:fillRect/>
          </a:stretch>
        </p:blipFill>
        <p:spPr>
          <a:xfrm>
            <a:off x="6418885" y="0"/>
            <a:ext cx="5442857" cy="6858000"/>
          </a:xfrm>
          <a:prstGeom prst="rect">
            <a:avLst/>
          </a:prstGeom>
        </p:spPr>
      </p:pic>
    </p:spTree>
    <p:extLst>
      <p:ext uri="{BB962C8B-B14F-4D97-AF65-F5344CB8AC3E}">
        <p14:creationId xmlns:p14="http://schemas.microsoft.com/office/powerpoint/2010/main" val="37349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689576"/>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400" b="1" dirty="0">
                <a:latin typeface="Franklin Gothic Demi Cond" panose="020B0706030402020204" pitchFamily="34" charset="0"/>
              </a:rPr>
              <a:t>APPROPRIATION</a:t>
            </a:r>
            <a:endParaRPr lang="en-US" sz="6000" b="1" dirty="0">
              <a:latin typeface="Franklin Gothic Demi Cond"/>
              <a:cs typeface="Times New Roman"/>
            </a:endParaRPr>
          </a:p>
        </p:txBody>
      </p:sp>
      <p:sp>
        <p:nvSpPr>
          <p:cNvPr id="4" name="PhP 313 B…">
            <a:extLst>
              <a:ext uri="{FF2B5EF4-FFF2-40B4-BE49-F238E27FC236}">
                <a16:creationId xmlns:a16="http://schemas.microsoft.com/office/drawing/2014/main" xmlns="" id="{4204DA79-0C87-43B1-AF0F-923E9A11496C}"/>
              </a:ext>
            </a:extLst>
          </p:cNvPr>
          <p:cNvSpPr txBox="1">
            <a:spLocks/>
          </p:cNvSpPr>
          <p:nvPr/>
        </p:nvSpPr>
        <p:spPr bwMode="auto">
          <a:xfrm>
            <a:off x="548640" y="2447291"/>
            <a:ext cx="11062156" cy="12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74" tIns="34274" rIns="34274" bIns="34274" anchor="t"/>
          <a:lstStyle>
            <a:lvl1pPr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1143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342900" indent="5715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342900" indent="10287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342900" indent="14859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8001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12573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7145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21717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ct val="90000"/>
              </a:lnSpc>
            </a:pPr>
            <a:r>
              <a:rPr lang="en-PH" altLang="en-US" sz="9600" b="1" dirty="0">
                <a:latin typeface="Franklin Gothic Medium Cond"/>
                <a:cs typeface="Arial"/>
                <a:sym typeface="Helvetica" panose="020B0604020202020204" pitchFamily="34" charset="0"/>
              </a:rPr>
              <a:t>PhP 5,624,000,000</a:t>
            </a:r>
            <a:endParaRPr lang="en-PH" altLang="en-US" sz="9600" b="1" dirty="0">
              <a:latin typeface="Franklin Gothic Medium Cond" panose="020B0606030402020204" pitchFamily="34" charset="0"/>
            </a:endParaRPr>
          </a:p>
        </p:txBody>
      </p:sp>
      <p:sp>
        <p:nvSpPr>
          <p:cNvPr id="5" name="TextBox 4">
            <a:extLst>
              <a:ext uri="{FF2B5EF4-FFF2-40B4-BE49-F238E27FC236}">
                <a16:creationId xmlns:a16="http://schemas.microsoft.com/office/drawing/2014/main" xmlns="" id="{A9C55E00-5A9E-4F11-91B6-2FAD1819519B}"/>
              </a:ext>
            </a:extLst>
          </p:cNvPr>
          <p:cNvSpPr txBox="1"/>
          <p:nvPr/>
        </p:nvSpPr>
        <p:spPr>
          <a:xfrm>
            <a:off x="1147500" y="3739901"/>
            <a:ext cx="9864436" cy="393506"/>
          </a:xfrm>
          <a:prstGeom prst="rect">
            <a:avLst/>
          </a:prstGeom>
          <a:noFill/>
        </p:spPr>
        <p:txBody>
          <a:bodyPr wrap="square" rtlCol="0">
            <a:spAutoFit/>
          </a:bodyPr>
          <a:lstStyle/>
          <a:p>
            <a:pPr algn="ctr">
              <a:lnSpc>
                <a:spcPct val="150000"/>
              </a:lnSpc>
            </a:pPr>
            <a:r>
              <a:rPr lang="en-US" sz="1500" b="1" i="1" dirty="0">
                <a:solidFill>
                  <a:schemeClr val="tx1">
                    <a:lumMod val="75000"/>
                    <a:lumOff val="25000"/>
                  </a:schemeClr>
                </a:solidFill>
                <a:latin typeface="Century Gothic" panose="020B0502020202020204" pitchFamily="34" charset="0"/>
                <a:cs typeface="Times New Roman" panose="02020603050405020304" pitchFamily="18" charset="0"/>
              </a:rPr>
              <a:t>implementation of various support programs of the NTA-ELCAC for the 1,406 cleared barangays</a:t>
            </a:r>
          </a:p>
        </p:txBody>
      </p:sp>
    </p:spTree>
    <p:extLst>
      <p:ext uri="{BB962C8B-B14F-4D97-AF65-F5344CB8AC3E}">
        <p14:creationId xmlns:p14="http://schemas.microsoft.com/office/powerpoint/2010/main" val="244965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556807"/>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Tahoma" panose="020B0604030504040204" pitchFamily="34" charset="0"/>
                <a:ea typeface="Tahoma" panose="020B0604030504040204" pitchFamily="34" charset="0"/>
                <a:cs typeface="Tahoma" panose="020B0604030504040204" pitchFamily="34" charset="0"/>
              </a:rPr>
              <a:t>ELIGIBLE PROGRAMS AND PROJECTS</a:t>
            </a:r>
          </a:p>
        </p:txBody>
      </p:sp>
      <p:sp>
        <p:nvSpPr>
          <p:cNvPr id="4" name="Text Placeholder 30">
            <a:extLst>
              <a:ext uri="{FF2B5EF4-FFF2-40B4-BE49-F238E27FC236}">
                <a16:creationId xmlns:a16="http://schemas.microsoft.com/office/drawing/2014/main" xmlns="" id="{B676BEDE-C0DA-4C03-9C75-57AF09D0FC20}"/>
              </a:ext>
            </a:extLst>
          </p:cNvPr>
          <p:cNvSpPr txBox="1">
            <a:spLocks/>
          </p:cNvSpPr>
          <p:nvPr/>
        </p:nvSpPr>
        <p:spPr>
          <a:xfrm>
            <a:off x="542544" y="1990332"/>
            <a:ext cx="11106912" cy="8132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038" indent="0" algn="just">
              <a:buNone/>
            </a:pPr>
            <a:r>
              <a:rPr lang="en-US" b="1" dirty="0">
                <a:solidFill>
                  <a:schemeClr val="tx1">
                    <a:lumMod val="75000"/>
                    <a:lumOff val="25000"/>
                  </a:schemeClr>
                </a:solidFill>
                <a:latin typeface="Century Gothic" panose="020B0502020202020204" pitchFamily="34" charset="0"/>
                <a:cs typeface="Times New Roman" panose="02020603050405020304" pitchFamily="18" charset="0"/>
              </a:rPr>
              <a:t>Each cleared barangay shall be allocated with an amount </a:t>
            </a:r>
            <a:r>
              <a:rPr lang="en-US" b="1" dirty="0">
                <a:solidFill>
                  <a:schemeClr val="tx1">
                    <a:lumMod val="75000"/>
                    <a:lumOff val="25000"/>
                  </a:schemeClr>
                </a:solidFill>
                <a:highlight>
                  <a:srgbClr val="F8A971"/>
                </a:highlight>
                <a:latin typeface="Century Gothic" panose="020B0502020202020204" pitchFamily="34" charset="0"/>
                <a:cs typeface="Times New Roman" panose="02020603050405020304" pitchFamily="18" charset="0"/>
              </a:rPr>
              <a:t>not exceeding PhP 20,000,000</a:t>
            </a:r>
            <a:r>
              <a:rPr lang="en-US" b="1" dirty="0">
                <a:solidFill>
                  <a:schemeClr val="tx1">
                    <a:lumMod val="75000"/>
                    <a:lumOff val="25000"/>
                  </a:schemeClr>
                </a:solidFill>
                <a:latin typeface="Century Gothic" panose="020B0502020202020204" pitchFamily="34" charset="0"/>
                <a:cs typeface="Times New Roman" panose="02020603050405020304" pitchFamily="18" charset="0"/>
              </a:rPr>
              <a:t> to be used for the following projects:</a:t>
            </a:r>
          </a:p>
          <a:p>
            <a:pPr marL="274638" algn="just"/>
            <a:endParaRPr lang="en-US" sz="300" dirty="0">
              <a:latin typeface="Franklin Gothic Medium Cond" panose="020B0606030402020204" pitchFamily="34" charset="0"/>
            </a:endParaRPr>
          </a:p>
          <a:p>
            <a:pPr marL="1074738" lvl="1" indent="-571500" algn="just">
              <a:buFont typeface="+mj-lt"/>
              <a:buAutoNum type="alphaLcPeriod"/>
            </a:pPr>
            <a:r>
              <a:rPr lang="en-US" sz="2700" dirty="0">
                <a:latin typeface="Tahoma" panose="020B0604030504040204" pitchFamily="34" charset="0"/>
                <a:ea typeface="Tahoma" panose="020B0604030504040204" pitchFamily="34" charset="0"/>
                <a:cs typeface="Tahoma" panose="020B0604030504040204" pitchFamily="34" charset="0"/>
              </a:rPr>
              <a:t>farm-to-market road;</a:t>
            </a:r>
          </a:p>
          <a:p>
            <a:pPr marL="1074738" lvl="1" indent="-571500" algn="just">
              <a:buFont typeface="+mj-lt"/>
              <a:buAutoNum type="alphaLcPeriod"/>
            </a:pPr>
            <a:endParaRPr lang="en-US" sz="300" dirty="0">
              <a:latin typeface="Tahoma" panose="020B0604030504040204" pitchFamily="34" charset="0"/>
              <a:ea typeface="Tahoma" panose="020B0604030504040204" pitchFamily="34" charset="0"/>
              <a:cs typeface="Tahoma" panose="020B0604030504040204" pitchFamily="34" charset="0"/>
            </a:endParaRPr>
          </a:p>
          <a:p>
            <a:pPr marL="1074738" lvl="1" indent="-571500" algn="just">
              <a:buFont typeface="+mj-lt"/>
              <a:buAutoNum type="alphaLcPeriod"/>
            </a:pPr>
            <a:r>
              <a:rPr lang="en-US" sz="2700" dirty="0">
                <a:latin typeface="Tahoma" panose="020B0604030504040204" pitchFamily="34" charset="0"/>
                <a:ea typeface="Tahoma" panose="020B0604030504040204" pitchFamily="34" charset="0"/>
                <a:cs typeface="Tahoma" panose="020B0604030504040204" pitchFamily="34" charset="0"/>
              </a:rPr>
              <a:t>school building;</a:t>
            </a:r>
          </a:p>
          <a:p>
            <a:pPr marL="1074738" lvl="1" indent="-571500" algn="just">
              <a:buFont typeface="+mj-lt"/>
              <a:buAutoNum type="alphaLcPeriod"/>
            </a:pPr>
            <a:endParaRPr lang="en-US" sz="300" dirty="0">
              <a:latin typeface="Tahoma" panose="020B0604030504040204" pitchFamily="34" charset="0"/>
              <a:ea typeface="Tahoma" panose="020B0604030504040204" pitchFamily="34" charset="0"/>
              <a:cs typeface="Tahoma" panose="020B0604030504040204" pitchFamily="34" charset="0"/>
            </a:endParaRPr>
          </a:p>
          <a:p>
            <a:pPr marL="1074738" lvl="1" indent="-571500" algn="just">
              <a:buFont typeface="+mj-lt"/>
              <a:buAutoNum type="alphaLcPeriod"/>
            </a:pPr>
            <a:r>
              <a:rPr lang="en-US" sz="2700" dirty="0">
                <a:latin typeface="Tahoma" panose="020B0604030504040204" pitchFamily="34" charset="0"/>
                <a:ea typeface="Tahoma" panose="020B0604030504040204" pitchFamily="34" charset="0"/>
                <a:cs typeface="Tahoma" panose="020B0604030504040204" pitchFamily="34" charset="0"/>
              </a:rPr>
              <a:t>water and sanitation system;</a:t>
            </a:r>
          </a:p>
          <a:p>
            <a:pPr marL="1074738" lvl="1" indent="-571500" algn="just">
              <a:buFont typeface="+mj-lt"/>
              <a:buAutoNum type="alphaLcPeriod"/>
            </a:pPr>
            <a:endParaRPr lang="en-US" sz="300" dirty="0">
              <a:latin typeface="Tahoma" panose="020B0604030504040204" pitchFamily="34" charset="0"/>
              <a:ea typeface="Tahoma" panose="020B0604030504040204" pitchFamily="34" charset="0"/>
              <a:cs typeface="Tahoma" panose="020B0604030504040204" pitchFamily="34" charset="0"/>
            </a:endParaRPr>
          </a:p>
          <a:p>
            <a:pPr marL="1074738" lvl="1" indent="-571500" algn="just">
              <a:buFont typeface="+mj-lt"/>
              <a:buAutoNum type="alphaLcPeriod"/>
            </a:pPr>
            <a:r>
              <a:rPr lang="en-US" sz="2700" dirty="0">
                <a:latin typeface="Tahoma" panose="020B0604030504040204" pitchFamily="34" charset="0"/>
                <a:ea typeface="Tahoma" panose="020B0604030504040204" pitchFamily="34" charset="0"/>
                <a:cs typeface="Tahoma" panose="020B0604030504040204" pitchFamily="34" charset="0"/>
              </a:rPr>
              <a:t>health stations; and</a:t>
            </a:r>
          </a:p>
          <a:p>
            <a:pPr marL="1074738" lvl="1" indent="-571500" algn="just">
              <a:buFont typeface="+mj-lt"/>
              <a:buAutoNum type="alphaLcPeriod"/>
            </a:pPr>
            <a:endParaRPr lang="en-US" sz="300" dirty="0">
              <a:latin typeface="Tahoma" panose="020B0604030504040204" pitchFamily="34" charset="0"/>
              <a:ea typeface="Tahoma" panose="020B0604030504040204" pitchFamily="34" charset="0"/>
              <a:cs typeface="Tahoma" panose="020B0604030504040204" pitchFamily="34" charset="0"/>
            </a:endParaRPr>
          </a:p>
          <a:p>
            <a:pPr marL="1074738" lvl="1" indent="-571500" algn="just">
              <a:buFont typeface="+mj-lt"/>
              <a:buAutoNum type="alphaLcPeriod"/>
            </a:pPr>
            <a:r>
              <a:rPr lang="en-US" sz="2700" dirty="0">
                <a:latin typeface="Tahoma" panose="020B0604030504040204" pitchFamily="34" charset="0"/>
                <a:ea typeface="Tahoma" panose="020B0604030504040204" pitchFamily="34" charset="0"/>
                <a:cs typeface="Tahoma" panose="020B0604030504040204" pitchFamily="34" charset="0"/>
              </a:rPr>
              <a:t>electrification.</a:t>
            </a:r>
          </a:p>
        </p:txBody>
      </p:sp>
    </p:spTree>
    <p:extLst>
      <p:ext uri="{BB962C8B-B14F-4D97-AF65-F5344CB8AC3E}">
        <p14:creationId xmlns:p14="http://schemas.microsoft.com/office/powerpoint/2010/main" val="40854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fade">
                                      <p:cBhvr>
                                        <p:cTn id="27" dur="500"/>
                                        <p:tgtEl>
                                          <p:spTgt spid="4">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10" end="10"/>
                                            </p:txEl>
                                          </p:spTgt>
                                        </p:tgtEl>
                                        <p:attrNameLst>
                                          <p:attrName>style.visibility</p:attrName>
                                        </p:attrNameLst>
                                      </p:cBhvr>
                                      <p:to>
                                        <p:strVal val="visible"/>
                                      </p:to>
                                    </p:set>
                                    <p:animEffect transition="in" filter="fade">
                                      <p:cBhvr>
                                        <p:cTn id="3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xmlns="" id="{CFFDEE06-3CB2-40CA-BE50-115B2F1E5988}"/>
              </a:ext>
            </a:extLst>
          </p:cNvPr>
          <p:cNvSpPr txBox="1">
            <a:spLocks/>
          </p:cNvSpPr>
          <p:nvPr/>
        </p:nvSpPr>
        <p:spPr>
          <a:xfrm>
            <a:off x="152400" y="786214"/>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DOCUMENTARY REQUIREMENTS</a:t>
            </a:r>
          </a:p>
        </p:txBody>
      </p:sp>
      <p:sp>
        <p:nvSpPr>
          <p:cNvPr id="13" name="Text Placeholder 30">
            <a:extLst>
              <a:ext uri="{FF2B5EF4-FFF2-40B4-BE49-F238E27FC236}">
                <a16:creationId xmlns:a16="http://schemas.microsoft.com/office/drawing/2014/main" xmlns="" id="{2FAD8725-1E74-4D45-B667-7AE72E5B173C}"/>
              </a:ext>
            </a:extLst>
          </p:cNvPr>
          <p:cNvSpPr txBox="1">
            <a:spLocks/>
          </p:cNvSpPr>
          <p:nvPr/>
        </p:nvSpPr>
        <p:spPr>
          <a:xfrm>
            <a:off x="1052052" y="2322594"/>
            <a:ext cx="10087896" cy="2774576"/>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lnSpc>
                <a:spcPct val="100000"/>
              </a:lnSpc>
            </a:pPr>
            <a:r>
              <a:rPr lang="en-US" sz="2600" dirty="0">
                <a:latin typeface="Franklin Gothic Medium Cond" panose="020B0606030402020204" pitchFamily="34" charset="0"/>
              </a:rPr>
              <a:t>Request letter signed by the Punong Barangay;</a:t>
            </a:r>
          </a:p>
          <a:p>
            <a:pPr marL="274638" algn="just">
              <a:lnSpc>
                <a:spcPct val="100000"/>
              </a:lnSpc>
            </a:pPr>
            <a:endParaRPr lang="en-US" sz="500" dirty="0">
              <a:latin typeface="Franklin Gothic Medium Cond" panose="020B0606030402020204" pitchFamily="34" charset="0"/>
            </a:endParaRPr>
          </a:p>
          <a:p>
            <a:pPr marL="274638" algn="just">
              <a:lnSpc>
                <a:spcPct val="100000"/>
              </a:lnSpc>
            </a:pPr>
            <a:r>
              <a:rPr lang="en-US" sz="2600" dirty="0">
                <a:latin typeface="Franklin Gothic Medium Cond" panose="020B0606030402020204" pitchFamily="34" charset="0"/>
              </a:rPr>
              <a:t>In case the request covers 2 or more projects, the order or hierarchy of priorities of the barangay shall be provided in the request letter; and</a:t>
            </a:r>
          </a:p>
          <a:p>
            <a:pPr marL="274638" algn="just">
              <a:lnSpc>
                <a:spcPct val="100000"/>
              </a:lnSpc>
            </a:pPr>
            <a:endParaRPr lang="en-US" sz="500" dirty="0">
              <a:latin typeface="Franklin Gothic Medium Cond" panose="020B0606030402020204" pitchFamily="34" charset="0"/>
            </a:endParaRPr>
          </a:p>
          <a:p>
            <a:pPr marL="274638" algn="just">
              <a:lnSpc>
                <a:spcPct val="100000"/>
              </a:lnSpc>
            </a:pPr>
            <a:r>
              <a:rPr lang="en-US" sz="2600" dirty="0">
                <a:latin typeface="Franklin Gothic Medium Cond" panose="020B0606030402020204" pitchFamily="34" charset="0"/>
              </a:rPr>
              <a:t>Contact details signed by the Punong Barangay.</a:t>
            </a:r>
            <a:endParaRPr lang="en-US" sz="100" dirty="0">
              <a:latin typeface="Franklin Gothic Medium Cond" panose="020B0606030402020204" pitchFamily="34" charset="0"/>
            </a:endParaRPr>
          </a:p>
        </p:txBody>
      </p:sp>
    </p:spTree>
    <p:extLst>
      <p:ext uri="{BB962C8B-B14F-4D97-AF65-F5344CB8AC3E}">
        <p14:creationId xmlns:p14="http://schemas.microsoft.com/office/powerpoint/2010/main" val="214149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fade">
                                      <p:cBhvr>
                                        <p:cTn id="12" dur="500"/>
                                        <p:tgtEl>
                                          <p:spTgt spid="1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xEl>
                                              <p:pRg st="4" end="4"/>
                                            </p:txEl>
                                          </p:spTgt>
                                        </p:tgtEl>
                                        <p:attrNameLst>
                                          <p:attrName>style.visibility</p:attrName>
                                        </p:attrNameLst>
                                      </p:cBhvr>
                                      <p:to>
                                        <p:strVal val="visible"/>
                                      </p:to>
                                    </p:set>
                                    <p:animEffect transition="in" filter="fade">
                                      <p:cBhvr>
                                        <p:cTn id="17"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a:extLst>
              <a:ext uri="{FF2B5EF4-FFF2-40B4-BE49-F238E27FC236}">
                <a16:creationId xmlns:a16="http://schemas.microsoft.com/office/drawing/2014/main" xmlns="" id="{12432D8A-3DED-4431-9567-3616AAC7A95D}"/>
              </a:ext>
            </a:extLst>
          </p:cNvPr>
          <p:cNvSpPr/>
          <p:nvPr/>
        </p:nvSpPr>
        <p:spPr>
          <a:xfrm>
            <a:off x="503788" y="1695587"/>
            <a:ext cx="3380999" cy="1866336"/>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bg2">
                <a:lumMod val="90000"/>
              </a:schemeClr>
            </a:solidFill>
            <a:miter lim="400000"/>
          </a:ln>
          <a:effectLst>
            <a:outerShdw blurRad="50800" dist="38100" dir="2700000" algn="tl" rotWithShape="0">
              <a:prstClr val="black">
                <a:alpha val="25000"/>
              </a:prstClr>
            </a:outerShdw>
          </a:effectLst>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7" name="Shape">
            <a:extLst>
              <a:ext uri="{FF2B5EF4-FFF2-40B4-BE49-F238E27FC236}">
                <a16:creationId xmlns:a16="http://schemas.microsoft.com/office/drawing/2014/main" xmlns="" id="{DCACA3E7-0FCF-4876-B702-8FC14FE56C7B}"/>
              </a:ext>
            </a:extLst>
          </p:cNvPr>
          <p:cNvSpPr/>
          <p:nvPr/>
        </p:nvSpPr>
        <p:spPr>
          <a:xfrm>
            <a:off x="4405500" y="1695587"/>
            <a:ext cx="3380999" cy="1866336"/>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00"/>
                  <a:pt x="21048" y="21600"/>
                  <a:pt x="20368" y="21600"/>
                </a:cubicBezTo>
                <a:close/>
              </a:path>
            </a:pathLst>
          </a:custGeom>
          <a:solidFill>
            <a:schemeClr val="bg1"/>
          </a:solidFill>
          <a:ln w="12700">
            <a:solidFill>
              <a:schemeClr val="bg2">
                <a:lumMod val="90000"/>
              </a:schemeClr>
            </a:solidFill>
            <a:miter lim="400000"/>
          </a:ln>
          <a:effectLst>
            <a:outerShdw blurRad="50800" dist="38100" dir="2700000" algn="tl" rotWithShape="0">
              <a:prstClr val="black">
                <a:alpha val="25000"/>
              </a:prstClr>
            </a:outerShdw>
          </a:effectLst>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11" name="Shape">
            <a:extLst>
              <a:ext uri="{FF2B5EF4-FFF2-40B4-BE49-F238E27FC236}">
                <a16:creationId xmlns:a16="http://schemas.microsoft.com/office/drawing/2014/main" xmlns="" id="{123D0BB6-B7E5-46CB-A9E6-5A61DB17D211}"/>
              </a:ext>
            </a:extLst>
          </p:cNvPr>
          <p:cNvSpPr/>
          <p:nvPr/>
        </p:nvSpPr>
        <p:spPr>
          <a:xfrm>
            <a:off x="8298425" y="1695587"/>
            <a:ext cx="3380999" cy="1866336"/>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590" y="20600"/>
                  <a:pt x="21038" y="21600"/>
                  <a:pt x="20368" y="21600"/>
                </a:cubicBezTo>
                <a:close/>
              </a:path>
            </a:pathLst>
          </a:custGeom>
          <a:solidFill>
            <a:schemeClr val="bg1"/>
          </a:solidFill>
          <a:ln w="12700">
            <a:solidFill>
              <a:schemeClr val="bg2">
                <a:lumMod val="90000"/>
              </a:schemeClr>
            </a:solidFill>
            <a:miter lim="400000"/>
          </a:ln>
          <a:effectLst>
            <a:outerShdw blurRad="50800" dist="38100" dir="2700000" algn="tl" rotWithShape="0">
              <a:prstClr val="black">
                <a:alpha val="25000"/>
              </a:prstClr>
            </a:outerShdw>
          </a:effectLst>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15" name="Shape">
            <a:extLst>
              <a:ext uri="{FF2B5EF4-FFF2-40B4-BE49-F238E27FC236}">
                <a16:creationId xmlns:a16="http://schemas.microsoft.com/office/drawing/2014/main" xmlns="" id="{498E7D2F-3C3C-44AF-B8DE-772D94FBF8B9}"/>
              </a:ext>
            </a:extLst>
          </p:cNvPr>
          <p:cNvSpPr/>
          <p:nvPr/>
        </p:nvSpPr>
        <p:spPr>
          <a:xfrm>
            <a:off x="503788" y="4027753"/>
            <a:ext cx="3380999" cy="1866336"/>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18"/>
                  <a:pt x="21048" y="21600"/>
                  <a:pt x="20368" y="21600"/>
                </a:cubicBezTo>
                <a:close/>
              </a:path>
            </a:pathLst>
          </a:custGeom>
          <a:solidFill>
            <a:schemeClr val="bg1"/>
          </a:solidFill>
          <a:ln w="12700">
            <a:solidFill>
              <a:schemeClr val="bg2">
                <a:lumMod val="90000"/>
              </a:schemeClr>
            </a:solidFill>
            <a:miter lim="400000"/>
          </a:ln>
          <a:effectLst>
            <a:outerShdw blurRad="50800" dist="38100" dir="2700000" algn="tl" rotWithShape="0">
              <a:prstClr val="black">
                <a:alpha val="25000"/>
              </a:prstClr>
            </a:outerShdw>
          </a:effectLst>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19" name="Shape">
            <a:extLst>
              <a:ext uri="{FF2B5EF4-FFF2-40B4-BE49-F238E27FC236}">
                <a16:creationId xmlns:a16="http://schemas.microsoft.com/office/drawing/2014/main" xmlns="" id="{5422397A-F16C-4835-8D28-A66944289481}"/>
              </a:ext>
            </a:extLst>
          </p:cNvPr>
          <p:cNvSpPr/>
          <p:nvPr/>
        </p:nvSpPr>
        <p:spPr>
          <a:xfrm>
            <a:off x="4405500" y="4027753"/>
            <a:ext cx="3380999" cy="1866336"/>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600" y="20618"/>
                  <a:pt x="21048" y="21600"/>
                  <a:pt x="20368" y="21600"/>
                </a:cubicBezTo>
                <a:close/>
              </a:path>
            </a:pathLst>
          </a:custGeom>
          <a:solidFill>
            <a:schemeClr val="bg1"/>
          </a:solidFill>
          <a:ln w="12700">
            <a:solidFill>
              <a:schemeClr val="bg2">
                <a:lumMod val="90000"/>
              </a:schemeClr>
            </a:solidFill>
            <a:miter lim="400000"/>
          </a:ln>
          <a:effectLst>
            <a:outerShdw blurRad="50800" dist="38100" dir="2700000" algn="tl" rotWithShape="0">
              <a:prstClr val="black">
                <a:alpha val="25000"/>
              </a:prstClr>
            </a:outerShdw>
          </a:effectLst>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23" name="Shape">
            <a:extLst>
              <a:ext uri="{FF2B5EF4-FFF2-40B4-BE49-F238E27FC236}">
                <a16:creationId xmlns:a16="http://schemas.microsoft.com/office/drawing/2014/main" xmlns="" id="{5D778ACE-07E2-4099-9704-362A1D946F5E}"/>
              </a:ext>
            </a:extLst>
          </p:cNvPr>
          <p:cNvSpPr/>
          <p:nvPr/>
        </p:nvSpPr>
        <p:spPr>
          <a:xfrm>
            <a:off x="8298425" y="4027753"/>
            <a:ext cx="3380999" cy="1866336"/>
          </a:xfrm>
          <a:custGeom>
            <a:avLst/>
            <a:gdLst/>
            <a:ahLst/>
            <a:cxnLst>
              <a:cxn ang="0">
                <a:pos x="wd2" y="hd2"/>
              </a:cxn>
              <a:cxn ang="5400000">
                <a:pos x="wd2" y="hd2"/>
              </a:cxn>
              <a:cxn ang="10800000">
                <a:pos x="wd2" y="hd2"/>
              </a:cxn>
              <a:cxn ang="16200000">
                <a:pos x="wd2" y="hd2"/>
              </a:cxn>
            </a:cxnLst>
            <a:rect l="0" t="0" r="r" b="b"/>
            <a:pathLst>
              <a:path w="21600" h="21600" extrusionOk="0">
                <a:moveTo>
                  <a:pt x="20368" y="21600"/>
                </a:moveTo>
                <a:lnTo>
                  <a:pt x="1232" y="21600"/>
                </a:lnTo>
                <a:cubicBezTo>
                  <a:pt x="552" y="21600"/>
                  <a:pt x="0" y="20600"/>
                  <a:pt x="0" y="19369"/>
                </a:cubicBezTo>
                <a:lnTo>
                  <a:pt x="0" y="2231"/>
                </a:lnTo>
                <a:cubicBezTo>
                  <a:pt x="0" y="1000"/>
                  <a:pt x="552" y="0"/>
                  <a:pt x="1232" y="0"/>
                </a:cubicBezTo>
                <a:lnTo>
                  <a:pt x="20368" y="0"/>
                </a:lnTo>
                <a:cubicBezTo>
                  <a:pt x="21048" y="0"/>
                  <a:pt x="21600" y="1000"/>
                  <a:pt x="21600" y="2231"/>
                </a:cubicBezTo>
                <a:lnTo>
                  <a:pt x="21600" y="19369"/>
                </a:lnTo>
                <a:cubicBezTo>
                  <a:pt x="21590" y="20618"/>
                  <a:pt x="21038" y="21600"/>
                  <a:pt x="20368" y="21600"/>
                </a:cubicBezTo>
                <a:close/>
              </a:path>
            </a:pathLst>
          </a:custGeom>
          <a:solidFill>
            <a:schemeClr val="bg1"/>
          </a:solidFill>
          <a:ln w="12700">
            <a:solidFill>
              <a:schemeClr val="bg2">
                <a:lumMod val="90000"/>
              </a:schemeClr>
            </a:solidFill>
            <a:miter lim="400000"/>
          </a:ln>
          <a:effectLst>
            <a:outerShdw blurRad="50800" dist="38100" dir="2700000" algn="tl" rotWithShape="0">
              <a:prstClr val="black">
                <a:alpha val="25000"/>
              </a:prstClr>
            </a:outerShdw>
          </a:effectLst>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a:latin typeface="Tahoma" panose="020B0604030504040204" pitchFamily="34" charset="0"/>
              <a:ea typeface="Tahoma" panose="020B0604030504040204" pitchFamily="34" charset="0"/>
              <a:cs typeface="Tahoma" panose="020B0604030504040204" pitchFamily="34" charset="0"/>
            </a:endParaRPr>
          </a:p>
        </p:txBody>
      </p:sp>
      <p:sp>
        <p:nvSpPr>
          <p:cNvPr id="27" name="TextBox 26">
            <a:extLst>
              <a:ext uri="{FF2B5EF4-FFF2-40B4-BE49-F238E27FC236}">
                <a16:creationId xmlns:a16="http://schemas.microsoft.com/office/drawing/2014/main" xmlns="" id="{7D8D7813-3994-4E3D-AE06-C7AC81306395}"/>
              </a:ext>
            </a:extLst>
          </p:cNvPr>
          <p:cNvSpPr txBox="1"/>
          <p:nvPr/>
        </p:nvSpPr>
        <p:spPr>
          <a:xfrm>
            <a:off x="503788" y="1831476"/>
            <a:ext cx="3381000" cy="400110"/>
          </a:xfrm>
          <a:prstGeom prst="rect">
            <a:avLst/>
          </a:prstGeom>
          <a:solidFill>
            <a:schemeClr val="accent4">
              <a:lumMod val="40000"/>
              <a:lumOff val="60000"/>
            </a:schemeClr>
          </a:solidFill>
        </p:spPr>
        <p:txBody>
          <a:bodyPr wrap="square" lIns="0" rIns="0" rtlCol="0" anchor="b">
            <a:spAutoFit/>
          </a:bodyPr>
          <a:lstStyle/>
          <a:p>
            <a:pPr algn="ctr"/>
            <a:r>
              <a:rPr lang="en-US" sz="2000" b="1" noProof="1">
                <a:latin typeface="Tahoma" panose="020B0604030504040204" pitchFamily="34" charset="0"/>
                <a:ea typeface="Tahoma" panose="020B0604030504040204" pitchFamily="34" charset="0"/>
                <a:cs typeface="Tahoma" panose="020B0604030504040204" pitchFamily="34" charset="0"/>
              </a:rPr>
              <a:t>Cleared Barangays</a:t>
            </a:r>
          </a:p>
        </p:txBody>
      </p:sp>
      <p:sp>
        <p:nvSpPr>
          <p:cNvPr id="28" name="TextBox 27">
            <a:extLst>
              <a:ext uri="{FF2B5EF4-FFF2-40B4-BE49-F238E27FC236}">
                <a16:creationId xmlns:a16="http://schemas.microsoft.com/office/drawing/2014/main" xmlns="" id="{C38FF05D-86EF-43C2-9340-F8BFEC849606}"/>
              </a:ext>
            </a:extLst>
          </p:cNvPr>
          <p:cNvSpPr txBox="1"/>
          <p:nvPr/>
        </p:nvSpPr>
        <p:spPr>
          <a:xfrm>
            <a:off x="809379" y="2384244"/>
            <a:ext cx="2669953" cy="1015663"/>
          </a:xfrm>
          <a:prstGeom prst="rect">
            <a:avLst/>
          </a:prstGeom>
          <a:noFill/>
        </p:spPr>
        <p:txBody>
          <a:bodyPr wrap="square" lIns="0" rIns="0" rtlCol="0" anchor="t">
            <a:spAutoFit/>
          </a:bodyPr>
          <a:lstStyle/>
          <a:p>
            <a:pPr algn="ctr"/>
            <a:r>
              <a:rPr lang="en-US" sz="1500" noProof="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Cleared Barangays to submit documentary requirements to the province/city/municipal (P/C/M) government</a:t>
            </a:r>
          </a:p>
        </p:txBody>
      </p:sp>
      <p:sp>
        <p:nvSpPr>
          <p:cNvPr id="45" name="Title 4">
            <a:extLst>
              <a:ext uri="{FF2B5EF4-FFF2-40B4-BE49-F238E27FC236}">
                <a16:creationId xmlns:a16="http://schemas.microsoft.com/office/drawing/2014/main" xmlns="" id="{F3A3263E-C20D-4B41-AAC3-7B728ED35EAB}"/>
              </a:ext>
            </a:extLst>
          </p:cNvPr>
          <p:cNvSpPr txBox="1">
            <a:spLocks/>
          </p:cNvSpPr>
          <p:nvPr/>
        </p:nvSpPr>
        <p:spPr>
          <a:xfrm>
            <a:off x="152398" y="377285"/>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Franklin Gothic Demi Cond"/>
                <a:cs typeface="Times New Roman"/>
              </a:rPr>
              <a:t>GUIDELINES IN THE RELEASE OF FY 2022 LGSF-SBDP</a:t>
            </a:r>
          </a:p>
        </p:txBody>
      </p:sp>
      <p:sp>
        <p:nvSpPr>
          <p:cNvPr id="46" name="TextBox 45">
            <a:extLst>
              <a:ext uri="{FF2B5EF4-FFF2-40B4-BE49-F238E27FC236}">
                <a16:creationId xmlns:a16="http://schemas.microsoft.com/office/drawing/2014/main" xmlns="" id="{09C1FF29-7ED7-4F99-B091-2694FFB1D0CD}"/>
              </a:ext>
            </a:extLst>
          </p:cNvPr>
          <p:cNvSpPr txBox="1"/>
          <p:nvPr/>
        </p:nvSpPr>
        <p:spPr>
          <a:xfrm>
            <a:off x="4405499" y="1831476"/>
            <a:ext cx="3381000" cy="400110"/>
          </a:xfrm>
          <a:prstGeom prst="rect">
            <a:avLst/>
          </a:prstGeom>
          <a:solidFill>
            <a:schemeClr val="accent4">
              <a:lumMod val="40000"/>
              <a:lumOff val="60000"/>
            </a:schemeClr>
          </a:solidFill>
        </p:spPr>
        <p:txBody>
          <a:bodyPr wrap="square" lIns="0" rIns="0" rtlCol="0" anchor="b">
            <a:spAutoFit/>
          </a:bodyPr>
          <a:lstStyle/>
          <a:p>
            <a:pPr algn="ctr"/>
            <a:r>
              <a:rPr lang="en-US" sz="2000" b="1" noProof="1">
                <a:latin typeface="Tahoma" panose="020B0604030504040204" pitchFamily="34" charset="0"/>
                <a:ea typeface="Tahoma" panose="020B0604030504040204" pitchFamily="34" charset="0"/>
                <a:cs typeface="Tahoma" panose="020B0604030504040204" pitchFamily="34" charset="0"/>
              </a:rPr>
              <a:t>P/C/M Governments</a:t>
            </a:r>
          </a:p>
        </p:txBody>
      </p:sp>
      <p:sp>
        <p:nvSpPr>
          <p:cNvPr id="47" name="TextBox 46">
            <a:extLst>
              <a:ext uri="{FF2B5EF4-FFF2-40B4-BE49-F238E27FC236}">
                <a16:creationId xmlns:a16="http://schemas.microsoft.com/office/drawing/2014/main" xmlns="" id="{3BDF8B3F-7469-4A1B-86EA-DF6F0FDA6A6C}"/>
              </a:ext>
            </a:extLst>
          </p:cNvPr>
          <p:cNvSpPr txBox="1"/>
          <p:nvPr/>
        </p:nvSpPr>
        <p:spPr>
          <a:xfrm>
            <a:off x="8298423" y="1831476"/>
            <a:ext cx="3381000" cy="400110"/>
          </a:xfrm>
          <a:prstGeom prst="rect">
            <a:avLst/>
          </a:prstGeom>
          <a:solidFill>
            <a:schemeClr val="accent4">
              <a:lumMod val="40000"/>
              <a:lumOff val="60000"/>
            </a:schemeClr>
          </a:solidFill>
        </p:spPr>
        <p:txBody>
          <a:bodyPr wrap="square" lIns="0" rIns="0" rtlCol="0" anchor="b">
            <a:spAutoFit/>
          </a:bodyPr>
          <a:lstStyle/>
          <a:p>
            <a:pPr algn="ctr"/>
            <a:r>
              <a:rPr lang="en-US" sz="2000" b="1" noProof="1">
                <a:latin typeface="Tahoma" panose="020B0604030504040204" pitchFamily="34" charset="0"/>
                <a:ea typeface="Tahoma" panose="020B0604030504040204" pitchFamily="34" charset="0"/>
                <a:cs typeface="Tahoma" panose="020B0604030504040204" pitchFamily="34" charset="0"/>
              </a:rPr>
              <a:t>RTF-ELCAC</a:t>
            </a:r>
          </a:p>
        </p:txBody>
      </p:sp>
      <p:sp>
        <p:nvSpPr>
          <p:cNvPr id="48" name="TextBox 47">
            <a:extLst>
              <a:ext uri="{FF2B5EF4-FFF2-40B4-BE49-F238E27FC236}">
                <a16:creationId xmlns:a16="http://schemas.microsoft.com/office/drawing/2014/main" xmlns="" id="{DD485EE1-EB9B-45F2-948E-3107E40FA40C}"/>
              </a:ext>
            </a:extLst>
          </p:cNvPr>
          <p:cNvSpPr txBox="1"/>
          <p:nvPr/>
        </p:nvSpPr>
        <p:spPr>
          <a:xfrm>
            <a:off x="512574" y="4267783"/>
            <a:ext cx="3381000" cy="400110"/>
          </a:xfrm>
          <a:prstGeom prst="rect">
            <a:avLst/>
          </a:prstGeom>
          <a:solidFill>
            <a:schemeClr val="accent4">
              <a:lumMod val="40000"/>
              <a:lumOff val="60000"/>
            </a:schemeClr>
          </a:solidFill>
        </p:spPr>
        <p:txBody>
          <a:bodyPr wrap="square" lIns="0" rIns="0" rtlCol="0" anchor="b">
            <a:spAutoFit/>
          </a:bodyPr>
          <a:lstStyle/>
          <a:p>
            <a:pPr algn="ctr"/>
            <a:r>
              <a:rPr lang="en-US" sz="2000" b="1" noProof="1">
                <a:latin typeface="Tahoma" panose="020B0604030504040204" pitchFamily="34" charset="0"/>
                <a:ea typeface="Tahoma" panose="020B0604030504040204" pitchFamily="34" charset="0"/>
                <a:cs typeface="Tahoma" panose="020B0604030504040204" pitchFamily="34" charset="0"/>
              </a:rPr>
              <a:t>Bureau of Treasury</a:t>
            </a:r>
          </a:p>
        </p:txBody>
      </p:sp>
      <p:sp>
        <p:nvSpPr>
          <p:cNvPr id="49" name="TextBox 48">
            <a:extLst>
              <a:ext uri="{FF2B5EF4-FFF2-40B4-BE49-F238E27FC236}">
                <a16:creationId xmlns:a16="http://schemas.microsoft.com/office/drawing/2014/main" xmlns="" id="{8FB5F644-E6E4-43D1-AE67-AB9F7ACC5031}"/>
              </a:ext>
            </a:extLst>
          </p:cNvPr>
          <p:cNvSpPr txBox="1"/>
          <p:nvPr/>
        </p:nvSpPr>
        <p:spPr>
          <a:xfrm>
            <a:off x="4414287" y="4268141"/>
            <a:ext cx="3381000" cy="400110"/>
          </a:xfrm>
          <a:prstGeom prst="rect">
            <a:avLst/>
          </a:prstGeom>
          <a:solidFill>
            <a:schemeClr val="accent4">
              <a:lumMod val="40000"/>
              <a:lumOff val="60000"/>
            </a:schemeClr>
          </a:solidFill>
        </p:spPr>
        <p:txBody>
          <a:bodyPr wrap="square" lIns="0" rIns="0" rtlCol="0" anchor="b">
            <a:spAutoFit/>
          </a:bodyPr>
          <a:lstStyle/>
          <a:p>
            <a:pPr algn="ctr"/>
            <a:r>
              <a:rPr lang="en-US" sz="2000" b="1" noProof="1">
                <a:latin typeface="Tahoma" panose="020B0604030504040204" pitchFamily="34" charset="0"/>
                <a:ea typeface="Tahoma" panose="020B0604030504040204" pitchFamily="34" charset="0"/>
                <a:cs typeface="Tahoma" panose="020B0604030504040204" pitchFamily="34" charset="0"/>
              </a:rPr>
              <a:t>DBM Central Office</a:t>
            </a:r>
          </a:p>
        </p:txBody>
      </p:sp>
      <p:sp>
        <p:nvSpPr>
          <p:cNvPr id="50" name="TextBox 49">
            <a:extLst>
              <a:ext uri="{FF2B5EF4-FFF2-40B4-BE49-F238E27FC236}">
                <a16:creationId xmlns:a16="http://schemas.microsoft.com/office/drawing/2014/main" xmlns="" id="{C3408ECF-7897-4EC0-B24B-0B66ECF9878E}"/>
              </a:ext>
            </a:extLst>
          </p:cNvPr>
          <p:cNvSpPr txBox="1"/>
          <p:nvPr/>
        </p:nvSpPr>
        <p:spPr>
          <a:xfrm>
            <a:off x="8298423" y="4291551"/>
            <a:ext cx="3381000" cy="400110"/>
          </a:xfrm>
          <a:prstGeom prst="rect">
            <a:avLst/>
          </a:prstGeom>
          <a:solidFill>
            <a:schemeClr val="accent4">
              <a:lumMod val="40000"/>
              <a:lumOff val="60000"/>
            </a:schemeClr>
          </a:solidFill>
        </p:spPr>
        <p:txBody>
          <a:bodyPr wrap="square" lIns="0" rIns="0" rtlCol="0" anchor="b">
            <a:spAutoFit/>
          </a:bodyPr>
          <a:lstStyle/>
          <a:p>
            <a:pPr algn="ctr"/>
            <a:r>
              <a:rPr lang="en-US" sz="2000" b="1" noProof="1">
                <a:latin typeface="Tahoma" panose="020B0604030504040204" pitchFamily="34" charset="0"/>
                <a:ea typeface="Tahoma" panose="020B0604030504040204" pitchFamily="34" charset="0"/>
                <a:cs typeface="Tahoma" panose="020B0604030504040204" pitchFamily="34" charset="0"/>
              </a:rPr>
              <a:t>NTF-ELCAC</a:t>
            </a:r>
          </a:p>
        </p:txBody>
      </p:sp>
      <p:sp>
        <p:nvSpPr>
          <p:cNvPr id="51" name="Arrow: Right 50">
            <a:extLst>
              <a:ext uri="{FF2B5EF4-FFF2-40B4-BE49-F238E27FC236}">
                <a16:creationId xmlns:a16="http://schemas.microsoft.com/office/drawing/2014/main" xmlns="" id="{FEEF2A7A-A0BD-4F5A-8701-6294A97BDE90}"/>
              </a:ext>
            </a:extLst>
          </p:cNvPr>
          <p:cNvSpPr/>
          <p:nvPr/>
        </p:nvSpPr>
        <p:spPr>
          <a:xfrm>
            <a:off x="3784922" y="2372810"/>
            <a:ext cx="775503" cy="668777"/>
          </a:xfrm>
          <a:prstGeom prst="rightArrow">
            <a:avLst/>
          </a:prstGeom>
          <a:solidFill>
            <a:srgbClr val="0A728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2" name="Arrow: Right 51">
            <a:extLst>
              <a:ext uri="{FF2B5EF4-FFF2-40B4-BE49-F238E27FC236}">
                <a16:creationId xmlns:a16="http://schemas.microsoft.com/office/drawing/2014/main" xmlns="" id="{308537C4-1CE6-404C-B093-46BDF85609B9}"/>
              </a:ext>
            </a:extLst>
          </p:cNvPr>
          <p:cNvSpPr/>
          <p:nvPr/>
        </p:nvSpPr>
        <p:spPr>
          <a:xfrm>
            <a:off x="7696289" y="2372810"/>
            <a:ext cx="775503" cy="668777"/>
          </a:xfrm>
          <a:prstGeom prst="rightArrow">
            <a:avLst/>
          </a:prstGeom>
          <a:solidFill>
            <a:srgbClr val="0A728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3" name="Arrow: Right 52">
            <a:extLst>
              <a:ext uri="{FF2B5EF4-FFF2-40B4-BE49-F238E27FC236}">
                <a16:creationId xmlns:a16="http://schemas.microsoft.com/office/drawing/2014/main" xmlns="" id="{3CB20FAA-0F8C-467A-9D39-75F0972D67B1}"/>
              </a:ext>
            </a:extLst>
          </p:cNvPr>
          <p:cNvSpPr/>
          <p:nvPr/>
        </p:nvSpPr>
        <p:spPr>
          <a:xfrm rot="5400000">
            <a:off x="9601171" y="3482363"/>
            <a:ext cx="775503" cy="668777"/>
          </a:xfrm>
          <a:prstGeom prst="rightArrow">
            <a:avLst/>
          </a:prstGeom>
          <a:solidFill>
            <a:srgbClr val="0A728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4" name="Arrow: Right 53">
            <a:extLst>
              <a:ext uri="{FF2B5EF4-FFF2-40B4-BE49-F238E27FC236}">
                <a16:creationId xmlns:a16="http://schemas.microsoft.com/office/drawing/2014/main" xmlns="" id="{CF1A1323-C068-4BA1-B829-C4674F784E5C}"/>
              </a:ext>
            </a:extLst>
          </p:cNvPr>
          <p:cNvSpPr/>
          <p:nvPr/>
        </p:nvSpPr>
        <p:spPr>
          <a:xfrm rot="10800000">
            <a:off x="7613692" y="4878827"/>
            <a:ext cx="775503" cy="668777"/>
          </a:xfrm>
          <a:prstGeom prst="rightArrow">
            <a:avLst/>
          </a:prstGeom>
          <a:solidFill>
            <a:srgbClr val="0A728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5" name="Arrow: Right 54">
            <a:extLst>
              <a:ext uri="{FF2B5EF4-FFF2-40B4-BE49-F238E27FC236}">
                <a16:creationId xmlns:a16="http://schemas.microsoft.com/office/drawing/2014/main" xmlns="" id="{95DE411F-8370-46D1-A803-07F95FDA484D}"/>
              </a:ext>
            </a:extLst>
          </p:cNvPr>
          <p:cNvSpPr/>
          <p:nvPr/>
        </p:nvSpPr>
        <p:spPr>
          <a:xfrm rot="10800000">
            <a:off x="3691103" y="4878828"/>
            <a:ext cx="775503" cy="668777"/>
          </a:xfrm>
          <a:prstGeom prst="rightArrow">
            <a:avLst/>
          </a:prstGeom>
          <a:solidFill>
            <a:srgbClr val="0A728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56" name="TextBox 55">
            <a:extLst>
              <a:ext uri="{FF2B5EF4-FFF2-40B4-BE49-F238E27FC236}">
                <a16:creationId xmlns:a16="http://schemas.microsoft.com/office/drawing/2014/main" xmlns="" id="{146DB4C4-28B9-4307-A51C-8A24D1E7C495}"/>
              </a:ext>
            </a:extLst>
          </p:cNvPr>
          <p:cNvSpPr txBox="1"/>
          <p:nvPr/>
        </p:nvSpPr>
        <p:spPr>
          <a:xfrm>
            <a:off x="4757188" y="5005665"/>
            <a:ext cx="2669953" cy="553998"/>
          </a:xfrm>
          <a:prstGeom prst="rect">
            <a:avLst/>
          </a:prstGeom>
          <a:noFill/>
        </p:spPr>
        <p:txBody>
          <a:bodyPr wrap="square" lIns="0" rIns="0" rtlCol="0" anchor="t">
            <a:spAutoFit/>
          </a:bodyPr>
          <a:lstStyle/>
          <a:p>
            <a:pPr algn="ctr"/>
            <a:r>
              <a:rPr lang="en-US" sz="1500" noProof="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DBM CO shall prepare the SARO and NCA</a:t>
            </a:r>
          </a:p>
        </p:txBody>
      </p:sp>
      <p:sp>
        <p:nvSpPr>
          <p:cNvPr id="57" name="TextBox 56">
            <a:extLst>
              <a:ext uri="{FF2B5EF4-FFF2-40B4-BE49-F238E27FC236}">
                <a16:creationId xmlns:a16="http://schemas.microsoft.com/office/drawing/2014/main" xmlns="" id="{CC044F8F-11DE-4350-BB10-ED0E1EBBF995}"/>
              </a:ext>
            </a:extLst>
          </p:cNvPr>
          <p:cNvSpPr txBox="1"/>
          <p:nvPr/>
        </p:nvSpPr>
        <p:spPr>
          <a:xfrm>
            <a:off x="8740631" y="2330060"/>
            <a:ext cx="2669953" cy="1015663"/>
          </a:xfrm>
          <a:prstGeom prst="rect">
            <a:avLst/>
          </a:prstGeom>
          <a:noFill/>
        </p:spPr>
        <p:txBody>
          <a:bodyPr wrap="square" lIns="0" rIns="0" rtlCol="0" anchor="t">
            <a:spAutoFit/>
          </a:bodyPr>
          <a:lstStyle/>
          <a:p>
            <a:pPr algn="ctr"/>
            <a:r>
              <a:rPr lang="en-US" sz="1500" noProof="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RTF-ELCAC shall evaluate the proposed projects,  and endorse eligible and compliant requests to NTF-ELCAC</a:t>
            </a:r>
          </a:p>
        </p:txBody>
      </p:sp>
      <p:sp>
        <p:nvSpPr>
          <p:cNvPr id="58" name="TextBox 57">
            <a:extLst>
              <a:ext uri="{FF2B5EF4-FFF2-40B4-BE49-F238E27FC236}">
                <a16:creationId xmlns:a16="http://schemas.microsoft.com/office/drawing/2014/main" xmlns="" id="{1CDAD66B-3DD2-4C08-A4BF-3613A898F7D8}"/>
              </a:ext>
            </a:extLst>
          </p:cNvPr>
          <p:cNvSpPr txBox="1"/>
          <p:nvPr/>
        </p:nvSpPr>
        <p:spPr>
          <a:xfrm>
            <a:off x="8671526" y="4868597"/>
            <a:ext cx="2669953" cy="784830"/>
          </a:xfrm>
          <a:prstGeom prst="rect">
            <a:avLst/>
          </a:prstGeom>
          <a:noFill/>
        </p:spPr>
        <p:txBody>
          <a:bodyPr wrap="square" lIns="0" rIns="0" rtlCol="0" anchor="t">
            <a:spAutoFit/>
          </a:bodyPr>
          <a:lstStyle/>
          <a:p>
            <a:pPr algn="ctr"/>
            <a:r>
              <a:rPr lang="en-US" sz="1500" noProof="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NTF-ELCAC shall consolidate and endorse compliant requests to DBM CO</a:t>
            </a:r>
          </a:p>
        </p:txBody>
      </p:sp>
      <p:sp>
        <p:nvSpPr>
          <p:cNvPr id="59" name="TextBox 58">
            <a:extLst>
              <a:ext uri="{FF2B5EF4-FFF2-40B4-BE49-F238E27FC236}">
                <a16:creationId xmlns:a16="http://schemas.microsoft.com/office/drawing/2014/main" xmlns="" id="{B3325651-8156-4FAD-B10E-E5BAD824646B}"/>
              </a:ext>
            </a:extLst>
          </p:cNvPr>
          <p:cNvSpPr txBox="1"/>
          <p:nvPr/>
        </p:nvSpPr>
        <p:spPr>
          <a:xfrm>
            <a:off x="4829264" y="2467346"/>
            <a:ext cx="2669953" cy="784830"/>
          </a:xfrm>
          <a:prstGeom prst="rect">
            <a:avLst/>
          </a:prstGeom>
          <a:noFill/>
        </p:spPr>
        <p:txBody>
          <a:bodyPr wrap="square" lIns="0" rIns="0" rtlCol="0" anchor="t">
            <a:spAutoFit/>
          </a:bodyPr>
          <a:lstStyle/>
          <a:p>
            <a:pPr algn="ctr"/>
            <a:r>
              <a:rPr lang="en-US" sz="1500" noProof="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P/C/M shall endorse the proposed projects of compliant barangays to RTF-ELCAC</a:t>
            </a:r>
          </a:p>
        </p:txBody>
      </p:sp>
      <p:sp>
        <p:nvSpPr>
          <p:cNvPr id="60" name="TextBox 59">
            <a:extLst>
              <a:ext uri="{FF2B5EF4-FFF2-40B4-BE49-F238E27FC236}">
                <a16:creationId xmlns:a16="http://schemas.microsoft.com/office/drawing/2014/main" xmlns="" id="{24B3CAD2-8B74-4DE1-B33D-ED17BAB284EB}"/>
              </a:ext>
            </a:extLst>
          </p:cNvPr>
          <p:cNvSpPr txBox="1"/>
          <p:nvPr/>
        </p:nvSpPr>
        <p:spPr>
          <a:xfrm>
            <a:off x="791843" y="4868597"/>
            <a:ext cx="2669953" cy="553998"/>
          </a:xfrm>
          <a:prstGeom prst="rect">
            <a:avLst/>
          </a:prstGeom>
          <a:noFill/>
        </p:spPr>
        <p:txBody>
          <a:bodyPr wrap="square" lIns="0" rIns="0" rtlCol="0" anchor="t">
            <a:spAutoFit/>
          </a:bodyPr>
          <a:lstStyle/>
          <a:p>
            <a:pPr algn="ctr"/>
            <a:r>
              <a:rPr lang="en-US" sz="1500" noProof="1">
                <a:solidFill>
                  <a:schemeClr val="tx1">
                    <a:lumMod val="65000"/>
                    <a:lumOff val="35000"/>
                  </a:schemeClr>
                </a:solidFill>
                <a:latin typeface="Tahoma" panose="020B0604030504040204" pitchFamily="34" charset="0"/>
                <a:ea typeface="Tahoma" panose="020B0604030504040204" pitchFamily="34" charset="0"/>
                <a:cs typeface="Tahoma" panose="020B0604030504040204" pitchFamily="34" charset="0"/>
              </a:rPr>
              <a:t>BTr shall issue ADA to to the AGSBs and NADAI to LGUs</a:t>
            </a:r>
          </a:p>
        </p:txBody>
      </p:sp>
    </p:spTree>
    <p:extLst>
      <p:ext uri="{BB962C8B-B14F-4D97-AF65-F5344CB8AC3E}">
        <p14:creationId xmlns:p14="http://schemas.microsoft.com/office/powerpoint/2010/main" val="268257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500"/>
                                        <p:tgtEl>
                                          <p:spTgt spid="5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wipe(left)">
                                      <p:cBhvr>
                                        <p:cTn id="34" dur="500"/>
                                        <p:tgtEl>
                                          <p:spTgt spid="5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up)">
                                      <p:cBhvr>
                                        <p:cTn id="50" dur="500"/>
                                        <p:tgtEl>
                                          <p:spTgt spid="5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wipe(right)">
                                      <p:cBhvr>
                                        <p:cTn id="66" dur="500"/>
                                        <p:tgtEl>
                                          <p:spTgt spid="5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500"/>
                                        <p:tgtEl>
                                          <p:spTgt spid="5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grpId="0" nodeType="click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right)">
                                      <p:cBhvr>
                                        <p:cTn id="82" dur="500"/>
                                        <p:tgtEl>
                                          <p:spTgt spid="5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500"/>
                                        <p:tgtEl>
                                          <p:spTgt spid="1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500"/>
                                        <p:tgtEl>
                                          <p:spTgt spid="4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1" grpId="0" animBg="1"/>
      <p:bldP spid="15" grpId="0" animBg="1"/>
      <p:bldP spid="19" grpId="0" animBg="1"/>
      <p:bldP spid="23" grpId="0" animBg="1"/>
      <p:bldP spid="27" grpId="0" animBg="1"/>
      <p:bldP spid="28" grpId="0"/>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4841" y="2118808"/>
            <a:ext cx="10942318" cy="2206720"/>
          </a:xfrm>
          <a:noFill/>
        </p:spPr>
        <p:txBody>
          <a:bodyPr>
            <a:noAutofit/>
          </a:bodyPr>
          <a:lstStyle/>
          <a:p>
            <a:r>
              <a:rPr lang="en-US" sz="3800" b="1" dirty="0">
                <a:latin typeface="Franklin Gothic Demi Cond" panose="020B0706030402020204" pitchFamily="34" charset="0"/>
                <a:cs typeface="Times New Roman" panose="02020603050405020304" pitchFamily="18" charset="0"/>
              </a:rPr>
              <a:t>GUIDELINES ON THE RELEASE AND </a:t>
            </a:r>
            <a:br>
              <a:rPr lang="en-US" sz="3800" b="1" dirty="0">
                <a:latin typeface="Franklin Gothic Demi Cond" panose="020B0706030402020204" pitchFamily="34" charset="0"/>
                <a:cs typeface="Times New Roman" panose="02020603050405020304" pitchFamily="18" charset="0"/>
              </a:rPr>
            </a:br>
            <a:r>
              <a:rPr lang="en-US" sz="3800" b="1" dirty="0">
                <a:latin typeface="Franklin Gothic Demi Cond" panose="020B0706030402020204" pitchFamily="34" charset="0"/>
                <a:cs typeface="Times New Roman" panose="02020603050405020304" pitchFamily="18" charset="0"/>
              </a:rPr>
              <a:t>UTILIZATION OF THE</a:t>
            </a:r>
            <a:r>
              <a:rPr lang="en-US" sz="4000" b="1" dirty="0">
                <a:latin typeface="Franklin Gothic Demi Cond" panose="020B0706030402020204" pitchFamily="34" charset="0"/>
                <a:cs typeface="Times New Roman" panose="02020603050405020304" pitchFamily="18" charset="0"/>
              </a:rPr>
              <a:t> LOCAL GOVERNMENT SUPPORT FUND – GROWTH EQUITY FUND </a:t>
            </a:r>
            <a:r>
              <a:rPr lang="en-US" sz="3800" b="1" dirty="0">
                <a:latin typeface="Franklin Gothic Demi Cond" panose="020B0706030402020204" pitchFamily="34" charset="0"/>
                <a:cs typeface="Times New Roman" panose="02020603050405020304" pitchFamily="18" charset="0"/>
              </a:rPr>
              <a:t>UNDER THE FY 2022 GENERAL APPROPRIATIONS ACT, RA NO. 11639</a:t>
            </a:r>
            <a:endParaRPr lang="en-PH" sz="3800" dirty="0">
              <a:effectLst>
                <a:reflection blurRad="101600" stA="73000" endPos="32000" dist="12700" dir="5400000" sy="-100000" algn="bl" rotWithShape="0"/>
              </a:effectLst>
              <a:latin typeface="Franklin Gothic Demi Cond" panose="020B0706030402020204" pitchFamily="34" charset="0"/>
              <a:cs typeface="Times New Roman" panose="02020603050405020304" pitchFamily="18" charset="0"/>
            </a:endParaRPr>
          </a:p>
        </p:txBody>
      </p:sp>
    </p:spTree>
    <p:extLst>
      <p:ext uri="{BB962C8B-B14F-4D97-AF65-F5344CB8AC3E}">
        <p14:creationId xmlns:p14="http://schemas.microsoft.com/office/powerpoint/2010/main" val="31268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xmlns="" id="{83B2ACAB-1014-4FB7-997D-39A208AC06EB}"/>
              </a:ext>
            </a:extLst>
          </p:cNvPr>
          <p:cNvSpPr txBox="1">
            <a:spLocks noChangeArrowheads="1"/>
          </p:cNvSpPr>
          <p:nvPr/>
        </p:nvSpPr>
        <p:spPr bwMode="auto">
          <a:xfrm>
            <a:off x="4630057" y="3898466"/>
            <a:ext cx="6438582" cy="128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85750" indent="-285750" defTabSz="685800">
              <a:spcBef>
                <a:spcPct val="20000"/>
              </a:spcBef>
              <a:buFont typeface="Arial" panose="020B0604020202020204" pitchFamily="34" charset="0"/>
              <a:buChar char="•"/>
              <a:defRPr sz="3200">
                <a:solidFill>
                  <a:schemeClr val="tx1"/>
                </a:solidFill>
                <a:latin typeface="Calibri" panose="020F0502020204030204" pitchFamily="34" charset="0"/>
              </a:defRPr>
            </a:lvl1pPr>
            <a:lvl2pPr marL="1028700" indent="-285750" defTabSz="6858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just">
              <a:lnSpc>
                <a:spcPct val="90000"/>
              </a:lnSpc>
              <a:spcBef>
                <a:spcPts val="422"/>
              </a:spcBef>
              <a:buNone/>
            </a:pPr>
            <a:r>
              <a:rPr lang="en-US" altLang="en-US" sz="2800" dirty="0">
                <a:latin typeface="Tahoma" panose="020B0604030504040204" pitchFamily="34" charset="0"/>
                <a:ea typeface="Tahoma" panose="020B0604030504040204" pitchFamily="34" charset="0"/>
                <a:cs typeface="Tahoma" panose="020B0604030504040204" pitchFamily="34" charset="0"/>
              </a:rPr>
              <a:t>A Growth Equity Fund shall be established starting FY 2022 to address problem of marginalization, unequal development, and high poverty incidence across different LGUs.</a:t>
            </a:r>
          </a:p>
        </p:txBody>
      </p:sp>
      <p:sp>
        <p:nvSpPr>
          <p:cNvPr id="10" name="Shape 586">
            <a:extLst>
              <a:ext uri="{FF2B5EF4-FFF2-40B4-BE49-F238E27FC236}">
                <a16:creationId xmlns:a16="http://schemas.microsoft.com/office/drawing/2014/main" xmlns="" id="{C627CEB2-7367-4030-87CD-3B10CB261D4C}"/>
              </a:ext>
            </a:extLst>
          </p:cNvPr>
          <p:cNvSpPr/>
          <p:nvPr/>
        </p:nvSpPr>
        <p:spPr>
          <a:xfrm>
            <a:off x="5102559" y="1951548"/>
            <a:ext cx="5376756" cy="1774992"/>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sz="1600">
              <a:latin typeface="Tahoma" panose="020B0604030504040204" pitchFamily="34" charset="0"/>
              <a:ea typeface="Tahoma" panose="020B0604030504040204" pitchFamily="34" charset="0"/>
              <a:cs typeface="Tahoma" panose="020B0604030504040204" pitchFamily="34" charset="0"/>
            </a:endParaRPr>
          </a:p>
        </p:txBody>
      </p:sp>
      <p:sp>
        <p:nvSpPr>
          <p:cNvPr id="7" name="Title 4">
            <a:extLst>
              <a:ext uri="{FF2B5EF4-FFF2-40B4-BE49-F238E27FC236}">
                <a16:creationId xmlns:a16="http://schemas.microsoft.com/office/drawing/2014/main" xmlns="" id="{9917EF34-1061-4290-AE5A-E1746BCD3964}"/>
              </a:ext>
            </a:extLst>
          </p:cNvPr>
          <p:cNvSpPr txBox="1">
            <a:spLocks/>
          </p:cNvSpPr>
          <p:nvPr/>
        </p:nvSpPr>
        <p:spPr>
          <a:xfrm>
            <a:off x="0" y="574081"/>
            <a:ext cx="12192000" cy="1289123"/>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rgbClr val="002060"/>
                </a:solidFill>
                <a:latin typeface="Tahoma" panose="020B0604030504040204" pitchFamily="34" charset="0"/>
                <a:ea typeface="Tahoma" panose="020B0604030504040204" pitchFamily="34" charset="0"/>
                <a:cs typeface="Tahoma" panose="020B0604030504040204" pitchFamily="34" charset="0"/>
              </a:rPr>
              <a:t>ESTABLISHMENT OF GROWTH EQUITY FUND</a:t>
            </a:r>
          </a:p>
        </p:txBody>
      </p:sp>
      <p:sp>
        <p:nvSpPr>
          <p:cNvPr id="8" name="Google Shape;108;gebb1476293_0_0">
            <a:extLst>
              <a:ext uri="{FF2B5EF4-FFF2-40B4-BE49-F238E27FC236}">
                <a16:creationId xmlns:a16="http://schemas.microsoft.com/office/drawing/2014/main" xmlns="" id="{E733A053-7264-42DC-AA55-060E3261682B}"/>
              </a:ext>
            </a:extLst>
          </p:cNvPr>
          <p:cNvSpPr txBox="1"/>
          <p:nvPr/>
        </p:nvSpPr>
        <p:spPr>
          <a:xfrm>
            <a:off x="4685233" y="2008062"/>
            <a:ext cx="6328229" cy="1661963"/>
          </a:xfrm>
          <a:prstGeom prst="rect">
            <a:avLst/>
          </a:prstGeom>
          <a:noFill/>
          <a:ln>
            <a:noFill/>
          </a:ln>
        </p:spPr>
        <p:txBody>
          <a:bodyPr spcFirstLastPara="1" wrap="square" lIns="91425" tIns="91425" rIns="91425" bIns="91425" anchor="t" anchorCtr="0">
            <a:spAutoFit/>
          </a:bodyPr>
          <a:lstStyle/>
          <a:p>
            <a:pPr algn="ctr">
              <a:spcBef>
                <a:spcPts val="0"/>
              </a:spcBef>
              <a:spcAft>
                <a:spcPts val="0"/>
              </a:spcAft>
              <a:buClr>
                <a:srgbClr val="000000"/>
              </a:buClr>
              <a:buSzPts val="3600"/>
            </a:pPr>
            <a:r>
              <a:rPr lang="en-PH" sz="2400" spc="600" dirty="0">
                <a:solidFill>
                  <a:srgbClr val="002060"/>
                </a:solidFill>
                <a:latin typeface="Tahoma" panose="020B0604030504040204" pitchFamily="34" charset="0"/>
                <a:ea typeface="Tahoma" panose="020B0604030504040204" pitchFamily="34" charset="0"/>
                <a:cs typeface="Tahoma" panose="020B0604030504040204" pitchFamily="34" charset="0"/>
                <a:sym typeface="Tahoma"/>
              </a:rPr>
              <a:t>APPROPRIATION:</a:t>
            </a:r>
            <a:endParaRPr lang="en" sz="2400" i="0" u="none" strike="noStrike" cap="none" spc="600" dirty="0">
              <a:solidFill>
                <a:srgbClr val="002060"/>
              </a:solidFill>
              <a:latin typeface="Tahoma" panose="020B0604030504040204" pitchFamily="34" charset="0"/>
              <a:ea typeface="Tahoma" panose="020B0604030504040204" pitchFamily="34" charset="0"/>
              <a:cs typeface="Tahoma" panose="020B0604030504040204" pitchFamily="34" charset="0"/>
              <a:sym typeface="Tahoma"/>
            </a:endParaRPr>
          </a:p>
          <a:p>
            <a:pPr marL="0" marR="0" lvl="0" indent="0" algn="ctr" rtl="0">
              <a:lnSpc>
                <a:spcPct val="100000"/>
              </a:lnSpc>
              <a:spcBef>
                <a:spcPts val="0"/>
              </a:spcBef>
              <a:spcAft>
                <a:spcPts val="0"/>
              </a:spcAft>
              <a:buClr>
                <a:srgbClr val="000000"/>
              </a:buClr>
              <a:buSzPts val="3600"/>
              <a:buFont typeface="Arial"/>
              <a:buNone/>
            </a:pPr>
            <a:r>
              <a:rPr lang="en" sz="7200" b="1" i="0" u="none" strike="noStrike" cap="none" spc="600" dirty="0">
                <a:solidFill>
                  <a:srgbClr val="002060"/>
                </a:solidFill>
                <a:latin typeface="Tahoma" panose="020B0604030504040204" pitchFamily="34" charset="0"/>
                <a:ea typeface="Tahoma" panose="020B0604030504040204" pitchFamily="34" charset="0"/>
                <a:cs typeface="Tahoma" panose="020B0604030504040204" pitchFamily="34" charset="0"/>
                <a:sym typeface="Tahoma"/>
              </a:rPr>
              <a:t>P1.25 B</a:t>
            </a:r>
          </a:p>
        </p:txBody>
      </p:sp>
      <p:pic>
        <p:nvPicPr>
          <p:cNvPr id="9" name="Picture 8">
            <a:extLst>
              <a:ext uri="{FF2B5EF4-FFF2-40B4-BE49-F238E27FC236}">
                <a16:creationId xmlns:a16="http://schemas.microsoft.com/office/drawing/2014/main" xmlns="" id="{C0E23E37-C5EB-421D-A2C4-FEEB8998703A}"/>
              </a:ext>
            </a:extLst>
          </p:cNvPr>
          <p:cNvPicPr>
            <a:picLocks noChangeAspect="1"/>
          </p:cNvPicPr>
          <p:nvPr/>
        </p:nvPicPr>
        <p:blipFill rotWithShape="1">
          <a:blip r:embed="rId3">
            <a:extLst>
              <a:ext uri="{28A0092B-C50C-407E-A947-70E740481C1C}">
                <a14:useLocalDpi xmlns:a14="http://schemas.microsoft.com/office/drawing/2010/main" val="0"/>
              </a:ext>
            </a:extLst>
          </a:blip>
          <a:srcRect r="17221"/>
          <a:stretch/>
        </p:blipFill>
        <p:spPr>
          <a:xfrm>
            <a:off x="1123361" y="2600679"/>
            <a:ext cx="2893391" cy="3235127"/>
          </a:xfrm>
          <a:prstGeom prst="rect">
            <a:avLst/>
          </a:prstGeom>
        </p:spPr>
      </p:pic>
    </p:spTree>
    <p:extLst>
      <p:ext uri="{BB962C8B-B14F-4D97-AF65-F5344CB8AC3E}">
        <p14:creationId xmlns:p14="http://schemas.microsoft.com/office/powerpoint/2010/main" val="364102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4">
            <a:extLst>
              <a:ext uri="{FF2B5EF4-FFF2-40B4-BE49-F238E27FC236}">
                <a16:creationId xmlns:a16="http://schemas.microsoft.com/office/drawing/2014/main" xmlns="" id="{EAF34529-6CB4-404A-9C26-CDCF14D6667A}"/>
              </a:ext>
            </a:extLst>
          </p:cNvPr>
          <p:cNvSpPr txBox="1">
            <a:spLocks/>
          </p:cNvSpPr>
          <p:nvPr/>
        </p:nvSpPr>
        <p:spPr>
          <a:xfrm>
            <a:off x="152400" y="864983"/>
            <a:ext cx="11887200" cy="763801"/>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200" b="1" dirty="0">
                <a:latin typeface="Franklin Gothic Demi Cond"/>
                <a:cs typeface="Times New Roman"/>
              </a:rPr>
              <a:t>FY 2023 NTA OF LGUs</a:t>
            </a:r>
          </a:p>
        </p:txBody>
      </p:sp>
      <p:graphicFrame>
        <p:nvGraphicFramePr>
          <p:cNvPr id="5" name="Table 6">
            <a:extLst>
              <a:ext uri="{FF2B5EF4-FFF2-40B4-BE49-F238E27FC236}">
                <a16:creationId xmlns:a16="http://schemas.microsoft.com/office/drawing/2014/main" xmlns="" id="{9760FEFE-717D-4D66-8448-8E911B595542}"/>
              </a:ext>
            </a:extLst>
          </p:cNvPr>
          <p:cNvGraphicFramePr>
            <a:graphicFrameLocks noGrp="1"/>
          </p:cNvGraphicFramePr>
          <p:nvPr>
            <p:extLst>
              <p:ext uri="{D42A27DB-BD31-4B8C-83A1-F6EECF244321}">
                <p14:modId xmlns:p14="http://schemas.microsoft.com/office/powerpoint/2010/main" val="284287682"/>
              </p:ext>
            </p:extLst>
          </p:nvPr>
        </p:nvGraphicFramePr>
        <p:xfrm>
          <a:off x="350519" y="1828800"/>
          <a:ext cx="11399520" cy="3474720"/>
        </p:xfrm>
        <a:graphic>
          <a:graphicData uri="http://schemas.openxmlformats.org/drawingml/2006/table">
            <a:tbl>
              <a:tblPr firstRow="1" bandRow="1">
                <a:tableStyleId>{E8B1032C-EA38-4F05-BA0D-38AFFFC7BED3}</a:tableStyleId>
              </a:tblPr>
              <a:tblGrid>
                <a:gridCol w="4364813">
                  <a:extLst>
                    <a:ext uri="{9D8B030D-6E8A-4147-A177-3AD203B41FA5}">
                      <a16:colId xmlns:a16="http://schemas.microsoft.com/office/drawing/2014/main" xmlns="" val="922783527"/>
                    </a:ext>
                  </a:extLst>
                </a:gridCol>
                <a:gridCol w="3667770">
                  <a:extLst>
                    <a:ext uri="{9D8B030D-6E8A-4147-A177-3AD203B41FA5}">
                      <a16:colId xmlns:a16="http://schemas.microsoft.com/office/drawing/2014/main" xmlns="" val="1000101124"/>
                    </a:ext>
                  </a:extLst>
                </a:gridCol>
                <a:gridCol w="3366937">
                  <a:extLst>
                    <a:ext uri="{9D8B030D-6E8A-4147-A177-3AD203B41FA5}">
                      <a16:colId xmlns:a16="http://schemas.microsoft.com/office/drawing/2014/main" xmlns="" val="177734315"/>
                    </a:ext>
                  </a:extLst>
                </a:gridCol>
              </a:tblGrid>
              <a:tr h="37084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PH" sz="3200" dirty="0">
                          <a:latin typeface="Franklin Gothic Medium Cond" panose="020B0606030402020204" pitchFamily="34" charset="0"/>
                        </a:rPr>
                        <a:t>Certification</a:t>
                      </a:r>
                      <a:endParaRPr lang="en-US" sz="3200" dirty="0">
                        <a:latin typeface="Franklin Gothic Medium Cond" panose="020B0606030402020204" pitchFamily="34" charset="0"/>
                      </a:endParaRPr>
                    </a:p>
                  </a:txBody>
                  <a:tcPr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PH" sz="3200" dirty="0">
                          <a:latin typeface="Franklin Gothic Medium Cond" panose="020B0606030402020204" pitchFamily="34" charset="0"/>
                        </a:rPr>
                        <a:t>Amount (Php)</a:t>
                      </a:r>
                      <a:endParaRPr lang="en-US" sz="3200" dirty="0">
                        <a:latin typeface="Franklin Gothic Medium Cond" panose="020B0606030402020204" pitchFamily="34" charset="0"/>
                      </a:endParaRPr>
                    </a:p>
                  </a:txBody>
                  <a:tcPr anchor="ctr"/>
                </a:tc>
                <a:tc hMerge="1">
                  <a:txBody>
                    <a:bodyPr/>
                    <a:lstStyle/>
                    <a:p>
                      <a:pPr algn="ctr"/>
                      <a:endParaRPr lang="en-US" sz="3200" dirty="0">
                        <a:latin typeface="Franklin Gothic Medium Cond" panose="020B0606030402020204" pitchFamily="34" charset="0"/>
                      </a:endParaRPr>
                    </a:p>
                  </a:txBody>
                  <a:tcPr anchor="ctr"/>
                </a:tc>
                <a:extLst>
                  <a:ext uri="{0D108BD9-81ED-4DB2-BD59-A6C34878D82A}">
                    <a16:rowId xmlns:a16="http://schemas.microsoft.com/office/drawing/2014/main" xmlns="" val="2102767963"/>
                  </a:ext>
                </a:extLst>
              </a:tr>
              <a:tr h="370840">
                <a:tc vMerge="1">
                  <a:txBody>
                    <a:bodyPr/>
                    <a:lstStyle/>
                    <a:p>
                      <a:pPr algn="ctr"/>
                      <a:endParaRPr lang="en-US" sz="3200" dirty="0">
                        <a:latin typeface="Franklin Gothic Medium Cond" panose="020B0606030402020204" pitchFamily="34" charset="0"/>
                      </a:endParaRPr>
                    </a:p>
                  </a:txBody>
                  <a:tcPr anchor="ctr"/>
                </a:tc>
                <a:tc>
                  <a:txBody>
                    <a:bodyPr/>
                    <a:lstStyle/>
                    <a:p>
                      <a:pPr algn="ctr"/>
                      <a:r>
                        <a:rPr lang="en-PH" sz="3200" b="1" dirty="0">
                          <a:latin typeface="Franklin Gothic Medium Cond" panose="020B0606030402020204" pitchFamily="34" charset="0"/>
                        </a:rPr>
                        <a:t>FY 2022</a:t>
                      </a:r>
                      <a:endParaRPr lang="en-US" sz="3200" b="1" dirty="0">
                        <a:latin typeface="Franklin Gothic Medium Cond" panose="020B0606030402020204" pitchFamily="34" charset="0"/>
                      </a:endParaRPr>
                    </a:p>
                  </a:txBody>
                  <a:tcPr anchor="ctr"/>
                </a:tc>
                <a:tc>
                  <a:txBody>
                    <a:bodyPr/>
                    <a:lstStyle/>
                    <a:p>
                      <a:pPr algn="ctr"/>
                      <a:r>
                        <a:rPr lang="en-US" sz="3200" b="1" dirty="0">
                          <a:latin typeface="Franklin Gothic Medium Cond" panose="020B0606030402020204" pitchFamily="34" charset="0"/>
                        </a:rPr>
                        <a:t>FY 2023</a:t>
                      </a:r>
                    </a:p>
                  </a:txBody>
                  <a:tcPr anchor="ctr"/>
                </a:tc>
                <a:extLst>
                  <a:ext uri="{0D108BD9-81ED-4DB2-BD59-A6C34878D82A}">
                    <a16:rowId xmlns:a16="http://schemas.microsoft.com/office/drawing/2014/main" xmlns="" val="763109602"/>
                  </a:ext>
                </a:extLst>
              </a:tr>
              <a:tr h="370840">
                <a:tc>
                  <a:txBody>
                    <a:bodyPr/>
                    <a:lstStyle/>
                    <a:p>
                      <a:pPr algn="ctr"/>
                      <a:r>
                        <a:rPr lang="en-PH" sz="3200" dirty="0">
                          <a:latin typeface="Franklin Gothic Medium Cond" panose="020B0606030402020204" pitchFamily="34" charset="0"/>
                        </a:rPr>
                        <a:t>Bureau of Internal Revenue</a:t>
                      </a:r>
                      <a:endParaRPr lang="en-US" sz="3200" dirty="0">
                        <a:latin typeface="Franklin Gothic Medium Cond" panose="020B0606030402020204" pitchFamily="34" charset="0"/>
                      </a:endParaRPr>
                    </a:p>
                  </a:txBody>
                  <a:tcPr anchor="ctr"/>
                </a:tc>
                <a:tc>
                  <a:txBody>
                    <a:bodyPr/>
                    <a:lstStyle/>
                    <a:p>
                      <a:pPr algn="r"/>
                      <a:r>
                        <a:rPr lang="en-US" sz="3200" dirty="0">
                          <a:latin typeface="Franklin Gothic Medium Cond" panose="020B0606030402020204" pitchFamily="34" charset="0"/>
                        </a:rPr>
                        <a:t>765,201,593,000</a:t>
                      </a:r>
                    </a:p>
                  </a:txBody>
                  <a:tcPr anchor="ctr"/>
                </a:tc>
                <a:tc>
                  <a:txBody>
                    <a:bodyPr/>
                    <a:lstStyle/>
                    <a:p>
                      <a:pPr algn="r"/>
                      <a:r>
                        <a:rPr lang="en-US" sz="3200" dirty="0">
                          <a:latin typeface="Franklin Gothic Medium Cond" panose="020B0606030402020204" pitchFamily="34" charset="0"/>
                        </a:rPr>
                        <a:t>665,930,438,000*</a:t>
                      </a:r>
                    </a:p>
                  </a:txBody>
                  <a:tcPr anchor="ctr"/>
                </a:tc>
                <a:extLst>
                  <a:ext uri="{0D108BD9-81ED-4DB2-BD59-A6C34878D82A}">
                    <a16:rowId xmlns:a16="http://schemas.microsoft.com/office/drawing/2014/main" xmlns="" val="3775535644"/>
                  </a:ext>
                </a:extLst>
              </a:tr>
              <a:tr h="440361">
                <a:tc>
                  <a:txBody>
                    <a:bodyPr/>
                    <a:lstStyle/>
                    <a:p>
                      <a:pPr algn="ctr"/>
                      <a:r>
                        <a:rPr lang="en-PH" sz="3200" dirty="0">
                          <a:latin typeface="Franklin Gothic Medium Cond" panose="020B0606030402020204" pitchFamily="34" charset="0"/>
                        </a:rPr>
                        <a:t>Bureau of Customs</a:t>
                      </a:r>
                      <a:endParaRPr lang="en-US" sz="3200" dirty="0">
                        <a:latin typeface="Franklin Gothic Medium Cond" panose="020B0606030402020204" pitchFamily="34" charset="0"/>
                      </a:endParaRPr>
                    </a:p>
                  </a:txBody>
                  <a:tcPr anchor="ctr"/>
                </a:tc>
                <a:tc>
                  <a:txBody>
                    <a:bodyPr/>
                    <a:lstStyle/>
                    <a:p>
                      <a:pPr algn="r"/>
                      <a:r>
                        <a:rPr lang="en-US" sz="3200" dirty="0">
                          <a:latin typeface="Franklin Gothic Medium Cond" panose="020B0606030402020204" pitchFamily="34" charset="0"/>
                        </a:rPr>
                        <a:t>193,738,592,000</a:t>
                      </a:r>
                    </a:p>
                  </a:txBody>
                  <a:tcPr anchor="ctr"/>
                </a:tc>
                <a:tc>
                  <a:txBody>
                    <a:bodyPr/>
                    <a:lstStyle/>
                    <a:p>
                      <a:pPr algn="r"/>
                      <a:r>
                        <a:rPr lang="en-US" sz="3200" dirty="0">
                          <a:latin typeface="Franklin Gothic Medium Cond" panose="020B0606030402020204" pitchFamily="34" charset="0"/>
                        </a:rPr>
                        <a:t>154,434,736,000</a:t>
                      </a:r>
                    </a:p>
                  </a:txBody>
                  <a:tcPr anchor="ctr"/>
                </a:tc>
                <a:extLst>
                  <a:ext uri="{0D108BD9-81ED-4DB2-BD59-A6C34878D82A}">
                    <a16:rowId xmlns:a16="http://schemas.microsoft.com/office/drawing/2014/main" xmlns="" val="2143092927"/>
                  </a:ext>
                </a:extLst>
              </a:tr>
              <a:tr h="370840">
                <a:tc>
                  <a:txBody>
                    <a:bodyPr/>
                    <a:lstStyle/>
                    <a:p>
                      <a:pPr algn="ctr"/>
                      <a:r>
                        <a:rPr lang="en-US" sz="3200" dirty="0">
                          <a:latin typeface="Franklin Gothic Medium Cond" panose="020B0606030402020204" pitchFamily="34" charset="0"/>
                        </a:rPr>
                        <a:t>Bureau of the Treasury</a:t>
                      </a:r>
                    </a:p>
                  </a:txBody>
                  <a:tcPr anchor="ctr"/>
                </a:tc>
                <a:tc>
                  <a:txBody>
                    <a:bodyPr/>
                    <a:lstStyle/>
                    <a:p>
                      <a:pPr algn="r"/>
                      <a:r>
                        <a:rPr lang="en-US" sz="3200" dirty="0">
                          <a:latin typeface="Franklin Gothic Medium Cond" panose="020B0606030402020204" pitchFamily="34" charset="0"/>
                        </a:rPr>
                        <a:t>101,065,000</a:t>
                      </a:r>
                    </a:p>
                  </a:txBody>
                  <a:tcPr anchor="ctr"/>
                </a:tc>
                <a:tc>
                  <a:txBody>
                    <a:bodyPr/>
                    <a:lstStyle/>
                    <a:p>
                      <a:pPr algn="r"/>
                      <a:r>
                        <a:rPr lang="en-US" sz="3200" dirty="0">
                          <a:latin typeface="Franklin Gothic Medium Cond" panose="020B0606030402020204" pitchFamily="34" charset="0"/>
                        </a:rPr>
                        <a:t>32,582,000</a:t>
                      </a:r>
                    </a:p>
                  </a:txBody>
                  <a:tcPr anchor="ctr"/>
                </a:tc>
                <a:extLst>
                  <a:ext uri="{0D108BD9-81ED-4DB2-BD59-A6C34878D82A}">
                    <a16:rowId xmlns:a16="http://schemas.microsoft.com/office/drawing/2014/main" xmlns="" val="2628590716"/>
                  </a:ext>
                </a:extLst>
              </a:tr>
              <a:tr h="370840">
                <a:tc>
                  <a:txBody>
                    <a:bodyPr/>
                    <a:lstStyle/>
                    <a:p>
                      <a:pPr algn="ctr"/>
                      <a:r>
                        <a:rPr lang="en-US" sz="3200" b="1" dirty="0">
                          <a:latin typeface="Franklin Gothic Medium Cond" panose="020B0606030402020204" pitchFamily="34" charset="0"/>
                        </a:rPr>
                        <a:t>TOTAL</a:t>
                      </a:r>
                    </a:p>
                  </a:txBody>
                  <a:tcPr anchor="ctr"/>
                </a:tc>
                <a:tc>
                  <a:txBody>
                    <a:bodyPr/>
                    <a:lstStyle/>
                    <a:p>
                      <a:pPr algn="r"/>
                      <a:r>
                        <a:rPr lang="en-US" sz="3200" b="1" dirty="0">
                          <a:latin typeface="Franklin Gothic Medium Cond" panose="020B0606030402020204" pitchFamily="34" charset="0"/>
                        </a:rPr>
                        <a:t>959,041,250,000</a:t>
                      </a:r>
                    </a:p>
                  </a:txBody>
                  <a:tcPr anchor="ctr"/>
                </a:tc>
                <a:tc>
                  <a:txBody>
                    <a:bodyPr/>
                    <a:lstStyle/>
                    <a:p>
                      <a:pPr algn="r"/>
                      <a:r>
                        <a:rPr lang="en-US" sz="3200" b="1" dirty="0">
                          <a:latin typeface="Franklin Gothic Medium Cond" panose="020B0606030402020204" pitchFamily="34" charset="0"/>
                        </a:rPr>
                        <a:t>820,397,756,000</a:t>
                      </a:r>
                    </a:p>
                  </a:txBody>
                  <a:tcPr anchor="ctr"/>
                </a:tc>
                <a:extLst>
                  <a:ext uri="{0D108BD9-81ED-4DB2-BD59-A6C34878D82A}">
                    <a16:rowId xmlns:a16="http://schemas.microsoft.com/office/drawing/2014/main" xmlns="" val="3672891886"/>
                  </a:ext>
                </a:extLst>
              </a:tr>
            </a:tbl>
          </a:graphicData>
        </a:graphic>
      </p:graphicFrame>
      <p:sp>
        <p:nvSpPr>
          <p:cNvPr id="6" name="TextBox 5">
            <a:extLst>
              <a:ext uri="{FF2B5EF4-FFF2-40B4-BE49-F238E27FC236}">
                <a16:creationId xmlns:a16="http://schemas.microsoft.com/office/drawing/2014/main" xmlns="" id="{AD811C4D-C67B-4A69-B505-86CA11A383DD}"/>
              </a:ext>
            </a:extLst>
          </p:cNvPr>
          <p:cNvSpPr txBox="1"/>
          <p:nvPr/>
        </p:nvSpPr>
        <p:spPr>
          <a:xfrm flipH="1">
            <a:off x="350520" y="5363399"/>
            <a:ext cx="11399519" cy="307777"/>
          </a:xfrm>
          <a:prstGeom prst="rect">
            <a:avLst/>
          </a:prstGeom>
          <a:noFill/>
        </p:spPr>
        <p:txBody>
          <a:bodyPr wrap="square" rtlCol="0">
            <a:spAutoFit/>
          </a:bodyPr>
          <a:lstStyle/>
          <a:p>
            <a:pPr algn="just"/>
            <a:r>
              <a:rPr lang="en-US" sz="1400" dirty="0">
                <a:latin typeface="Franklin Gothic Medium Cond" panose="020B0606030402020204" pitchFamily="34" charset="0"/>
              </a:rPr>
              <a:t>*Estimated amount of the BIR; pending endorsement of the DOF</a:t>
            </a:r>
          </a:p>
        </p:txBody>
      </p:sp>
    </p:spTree>
    <p:extLst>
      <p:ext uri="{BB962C8B-B14F-4D97-AF65-F5344CB8AC3E}">
        <p14:creationId xmlns:p14="http://schemas.microsoft.com/office/powerpoint/2010/main" val="268839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152400" y="677881"/>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ELIGIBILITY CRITERIA</a:t>
            </a:r>
            <a:endParaRPr lang="en-US" sz="5400" dirty="0"/>
          </a:p>
        </p:txBody>
      </p:sp>
      <p:sp>
        <p:nvSpPr>
          <p:cNvPr id="12" name="Rectangle 11">
            <a:extLst>
              <a:ext uri="{FF2B5EF4-FFF2-40B4-BE49-F238E27FC236}">
                <a16:creationId xmlns:a16="http://schemas.microsoft.com/office/drawing/2014/main" xmlns="" id="{F0B39001-F8CA-4A9A-B458-5C19169179B6}"/>
              </a:ext>
            </a:extLst>
          </p:cNvPr>
          <p:cNvSpPr/>
          <p:nvPr/>
        </p:nvSpPr>
        <p:spPr>
          <a:xfrm>
            <a:off x="99868" y="5369947"/>
            <a:ext cx="3305484" cy="1377694"/>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3" name="Shape 586">
            <a:extLst>
              <a:ext uri="{FF2B5EF4-FFF2-40B4-BE49-F238E27FC236}">
                <a16:creationId xmlns:a16="http://schemas.microsoft.com/office/drawing/2014/main" xmlns="" id="{909B35CA-AAAA-4BC9-8D1E-5EF50E24815A}"/>
              </a:ext>
            </a:extLst>
          </p:cNvPr>
          <p:cNvSpPr/>
          <p:nvPr/>
        </p:nvSpPr>
        <p:spPr>
          <a:xfrm>
            <a:off x="477882" y="2425491"/>
            <a:ext cx="3578321" cy="324502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sp>
        <p:nvSpPr>
          <p:cNvPr id="14" name="Shape 589">
            <a:extLst>
              <a:ext uri="{FF2B5EF4-FFF2-40B4-BE49-F238E27FC236}">
                <a16:creationId xmlns:a16="http://schemas.microsoft.com/office/drawing/2014/main" xmlns="" id="{988519A0-F1D2-4000-A98A-E187EB3495D4}"/>
              </a:ext>
            </a:extLst>
          </p:cNvPr>
          <p:cNvSpPr/>
          <p:nvPr/>
        </p:nvSpPr>
        <p:spPr>
          <a:xfrm>
            <a:off x="496450" y="4365885"/>
            <a:ext cx="3569037" cy="1015661"/>
          </a:xfrm>
          <a:prstGeom prst="rect">
            <a:avLst/>
          </a:prstGeom>
          <a:noFill/>
          <a:ln w="12700" cap="flat">
            <a:noFill/>
            <a:miter lim="400000"/>
          </a:ln>
          <a:effectLst/>
          <a:extLst>
            <a:ext uri="{C572A759-6A51-4108-AA02-DFA0A04FC94B}">
              <ma14:wrappingTextBoxFlag xmlns:lc="http://schemas.openxmlformats.org/drawingml/2006/lockedCanvas" xmlns:ma14="http://schemas.microsoft.com/office/mac/drawingml/2011/main" xmln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800" dirty="0">
                <a:solidFill>
                  <a:schemeClr val="tx1">
                    <a:lumMod val="65000"/>
                    <a:lumOff val="35000"/>
                  </a:schemeClr>
                </a:solidFill>
                <a:latin typeface="Franklin Gothic Medium Cond" panose="020B0606030402020204" pitchFamily="34" charset="0"/>
                <a:cs typeface="Calibri" panose="020F0502020204030204" pitchFamily="34" charset="0"/>
              </a:rPr>
              <a:t>Income Bracket</a:t>
            </a:r>
          </a:p>
          <a:p>
            <a:pPr algn="ctr"/>
            <a:r>
              <a:rPr lang="en-US" sz="1600" dirty="0">
                <a:solidFill>
                  <a:schemeClr val="tx1">
                    <a:lumMod val="65000"/>
                    <a:lumOff val="35000"/>
                  </a:schemeClr>
                </a:solidFill>
                <a:latin typeface="Franklin Gothic Medium Cond" panose="020B0606030402020204" pitchFamily="34" charset="0"/>
                <a:cs typeface="Calibri" panose="020F0502020204030204" pitchFamily="34" charset="0"/>
              </a:rPr>
              <a:t>Deflated the FYs 2017-2020 income to the FYs 2004-2007 income of the LGUs</a:t>
            </a:r>
          </a:p>
        </p:txBody>
      </p:sp>
      <p:sp>
        <p:nvSpPr>
          <p:cNvPr id="15" name="Shape 586">
            <a:extLst>
              <a:ext uri="{FF2B5EF4-FFF2-40B4-BE49-F238E27FC236}">
                <a16:creationId xmlns:a16="http://schemas.microsoft.com/office/drawing/2014/main" xmlns="" id="{632749B5-C0D9-436B-9F0D-FE4A38BECBE6}"/>
              </a:ext>
            </a:extLst>
          </p:cNvPr>
          <p:cNvSpPr/>
          <p:nvPr/>
        </p:nvSpPr>
        <p:spPr>
          <a:xfrm>
            <a:off x="4324148" y="2425491"/>
            <a:ext cx="3578321" cy="324502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sp>
        <p:nvSpPr>
          <p:cNvPr id="17" name="Shape 586">
            <a:extLst>
              <a:ext uri="{FF2B5EF4-FFF2-40B4-BE49-F238E27FC236}">
                <a16:creationId xmlns:a16="http://schemas.microsoft.com/office/drawing/2014/main" xmlns="" id="{F9D0CB03-82B0-434A-AC37-7EDE9D3795C4}"/>
              </a:ext>
            </a:extLst>
          </p:cNvPr>
          <p:cNvSpPr/>
          <p:nvPr/>
        </p:nvSpPr>
        <p:spPr>
          <a:xfrm>
            <a:off x="8161630" y="2425491"/>
            <a:ext cx="3578321" cy="3245024"/>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sp>
        <p:nvSpPr>
          <p:cNvPr id="19" name="Shape 589">
            <a:extLst>
              <a:ext uri="{FF2B5EF4-FFF2-40B4-BE49-F238E27FC236}">
                <a16:creationId xmlns:a16="http://schemas.microsoft.com/office/drawing/2014/main" xmlns="" id="{48BC7E7D-1738-414C-A169-1F86CA932A1E}"/>
              </a:ext>
            </a:extLst>
          </p:cNvPr>
          <p:cNvSpPr/>
          <p:nvPr/>
        </p:nvSpPr>
        <p:spPr>
          <a:xfrm>
            <a:off x="4314864" y="4242775"/>
            <a:ext cx="3569037" cy="1261882"/>
          </a:xfrm>
          <a:prstGeom prst="rect">
            <a:avLst/>
          </a:prstGeom>
          <a:noFill/>
          <a:ln w="12700" cap="flat">
            <a:noFill/>
            <a:miter lim="400000"/>
          </a:ln>
          <a:effectLst/>
          <a:extLst>
            <a:ext uri="{C572A759-6A51-4108-AA02-DFA0A04FC94B}">
              <ma14:wrappingTextBoxFlag xmlns:lc="http://schemas.openxmlformats.org/drawingml/2006/lockedCanvas" xmlns:ma14="http://schemas.microsoft.com/office/mac/drawingml/2011/main" xmln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800" dirty="0">
                <a:solidFill>
                  <a:schemeClr val="tx1">
                    <a:lumMod val="65000"/>
                    <a:lumOff val="35000"/>
                  </a:schemeClr>
                </a:solidFill>
                <a:latin typeface="Franklin Gothic Medium Cond" panose="020B0606030402020204" pitchFamily="34" charset="0"/>
                <a:cs typeface="Calibri" panose="020F0502020204030204" pitchFamily="34" charset="0"/>
              </a:rPr>
              <a:t>Poverty Incidence</a:t>
            </a:r>
          </a:p>
          <a:p>
            <a:pPr algn="ctr"/>
            <a:r>
              <a:rPr lang="en-US" sz="1600" dirty="0">
                <a:solidFill>
                  <a:schemeClr val="tx1">
                    <a:lumMod val="65000"/>
                    <a:lumOff val="35000"/>
                  </a:schemeClr>
                </a:solidFill>
                <a:latin typeface="Franklin Gothic Medium Cond" panose="020B0606030402020204" pitchFamily="34" charset="0"/>
                <a:cs typeface="Calibri" panose="020F0502020204030204" pitchFamily="34" charset="0"/>
              </a:rPr>
              <a:t>2018 Full Year Official Poverty Statistics and 2018 Municipal and City Level Poverty Estimates of the PSA</a:t>
            </a:r>
          </a:p>
        </p:txBody>
      </p:sp>
      <p:sp>
        <p:nvSpPr>
          <p:cNvPr id="20" name="Shape 589">
            <a:extLst>
              <a:ext uri="{FF2B5EF4-FFF2-40B4-BE49-F238E27FC236}">
                <a16:creationId xmlns:a16="http://schemas.microsoft.com/office/drawing/2014/main" xmlns="" id="{FD74135F-B638-4813-9B93-1DB082336B42}"/>
              </a:ext>
            </a:extLst>
          </p:cNvPr>
          <p:cNvSpPr/>
          <p:nvPr/>
        </p:nvSpPr>
        <p:spPr>
          <a:xfrm>
            <a:off x="8170914" y="4242775"/>
            <a:ext cx="3569037" cy="1354215"/>
          </a:xfrm>
          <a:prstGeom prst="rect">
            <a:avLst/>
          </a:prstGeom>
          <a:noFill/>
          <a:ln w="12700" cap="flat">
            <a:noFill/>
            <a:miter lim="400000"/>
          </a:ln>
          <a:effectLst/>
          <a:extLst>
            <a:ext uri="{C572A759-6A51-4108-AA02-DFA0A04FC94B}">
              <ma14:wrappingTextBoxFlag xmlns:lc="http://schemas.openxmlformats.org/drawingml/2006/lockedCanvas" xmlns:ma14="http://schemas.microsoft.com/office/mac/drawingml/2011/main" xmln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800" dirty="0">
                <a:solidFill>
                  <a:schemeClr val="tx1">
                    <a:lumMod val="65000"/>
                    <a:lumOff val="35000"/>
                  </a:schemeClr>
                </a:solidFill>
                <a:latin typeface="Franklin Gothic Medium Cond" panose="020B0606030402020204" pitchFamily="34" charset="0"/>
                <a:cs typeface="Calibri" panose="020F0502020204030204" pitchFamily="34" charset="0"/>
              </a:rPr>
              <a:t>Per capita FY 2022 NTA</a:t>
            </a:r>
          </a:p>
          <a:p>
            <a:pPr algn="ctr"/>
            <a:r>
              <a:rPr lang="en-US" dirty="0">
                <a:solidFill>
                  <a:schemeClr val="tx1">
                    <a:lumMod val="65000"/>
                    <a:lumOff val="35000"/>
                  </a:schemeClr>
                </a:solidFill>
                <a:latin typeface="Franklin Gothic Medium Cond" panose="020B0606030402020204" pitchFamily="34" charset="0"/>
                <a:cs typeface="Calibri" panose="020F0502020204030204" pitchFamily="34" charset="0"/>
              </a:rPr>
              <a:t>ratio of the National Tax Allotment for the FY 2022 and the 2020 POPCEN of the PSA</a:t>
            </a:r>
          </a:p>
        </p:txBody>
      </p:sp>
      <p:pic>
        <p:nvPicPr>
          <p:cNvPr id="3074" name="Picture 2" descr="Building, government, income, law, property, tax, taxpayer icon - Download  on Iconfinder">
            <a:extLst>
              <a:ext uri="{FF2B5EF4-FFF2-40B4-BE49-F238E27FC236}">
                <a16:creationId xmlns:a16="http://schemas.microsoft.com/office/drawing/2014/main" xmlns="" id="{35374AA5-30CE-429C-9F59-8E3605873B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5221" y="2754182"/>
            <a:ext cx="1471493" cy="1471493"/>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descr="Group of people">
            <a:extLst>
              <a:ext uri="{FF2B5EF4-FFF2-40B4-BE49-F238E27FC236}">
                <a16:creationId xmlns:a16="http://schemas.microsoft.com/office/drawing/2014/main" xmlns="" id="{1827359F-2919-41B9-A011-DD51E47979C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283434" y="2717918"/>
            <a:ext cx="1482864" cy="1482864"/>
          </a:xfrm>
          <a:prstGeom prst="rect">
            <a:avLst/>
          </a:prstGeom>
        </p:spPr>
      </p:pic>
      <p:pic>
        <p:nvPicPr>
          <p:cNvPr id="3076" name="Picture 4" descr="Give — Urban Confessional">
            <a:extLst>
              <a:ext uri="{FF2B5EF4-FFF2-40B4-BE49-F238E27FC236}">
                <a16:creationId xmlns:a16="http://schemas.microsoft.com/office/drawing/2014/main" xmlns="" id="{80C4BB52-A4A3-4097-A7C7-9DB586A8361B}"/>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0000" b="90000" l="10000" r="90000">
                        <a14:foregroundMark x1="29375" y1="49000" x2="48000" y2="28000"/>
                        <a14:foregroundMark x1="48000" y1="28000" x2="68875" y2="49625"/>
                        <a14:foregroundMark x1="68875" y1="49625" x2="47125" y2="67375"/>
                        <a14:foregroundMark x1="47125" y1="67375" x2="29375" y2="47250"/>
                        <a14:foregroundMark x1="42500" y1="22750" x2="46499" y2="25149"/>
                        <a14:foregroundMark x1="65375" y1="33250" x2="59125" y2="27125"/>
                        <a14:foregroundMark x1="63625" y1="41125" x2="68875" y2="32375"/>
                        <a14:foregroundMark x1="68875" y1="41125" x2="71500" y2="59500"/>
                        <a14:foregroundMark x1="23018" y1="36137" x2="22401" y2="36612"/>
                        <a14:foregroundMark x1="24071" y1="35325" x2="23660" y2="35642"/>
                        <a14:foregroundMark x1="41375" y1="22000" x2="37216" y2="25203"/>
                        <a14:foregroundMark x1="19506" y1="52288" x2="19375" y2="67250"/>
                        <a14:foregroundMark x1="19375" y1="67250" x2="41846" y2="79992"/>
                        <a14:foregroundMark x1="52996" y1="78162" x2="60944" y2="75754"/>
                        <a14:foregroundMark x1="69945" y1="72181" x2="78017" y2="48416"/>
                        <a14:foregroundMark x1="73694" y1="36446" x2="69334" y2="27445"/>
                        <a14:foregroundMark x1="46131" y1="21327" x2="42875" y2="21125"/>
                        <a14:foregroundMark x1="68500" y1="31000" x2="71875" y2="57750"/>
                        <a14:foregroundMark x1="71875" y1="57750" x2="49166" y2="72971"/>
                        <a14:foregroundMark x1="48440" y1="72986" x2="28375" y2="55875"/>
                        <a14:foregroundMark x1="28375" y1="55875" x2="46750" y2="34125"/>
                        <a14:foregroundMark x1="46750" y1="34125" x2="44375" y2="61375"/>
                        <a14:foregroundMark x1="44375" y1="61375" x2="61125" y2="52250"/>
                        <a14:foregroundMark x1="26125" y1="44625" x2="33000" y2="71125"/>
                        <a14:foregroundMark x1="33000" y1="71125" x2="56250" y2="54250"/>
                        <a14:foregroundMark x1="56250" y1="54250" x2="46250" y2="54750"/>
                        <a14:foregroundMark x1="51625" y1="33875" x2="72500" y2="63750"/>
                        <a14:foregroundMark x1="59750" y1="28500" x2="50625" y2="55750"/>
                        <a14:foregroundMark x1="50625" y1="55750" x2="50125" y2="56125"/>
                        <a14:foregroundMark x1="31959" y1="32254" x2="19750" y2="60125"/>
                        <a14:foregroundMark x1="19750" y1="60125" x2="19375" y2="63750"/>
                        <a14:foregroundMark x1="21625" y1="50000" x2="32125" y2="67125"/>
                        <a14:foregroundMark x1="30625" y1="61250" x2="55375" y2="73375"/>
                        <a14:foregroundMark x1="55375" y1="73375" x2="72500" y2="58750"/>
                        <a14:foregroundMark x1="71625" y1="60625" x2="65125" y2="69750"/>
                        <a14:foregroundMark x1="33750" y1="72250" x2="45099" y2="73351"/>
                        <a14:foregroundMark x1="44000" y1="75625" x2="26750" y2="61000"/>
                        <a14:foregroundMark x1="54403" y1="27287" x2="64000" y2="33625"/>
                        <a14:foregroundMark x1="42500" y1="26250" x2="28375" y2="38875"/>
                        <a14:foregroundMark x1="42875" y1="31250" x2="42500" y2="48500"/>
                        <a14:foregroundMark x1="35500" y1="33625" x2="38875" y2="51625"/>
                        <a14:foregroundMark x1="49000" y1="35000" x2="52750" y2="59500"/>
                        <a14:foregroundMark x1="53875" y1="33250" x2="45875" y2="59750"/>
                        <a14:foregroundMark x1="45875" y1="59750" x2="45875" y2="61500"/>
                        <a14:foregroundMark x1="62875" y1="28250" x2="65625" y2="57500"/>
                        <a14:foregroundMark x1="66000" y1="33250" x2="71625" y2="53875"/>
                        <a14:foregroundMark x1="66875" y1="34375" x2="79250" y2="50750"/>
                        <a14:backgroundMark x1="25750" y1="36625" x2="21875" y2="44250"/>
                        <a14:backgroundMark x1="21500" y1="36500" x2="21125" y2="39500"/>
                        <a14:backgroundMark x1="20875" y1="37625" x2="18500" y2="52125"/>
                        <a14:backgroundMark x1="50375" y1="21250" x2="66750" y2="26250"/>
                        <a14:backgroundMark x1="64125" y1="19500" x2="69375" y2="26375"/>
                        <a14:backgroundMark x1="62875" y1="20500" x2="69875" y2="27000"/>
                        <a14:backgroundMark x1="72500" y1="37250" x2="80375" y2="47125"/>
                        <a14:backgroundMark x1="49250" y1="75000" x2="49375" y2="76375"/>
                        <a14:backgroundMark x1="47750" y1="75625" x2="48125" y2="81750"/>
                        <a14:backgroundMark x1="47750" y1="73000" x2="47875" y2="79125"/>
                        <a14:backgroundMark x1="42875" y1="81000" x2="44875" y2="79875"/>
                        <a14:backgroundMark x1="41375" y1="80750" x2="44500" y2="80625"/>
                        <a14:backgroundMark x1="47125" y1="78250" x2="45500" y2="83375"/>
                        <a14:backgroundMark x1="48125" y1="78375" x2="53000" y2="81125"/>
                        <a14:backgroundMark x1="62875" y1="75625" x2="69875" y2="74250"/>
                        <a14:backgroundMark x1="62875" y1="73500" x2="64250" y2="76750"/>
                        <a14:backgroundMark x1="48125" y1="20500" x2="49375" y2="21625"/>
                        <a14:backgroundMark x1="48625" y1="19500" x2="49250" y2="26000"/>
                        <a14:backgroundMark x1="51250" y1="23375" x2="54625" y2="27125"/>
                        <a14:backgroundMark x1="35750" y1="24125" x2="33375" y2="26750"/>
                        <a14:backgroundMark x1="34000" y1="26000" x2="33000" y2="28875"/>
                        <a14:backgroundMark x1="33625" y1="28125" x2="23375" y2="34625"/>
                      </a14:backgroundRemoval>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5142784" y="2486530"/>
            <a:ext cx="2045193" cy="2045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75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fade">
                                      <p:cBhvr>
                                        <p:cTn id="13" dur="500"/>
                                        <p:tgtEl>
                                          <p:spTgt spid="307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fade">
                                      <p:cBhvr>
                                        <p:cTn id="24" dur="500"/>
                                        <p:tgtEl>
                                          <p:spTgt spid="307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7" grpId="0" animBg="1"/>
      <p:bldP spid="19" grpId="0"/>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152400" y="486254"/>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ALLOCATION CRITERIA</a:t>
            </a:r>
          </a:p>
        </p:txBody>
      </p:sp>
      <p:sp>
        <p:nvSpPr>
          <p:cNvPr id="7" name="Shape 586">
            <a:extLst>
              <a:ext uri="{FF2B5EF4-FFF2-40B4-BE49-F238E27FC236}">
                <a16:creationId xmlns:a16="http://schemas.microsoft.com/office/drawing/2014/main" xmlns="" id="{29A07897-DC4A-4C23-B085-39A181B30266}"/>
              </a:ext>
            </a:extLst>
          </p:cNvPr>
          <p:cNvSpPr/>
          <p:nvPr/>
        </p:nvSpPr>
        <p:spPr>
          <a:xfrm>
            <a:off x="1140030" y="2136570"/>
            <a:ext cx="4562499" cy="3044963"/>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sp>
        <p:nvSpPr>
          <p:cNvPr id="32" name="Shape 589">
            <a:extLst>
              <a:ext uri="{FF2B5EF4-FFF2-40B4-BE49-F238E27FC236}">
                <a16:creationId xmlns:a16="http://schemas.microsoft.com/office/drawing/2014/main" xmlns="" id="{C886A3C9-9C1F-40D3-81E7-9D7EFE233A77}"/>
              </a:ext>
            </a:extLst>
          </p:cNvPr>
          <p:cNvSpPr/>
          <p:nvPr/>
        </p:nvSpPr>
        <p:spPr>
          <a:xfrm>
            <a:off x="1140030" y="3701192"/>
            <a:ext cx="4562499" cy="1200327"/>
          </a:xfrm>
          <a:prstGeom prst="rect">
            <a:avLst/>
          </a:prstGeom>
          <a:noFill/>
          <a:ln w="12700" cap="flat">
            <a:noFill/>
            <a:miter lim="400000"/>
          </a:ln>
          <a:effectLst/>
          <a:extLst>
            <a:ext uri="{C572A759-6A51-4108-AA02-DFA0A04FC94B}">
              <ma14:wrappingTextBoxFlag xmlns:lc="http://schemas.openxmlformats.org/drawingml/2006/lockedCanvas" xmlns:ma14="http://schemas.microsoft.com/office/mac/drawingml/2011/main" xmln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400" dirty="0">
                <a:solidFill>
                  <a:schemeClr val="tx1">
                    <a:lumMod val="65000"/>
                    <a:lumOff val="35000"/>
                  </a:schemeClr>
                </a:solidFill>
                <a:latin typeface="Franklin Gothic Medium Cond" panose="020B0606030402020204" pitchFamily="34" charset="0"/>
                <a:cs typeface="Calibri" panose="020F0502020204030204" pitchFamily="34" charset="0"/>
              </a:rPr>
              <a:t>Poverty incidence from the 2018 Family Income and Expenditure Survey (FIES) of the PSA</a:t>
            </a:r>
          </a:p>
        </p:txBody>
      </p:sp>
      <p:sp>
        <p:nvSpPr>
          <p:cNvPr id="34" name="Shape 586">
            <a:extLst>
              <a:ext uri="{FF2B5EF4-FFF2-40B4-BE49-F238E27FC236}">
                <a16:creationId xmlns:a16="http://schemas.microsoft.com/office/drawing/2014/main" xmlns="" id="{48013953-5D49-402D-B5DA-DB20E9716586}"/>
              </a:ext>
            </a:extLst>
          </p:cNvPr>
          <p:cNvSpPr/>
          <p:nvPr/>
        </p:nvSpPr>
        <p:spPr>
          <a:xfrm>
            <a:off x="6440212" y="2136570"/>
            <a:ext cx="4977515" cy="3044963"/>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sp>
        <p:nvSpPr>
          <p:cNvPr id="3" name="TextBox 2">
            <a:extLst>
              <a:ext uri="{FF2B5EF4-FFF2-40B4-BE49-F238E27FC236}">
                <a16:creationId xmlns:a16="http://schemas.microsoft.com/office/drawing/2014/main" xmlns="" id="{0DF17A2E-6AA0-4BEC-9B91-FA306AA2C303}"/>
              </a:ext>
            </a:extLst>
          </p:cNvPr>
          <p:cNvSpPr txBox="1"/>
          <p:nvPr/>
        </p:nvSpPr>
        <p:spPr>
          <a:xfrm flipH="1">
            <a:off x="2662431" y="2348749"/>
            <a:ext cx="1932710" cy="1323439"/>
          </a:xfrm>
          <a:prstGeom prst="rect">
            <a:avLst/>
          </a:prstGeom>
          <a:noFill/>
        </p:spPr>
        <p:txBody>
          <a:bodyPr wrap="square" rtlCol="0">
            <a:spAutoFit/>
          </a:bodyPr>
          <a:lstStyle/>
          <a:p>
            <a:r>
              <a:rPr lang="en-US" sz="8000" dirty="0">
                <a:latin typeface="Franklin Gothic Medium Cond" panose="020B0606030402020204" pitchFamily="34" charset="0"/>
                <a:cs typeface="Calibri" panose="020F0502020204030204" pitchFamily="34" charset="0"/>
              </a:rPr>
              <a:t>50%</a:t>
            </a:r>
            <a:endParaRPr lang="en-PH" sz="8000" dirty="0">
              <a:latin typeface="Franklin Gothic Medium Cond" panose="020B0606030402020204" pitchFamily="34" charset="0"/>
              <a:cs typeface="Calibri" panose="020F0502020204030204" pitchFamily="34" charset="0"/>
            </a:endParaRPr>
          </a:p>
        </p:txBody>
      </p:sp>
      <p:sp>
        <p:nvSpPr>
          <p:cNvPr id="35" name="Shape 589">
            <a:extLst>
              <a:ext uri="{FF2B5EF4-FFF2-40B4-BE49-F238E27FC236}">
                <a16:creationId xmlns:a16="http://schemas.microsoft.com/office/drawing/2014/main" xmlns="" id="{55491FE0-00F9-44A8-AE8B-6D6B3167E29F}"/>
              </a:ext>
            </a:extLst>
          </p:cNvPr>
          <p:cNvSpPr/>
          <p:nvPr/>
        </p:nvSpPr>
        <p:spPr>
          <a:xfrm>
            <a:off x="6499865" y="3900691"/>
            <a:ext cx="4818110" cy="830995"/>
          </a:xfrm>
          <a:prstGeom prst="rect">
            <a:avLst/>
          </a:prstGeom>
          <a:noFill/>
          <a:ln w="12700" cap="flat">
            <a:noFill/>
            <a:miter lim="400000"/>
          </a:ln>
          <a:effectLst/>
          <a:extLst>
            <a:ext uri="{C572A759-6A51-4108-AA02-DFA0A04FC94B}">
              <ma14:wrappingTextBoxFlag xmlns:lc="http://schemas.openxmlformats.org/drawingml/2006/lockedCanvas" xmlns:ma14="http://schemas.microsoft.com/office/mac/drawingml/2011/main" xmln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400" dirty="0">
                <a:solidFill>
                  <a:schemeClr val="tx1">
                    <a:lumMod val="65000"/>
                    <a:lumOff val="35000"/>
                  </a:schemeClr>
                </a:solidFill>
                <a:latin typeface="Franklin Gothic Medium Cond" panose="020B0606030402020204" pitchFamily="34" charset="0"/>
                <a:cs typeface="Calibri" panose="020F0502020204030204" pitchFamily="34" charset="0"/>
              </a:rPr>
              <a:t>per capita FY 2022 NTA based on the 2020 Census of Population of the PSA </a:t>
            </a:r>
          </a:p>
        </p:txBody>
      </p:sp>
      <p:sp>
        <p:nvSpPr>
          <p:cNvPr id="36" name="TextBox 35">
            <a:extLst>
              <a:ext uri="{FF2B5EF4-FFF2-40B4-BE49-F238E27FC236}">
                <a16:creationId xmlns:a16="http://schemas.microsoft.com/office/drawing/2014/main" xmlns="" id="{944EBB8D-0CAA-449B-944E-D6C87A25409F}"/>
              </a:ext>
            </a:extLst>
          </p:cNvPr>
          <p:cNvSpPr txBox="1"/>
          <p:nvPr/>
        </p:nvSpPr>
        <p:spPr>
          <a:xfrm flipH="1">
            <a:off x="8017380" y="2431875"/>
            <a:ext cx="1932710" cy="1323439"/>
          </a:xfrm>
          <a:prstGeom prst="rect">
            <a:avLst/>
          </a:prstGeom>
          <a:noFill/>
        </p:spPr>
        <p:txBody>
          <a:bodyPr wrap="square" rtlCol="0">
            <a:spAutoFit/>
          </a:bodyPr>
          <a:lstStyle/>
          <a:p>
            <a:r>
              <a:rPr lang="en-US" sz="8000" dirty="0">
                <a:latin typeface="Franklin Gothic Medium Cond" panose="020B0606030402020204" pitchFamily="34" charset="0"/>
                <a:cs typeface="Calibri" panose="020F0502020204030204" pitchFamily="34" charset="0"/>
              </a:rPr>
              <a:t>50%</a:t>
            </a:r>
            <a:endParaRPr lang="en-PH" sz="8000" dirty="0">
              <a:latin typeface="Franklin Gothic Medium Cond" panose="020B0606030402020204" pitchFamily="34" charset="0"/>
              <a:cs typeface="Calibri" panose="020F0502020204030204" pitchFamily="34" charset="0"/>
            </a:endParaRPr>
          </a:p>
        </p:txBody>
      </p:sp>
      <p:sp>
        <p:nvSpPr>
          <p:cNvPr id="4" name="TextBox 3">
            <a:extLst>
              <a:ext uri="{FF2B5EF4-FFF2-40B4-BE49-F238E27FC236}">
                <a16:creationId xmlns:a16="http://schemas.microsoft.com/office/drawing/2014/main" xmlns="" id="{BD695089-5CA1-47A5-841F-3C409DB1506B}"/>
              </a:ext>
            </a:extLst>
          </p:cNvPr>
          <p:cNvSpPr txBox="1"/>
          <p:nvPr/>
        </p:nvSpPr>
        <p:spPr>
          <a:xfrm flipH="1">
            <a:off x="208013" y="5744504"/>
            <a:ext cx="11209714" cy="584775"/>
          </a:xfrm>
          <a:prstGeom prst="rect">
            <a:avLst/>
          </a:prstGeom>
          <a:noFill/>
        </p:spPr>
        <p:txBody>
          <a:bodyPr wrap="square" rtlCol="0">
            <a:spAutoFit/>
          </a:bodyPr>
          <a:lstStyle/>
          <a:p>
            <a:r>
              <a:rPr lang="en-US" sz="1600" dirty="0">
                <a:latin typeface="Franklin Gothic Medium Cond" panose="020B0606030402020204" pitchFamily="34" charset="0"/>
              </a:rPr>
              <a:t>*The LGUs in the BARMM shall not be included in the allocation of the FY 2022 LGSF-GEF.</a:t>
            </a:r>
            <a:endParaRPr lang="en-PH" sz="1600" dirty="0">
              <a:latin typeface="Franklin Gothic Medium Cond" panose="020B0606030402020204" pitchFamily="34" charset="0"/>
            </a:endParaRPr>
          </a:p>
          <a:p>
            <a:endParaRPr lang="en-PH" sz="1600" dirty="0">
              <a:latin typeface="Franklin Gothic Medium Cond" panose="020B0606030402020204" pitchFamily="34" charset="0"/>
            </a:endParaRPr>
          </a:p>
        </p:txBody>
      </p:sp>
    </p:spTree>
    <p:extLst>
      <p:ext uri="{BB962C8B-B14F-4D97-AF65-F5344CB8AC3E}">
        <p14:creationId xmlns:p14="http://schemas.microsoft.com/office/powerpoint/2010/main" val="2111615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2" grpId="0"/>
      <p:bldP spid="34" grpId="0" animBg="1"/>
      <p:bldP spid="3" grpId="0"/>
      <p:bldP spid="35" grpId="0"/>
      <p:bldP spid="36"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9">
            <a:extLst>
              <a:ext uri="{FF2B5EF4-FFF2-40B4-BE49-F238E27FC236}">
                <a16:creationId xmlns:a16="http://schemas.microsoft.com/office/drawing/2014/main" xmlns="" id="{E6223A27-DD69-4940-88F2-7A80C7869C43}"/>
              </a:ext>
            </a:extLst>
          </p:cNvPr>
          <p:cNvGraphicFramePr/>
          <p:nvPr>
            <p:extLst>
              <p:ext uri="{D42A27DB-BD31-4B8C-83A1-F6EECF244321}">
                <p14:modId xmlns:p14="http://schemas.microsoft.com/office/powerpoint/2010/main" val="2089438527"/>
              </p:ext>
            </p:extLst>
          </p:nvPr>
        </p:nvGraphicFramePr>
        <p:xfrm>
          <a:off x="4958452" y="2504379"/>
          <a:ext cx="6726614" cy="2944368"/>
        </p:xfrm>
        <a:graphic>
          <a:graphicData uri="http://schemas.openxmlformats.org/drawingml/2006/table">
            <a:tbl>
              <a:tblPr/>
              <a:tblGrid>
                <a:gridCol w="2343784">
                  <a:extLst>
                    <a:ext uri="{9D8B030D-6E8A-4147-A177-3AD203B41FA5}">
                      <a16:colId xmlns:a16="http://schemas.microsoft.com/office/drawing/2014/main" xmlns="" val="20000"/>
                    </a:ext>
                  </a:extLst>
                </a:gridCol>
                <a:gridCol w="1954079">
                  <a:extLst>
                    <a:ext uri="{9D8B030D-6E8A-4147-A177-3AD203B41FA5}">
                      <a16:colId xmlns:a16="http://schemas.microsoft.com/office/drawing/2014/main" xmlns="" val="20002"/>
                    </a:ext>
                  </a:extLst>
                </a:gridCol>
                <a:gridCol w="2428751">
                  <a:extLst>
                    <a:ext uri="{9D8B030D-6E8A-4147-A177-3AD203B41FA5}">
                      <a16:colId xmlns:a16="http://schemas.microsoft.com/office/drawing/2014/main" xmlns="" val="1435174084"/>
                    </a:ext>
                  </a:extLst>
                </a:gridCol>
              </a:tblGrid>
              <a:tr h="453429">
                <a:tc>
                  <a:txBody>
                    <a:bodyPr/>
                    <a:lstStyle/>
                    <a:p>
                      <a:pPr algn="ctr">
                        <a:lnSpc>
                          <a:spcPct val="115000"/>
                        </a:lnSpc>
                        <a:defRPr sz="1800"/>
                      </a:pPr>
                      <a:r>
                        <a:rPr lang="en-US" sz="2400" b="1" dirty="0">
                          <a:latin typeface="Franklin Gothic Medium Cond" panose="020B0606030402020204" pitchFamily="34" charset="0"/>
                          <a:ea typeface="Franklin Gothic Medium Cond"/>
                          <a:cs typeface="Franklin Gothic Medium Cond"/>
                          <a:sym typeface="Franklin Gothic Medium Cond"/>
                        </a:rPr>
                        <a:t>LEVEL OF LGU</a:t>
                      </a:r>
                    </a:p>
                  </a:txBody>
                  <a:tcPr marL="0" marR="0" marT="0" marB="0" anchor="ctr" horzOverflow="overflow">
                    <a:noFill/>
                  </a:tcPr>
                </a:tc>
                <a:tc>
                  <a:txBody>
                    <a:bodyPr/>
                    <a:lstStyle/>
                    <a:p>
                      <a:pPr algn="ctr">
                        <a:lnSpc>
                          <a:spcPct val="115000"/>
                        </a:lnSpc>
                        <a:defRPr sz="1800"/>
                      </a:pPr>
                      <a:r>
                        <a:rPr lang="en-US" sz="2400" b="1" dirty="0">
                          <a:latin typeface="Franklin Gothic Medium Cond" panose="020B0606030402020204" pitchFamily="34" charset="0"/>
                          <a:ea typeface="Franklin Gothic Medium Cond"/>
                          <a:cs typeface="Franklin Gothic Medium Cond"/>
                          <a:sym typeface="Franklin Gothic Medium Cond"/>
                        </a:rPr>
                        <a:t>% ALLOCATION</a:t>
                      </a:r>
                    </a:p>
                  </a:txBody>
                  <a:tcPr marL="0" marR="0" marT="0" marB="0" anchor="ctr" horzOverflow="overflow">
                    <a:noFill/>
                  </a:tcPr>
                </a:tc>
                <a:tc>
                  <a:txBody>
                    <a:bodyPr/>
                    <a:lstStyle/>
                    <a:p>
                      <a:pPr algn="ctr">
                        <a:lnSpc>
                          <a:spcPct val="115000"/>
                        </a:lnSpc>
                        <a:defRPr sz="1800"/>
                      </a:pPr>
                      <a:r>
                        <a:rPr lang="en-US" sz="2400" b="1" dirty="0">
                          <a:latin typeface="Franklin Gothic Medium Cond" panose="020B0606030402020204" pitchFamily="34" charset="0"/>
                          <a:ea typeface="Franklin Gothic Medium Cond"/>
                          <a:cs typeface="Franklin Gothic Medium Cond"/>
                          <a:sym typeface="Franklin Gothic Medium Cond"/>
                        </a:rPr>
                        <a:t>ALLOCATION</a:t>
                      </a:r>
                    </a:p>
                    <a:p>
                      <a:pPr algn="ctr">
                        <a:lnSpc>
                          <a:spcPct val="115000"/>
                        </a:lnSpc>
                        <a:defRPr sz="1800"/>
                      </a:pPr>
                      <a:r>
                        <a:rPr lang="en-US" sz="2400" b="1" dirty="0">
                          <a:latin typeface="Franklin Gothic Medium Cond" panose="020B0606030402020204" pitchFamily="34" charset="0"/>
                          <a:ea typeface="Franklin Gothic Medium Cond"/>
                          <a:cs typeface="Franklin Gothic Medium Cond"/>
                          <a:sym typeface="Franklin Gothic Medium Cond"/>
                        </a:rPr>
                        <a:t>(</a:t>
                      </a:r>
                      <a:r>
                        <a:rPr lang="en-US" sz="2400" b="1" dirty="0" err="1">
                          <a:latin typeface="Franklin Gothic Medium Cond" panose="020B0606030402020204" pitchFamily="34" charset="0"/>
                          <a:ea typeface="Franklin Gothic Medium Cond"/>
                          <a:cs typeface="Franklin Gothic Medium Cond"/>
                          <a:sym typeface="Franklin Gothic Medium Cond"/>
                        </a:rPr>
                        <a:t>PhP</a:t>
                      </a:r>
                      <a:r>
                        <a:rPr lang="en-US" sz="2400" b="1" dirty="0">
                          <a:latin typeface="Franklin Gothic Medium Cond" panose="020B0606030402020204" pitchFamily="34" charset="0"/>
                          <a:ea typeface="Franklin Gothic Medium Cond"/>
                          <a:cs typeface="Franklin Gothic Medium Cond"/>
                          <a:sym typeface="Franklin Gothic Medium Cond"/>
                        </a:rPr>
                        <a:t>)</a:t>
                      </a:r>
                    </a:p>
                  </a:txBody>
                  <a:tcPr marL="0" marR="0" marT="0" marB="0" anchor="ctr" horzOverflow="overflow">
                    <a:noFill/>
                  </a:tcPr>
                </a:tc>
                <a:extLst>
                  <a:ext uri="{0D108BD9-81ED-4DB2-BD59-A6C34878D82A}">
                    <a16:rowId xmlns:a16="http://schemas.microsoft.com/office/drawing/2014/main" xmlns="" val="10000"/>
                  </a:ext>
                </a:extLst>
              </a:tr>
              <a:tr h="216820">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Provinces</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10%</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125 Million</a:t>
                      </a:r>
                    </a:p>
                  </a:txBody>
                  <a:tcPr marL="0" marR="0" marT="0" marB="0" horzOverflow="overflow">
                    <a:noFill/>
                  </a:tcPr>
                </a:tc>
                <a:extLst>
                  <a:ext uri="{0D108BD9-81ED-4DB2-BD59-A6C34878D82A}">
                    <a16:rowId xmlns:a16="http://schemas.microsoft.com/office/drawing/2014/main" xmlns="" val="10001"/>
                  </a:ext>
                </a:extLst>
              </a:tr>
              <a:tr h="216820">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Cities</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10%</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125 Million</a:t>
                      </a:r>
                    </a:p>
                  </a:txBody>
                  <a:tcPr marL="0" marR="0" marT="0" marB="0" horzOverflow="overflow">
                    <a:noFill/>
                  </a:tcPr>
                </a:tc>
                <a:extLst>
                  <a:ext uri="{0D108BD9-81ED-4DB2-BD59-A6C34878D82A}">
                    <a16:rowId xmlns:a16="http://schemas.microsoft.com/office/drawing/2014/main" xmlns="" val="10002"/>
                  </a:ext>
                </a:extLst>
              </a:tr>
              <a:tr h="216820">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Municipalities</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70%</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875 Million</a:t>
                      </a:r>
                    </a:p>
                  </a:txBody>
                  <a:tcPr marL="0" marR="0" marT="0" marB="0" horzOverflow="overflow">
                    <a:noFill/>
                  </a:tcPr>
                </a:tc>
                <a:extLst>
                  <a:ext uri="{0D108BD9-81ED-4DB2-BD59-A6C34878D82A}">
                    <a16:rowId xmlns:a16="http://schemas.microsoft.com/office/drawing/2014/main" xmlns="" val="10003"/>
                  </a:ext>
                </a:extLst>
              </a:tr>
              <a:tr h="216820">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GIDA Barangays</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10%</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125 Million</a:t>
                      </a:r>
                    </a:p>
                  </a:txBody>
                  <a:tcPr marL="0" marR="0" marT="0" marB="0" horzOverflow="overflow">
                    <a:noFill/>
                  </a:tcPr>
                </a:tc>
                <a:extLst>
                  <a:ext uri="{0D108BD9-81ED-4DB2-BD59-A6C34878D82A}">
                    <a16:rowId xmlns:a16="http://schemas.microsoft.com/office/drawing/2014/main" xmlns="" val="4167235095"/>
                  </a:ext>
                </a:extLst>
              </a:tr>
              <a:tr h="216820">
                <a:tc>
                  <a:txBody>
                    <a:bodyPr/>
                    <a:lstStyle/>
                    <a:p>
                      <a:pPr algn="ctr">
                        <a:lnSpc>
                          <a:spcPct val="115000"/>
                        </a:lnSpc>
                        <a:spcBef>
                          <a:spcPts val="200"/>
                        </a:spcBef>
                        <a:defRPr sz="1800"/>
                      </a:pPr>
                      <a:r>
                        <a:rPr lang="en-US" sz="2400" b="1" dirty="0">
                          <a:latin typeface="Franklin Gothic Medium Cond" panose="020B0606030402020204" pitchFamily="34" charset="0"/>
                          <a:ea typeface="Franklin Gothic Book"/>
                          <a:cs typeface="Franklin Gothic Book"/>
                          <a:sym typeface="Franklin Gothic Book"/>
                        </a:rPr>
                        <a:t>Total</a:t>
                      </a:r>
                    </a:p>
                  </a:txBody>
                  <a:tcPr marL="0" marR="0" marT="0" marB="0" horzOverflow="overflow">
                    <a:noFill/>
                  </a:tcPr>
                </a:tc>
                <a:tc>
                  <a:txBody>
                    <a:bodyPr/>
                    <a:lstStyle/>
                    <a:p>
                      <a:pPr algn="ctr">
                        <a:lnSpc>
                          <a:spcPct val="115000"/>
                        </a:lnSpc>
                        <a:defRPr sz="1800"/>
                      </a:pPr>
                      <a:r>
                        <a:rPr lang="en-US" sz="2400" b="1" dirty="0">
                          <a:latin typeface="Franklin Gothic Medium Cond" panose="020B0606030402020204" pitchFamily="34" charset="0"/>
                          <a:ea typeface="Franklin Gothic Book"/>
                          <a:cs typeface="Franklin Gothic Book"/>
                          <a:sym typeface="Franklin Gothic Book"/>
                        </a:rPr>
                        <a:t>100%</a:t>
                      </a:r>
                    </a:p>
                  </a:txBody>
                  <a:tcPr marL="0" marR="0" marT="0" marB="0" horzOverflow="overflow">
                    <a:noFill/>
                  </a:tcPr>
                </a:tc>
                <a:tc>
                  <a:txBody>
                    <a:bodyPr/>
                    <a:lstStyle/>
                    <a:p>
                      <a:pPr algn="ctr">
                        <a:lnSpc>
                          <a:spcPct val="115000"/>
                        </a:lnSpc>
                        <a:defRPr sz="1800"/>
                      </a:pPr>
                      <a:r>
                        <a:rPr lang="en-US" sz="2400" b="1" dirty="0" err="1">
                          <a:latin typeface="Franklin Gothic Medium Cond" panose="020B0606030402020204" pitchFamily="34" charset="0"/>
                          <a:ea typeface="Franklin Gothic Book"/>
                          <a:cs typeface="Franklin Gothic Book"/>
                          <a:sym typeface="Franklin Gothic Book"/>
                        </a:rPr>
                        <a:t>PhP</a:t>
                      </a:r>
                      <a:r>
                        <a:rPr lang="en-US" sz="2400" b="1" dirty="0">
                          <a:latin typeface="Franklin Gothic Medium Cond" panose="020B0606030402020204" pitchFamily="34" charset="0"/>
                          <a:ea typeface="Franklin Gothic Book"/>
                          <a:cs typeface="Franklin Gothic Book"/>
                          <a:sym typeface="Franklin Gothic Book"/>
                        </a:rPr>
                        <a:t> 1.25 B</a:t>
                      </a:r>
                    </a:p>
                  </a:txBody>
                  <a:tcPr marL="0" marR="0" marT="0" marB="0" horzOverflow="overflow">
                    <a:noFill/>
                  </a:tcPr>
                </a:tc>
                <a:extLst>
                  <a:ext uri="{0D108BD9-81ED-4DB2-BD59-A6C34878D82A}">
                    <a16:rowId xmlns:a16="http://schemas.microsoft.com/office/drawing/2014/main" xmlns="" val="10005"/>
                  </a:ext>
                </a:extLst>
              </a:tr>
            </a:tbl>
          </a:graphicData>
        </a:graphic>
      </p:graphicFrame>
      <p:sp>
        <p:nvSpPr>
          <p:cNvPr id="11" name="TextBox 10">
            <a:extLst>
              <a:ext uri="{FF2B5EF4-FFF2-40B4-BE49-F238E27FC236}">
                <a16:creationId xmlns:a16="http://schemas.microsoft.com/office/drawing/2014/main" xmlns="" id="{826EBFCC-BB00-4C38-9BF1-26D79474CE6A}"/>
              </a:ext>
            </a:extLst>
          </p:cNvPr>
          <p:cNvSpPr txBox="1"/>
          <p:nvPr/>
        </p:nvSpPr>
        <p:spPr>
          <a:xfrm flipH="1">
            <a:off x="4897210" y="5379661"/>
            <a:ext cx="5628862" cy="276999"/>
          </a:xfrm>
          <a:prstGeom prst="rect">
            <a:avLst/>
          </a:prstGeom>
          <a:noFill/>
        </p:spPr>
        <p:txBody>
          <a:bodyPr wrap="square" rtlCol="0">
            <a:spAutoFit/>
          </a:bodyPr>
          <a:lstStyle/>
          <a:p>
            <a:pPr algn="just"/>
            <a:r>
              <a:rPr lang="en-US" baseline="30000" dirty="0">
                <a:latin typeface="Franklin Gothic Medium Cond" panose="020B0606030402020204" pitchFamily="34" charset="0"/>
              </a:rPr>
              <a:t>*The LGUs in the BARMM shall not be included in the allocation of the FY 2022 LGSF-GEF.</a:t>
            </a:r>
          </a:p>
        </p:txBody>
      </p:sp>
      <mc:AlternateContent xmlns:mc="http://schemas.openxmlformats.org/markup-compatibility/2006">
        <mc:Choice xmlns:cx1="http://schemas.microsoft.com/office/drawing/2015/9/8/chartex" xmlns="" Requires="cx1">
          <p:graphicFrame>
            <p:nvGraphicFramePr>
              <p:cNvPr id="16" name="Chart 15">
                <a:extLst>
                  <a:ext uri="{FF2B5EF4-FFF2-40B4-BE49-F238E27FC236}">
                    <a16:creationId xmlns:a16="http://schemas.microsoft.com/office/drawing/2014/main" id="{435FEFD8-5001-41EE-8702-5FB8DDA70189}"/>
                  </a:ext>
                </a:extLst>
              </p:cNvPr>
              <p:cNvGraphicFramePr/>
              <p:nvPr>
                <p:extLst>
                  <p:ext uri="{D42A27DB-BD31-4B8C-83A1-F6EECF244321}">
                    <p14:modId xmlns:p14="http://schemas.microsoft.com/office/powerpoint/2010/main" val="359130580"/>
                  </p:ext>
                </p:extLst>
              </p:nvPr>
            </p:nvGraphicFramePr>
            <p:xfrm>
              <a:off x="23118" y="1849666"/>
              <a:ext cx="5136832" cy="4043483"/>
            </p:xfrm>
            <a:graphic>
              <a:graphicData uri="http://schemas.microsoft.com/office/drawing/2014/chartex">
                <cx:chart xmlns:cx="http://schemas.microsoft.com/office/drawing/2014/chartex" xmlns:r="http://schemas.openxmlformats.org/officeDocument/2006/relationships" r:id="rId3"/>
              </a:graphicData>
            </a:graphic>
          </p:graphicFrame>
        </mc:Choice>
        <mc:Fallback>
          <p:pic>
            <p:nvPicPr>
              <p:cNvPr id="16" name="Chart 15">
                <a:extLst>
                  <a:ext uri="{FF2B5EF4-FFF2-40B4-BE49-F238E27FC236}">
                    <a16:creationId xmlns:a16="http://schemas.microsoft.com/office/drawing/2014/main" xmlns="" id="{435FEFD8-5001-41EE-8702-5FB8DDA70189}"/>
                  </a:ext>
                </a:extLst>
              </p:cNvPr>
              <p:cNvPicPr>
                <a:picLocks noGrp="1" noRot="1" noChangeAspect="1" noMove="1" noResize="1" noEditPoints="1" noAdjustHandles="1" noChangeArrowheads="1" noChangeShapeType="1"/>
              </p:cNvPicPr>
              <p:nvPr/>
            </p:nvPicPr>
            <p:blipFill>
              <a:blip r:embed="rId4"/>
              <a:stretch>
                <a:fillRect/>
              </a:stretch>
            </p:blipFill>
            <p:spPr>
              <a:xfrm>
                <a:off x="23118" y="1849666"/>
                <a:ext cx="5136832" cy="4043483"/>
              </a:xfrm>
              <a:prstGeom prst="rect">
                <a:avLst/>
              </a:prstGeom>
            </p:spPr>
          </p:pic>
        </mc:Fallback>
      </mc:AlternateContent>
      <p:sp>
        <p:nvSpPr>
          <p:cNvPr id="19" name="Title 4">
            <a:extLst>
              <a:ext uri="{FF2B5EF4-FFF2-40B4-BE49-F238E27FC236}">
                <a16:creationId xmlns:a16="http://schemas.microsoft.com/office/drawing/2014/main" xmlns="" id="{CC05886C-C5D0-4608-A778-2DAF34FD9911}"/>
              </a:ext>
            </a:extLst>
          </p:cNvPr>
          <p:cNvSpPr txBox="1">
            <a:spLocks/>
          </p:cNvSpPr>
          <p:nvPr/>
        </p:nvSpPr>
        <p:spPr>
          <a:xfrm>
            <a:off x="234045" y="388280"/>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b="1" dirty="0">
                <a:latin typeface="Franklin Gothic Demi Cond"/>
                <a:cs typeface="Times New Roman"/>
              </a:rPr>
              <a:t>ALLOCATION CRITERIA</a:t>
            </a:r>
          </a:p>
        </p:txBody>
      </p:sp>
    </p:spTree>
    <p:extLst>
      <p:ext uri="{BB962C8B-B14F-4D97-AF65-F5344CB8AC3E}">
        <p14:creationId xmlns:p14="http://schemas.microsoft.com/office/powerpoint/2010/main" val="345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4">
            <a:extLst>
              <a:ext uri="{FF2B5EF4-FFF2-40B4-BE49-F238E27FC236}">
                <a16:creationId xmlns:a16="http://schemas.microsoft.com/office/drawing/2014/main" xmlns="" id="{855CFD8B-790B-4928-986E-8A513B3776DE}"/>
              </a:ext>
            </a:extLst>
          </p:cNvPr>
          <p:cNvSpPr txBox="1">
            <a:spLocks/>
          </p:cNvSpPr>
          <p:nvPr/>
        </p:nvSpPr>
        <p:spPr>
          <a:xfrm>
            <a:off x="152400" y="551162"/>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BENEFICIARY LGUs</a:t>
            </a:r>
          </a:p>
        </p:txBody>
      </p:sp>
      <p:graphicFrame>
        <p:nvGraphicFramePr>
          <p:cNvPr id="2" name="Table 1">
            <a:extLst>
              <a:ext uri="{FF2B5EF4-FFF2-40B4-BE49-F238E27FC236}">
                <a16:creationId xmlns:a16="http://schemas.microsoft.com/office/drawing/2014/main" xmlns="" id="{5245AF6E-7776-43A4-A5AA-285963E96BC7}"/>
              </a:ext>
            </a:extLst>
          </p:cNvPr>
          <p:cNvGraphicFramePr>
            <a:graphicFrameLocks noGrp="1"/>
          </p:cNvGraphicFramePr>
          <p:nvPr>
            <p:extLst>
              <p:ext uri="{D42A27DB-BD31-4B8C-83A1-F6EECF244321}">
                <p14:modId xmlns:p14="http://schemas.microsoft.com/office/powerpoint/2010/main" val="1841254470"/>
              </p:ext>
            </p:extLst>
          </p:nvPr>
        </p:nvGraphicFramePr>
        <p:xfrm>
          <a:off x="446049" y="2044661"/>
          <a:ext cx="11262731" cy="3833225"/>
        </p:xfrm>
        <a:graphic>
          <a:graphicData uri="http://schemas.openxmlformats.org/drawingml/2006/table">
            <a:tbl>
              <a:tblPr firstRow="1" bandRow="1">
                <a:tableStyleId>{5940675A-B579-460E-94D1-54222C63F5DA}</a:tableStyleId>
              </a:tblPr>
              <a:tblGrid>
                <a:gridCol w="2159821">
                  <a:extLst>
                    <a:ext uri="{9D8B030D-6E8A-4147-A177-3AD203B41FA5}">
                      <a16:colId xmlns:a16="http://schemas.microsoft.com/office/drawing/2014/main" xmlns="" val="1904452736"/>
                    </a:ext>
                  </a:extLst>
                </a:gridCol>
                <a:gridCol w="2412179">
                  <a:extLst>
                    <a:ext uri="{9D8B030D-6E8A-4147-A177-3AD203B41FA5}">
                      <a16:colId xmlns:a16="http://schemas.microsoft.com/office/drawing/2014/main" xmlns="" val="2368621742"/>
                    </a:ext>
                  </a:extLst>
                </a:gridCol>
                <a:gridCol w="1315844">
                  <a:extLst>
                    <a:ext uri="{9D8B030D-6E8A-4147-A177-3AD203B41FA5}">
                      <a16:colId xmlns:a16="http://schemas.microsoft.com/office/drawing/2014/main" xmlns="" val="280664262"/>
                    </a:ext>
                  </a:extLst>
                </a:gridCol>
                <a:gridCol w="1828800">
                  <a:extLst>
                    <a:ext uri="{9D8B030D-6E8A-4147-A177-3AD203B41FA5}">
                      <a16:colId xmlns:a16="http://schemas.microsoft.com/office/drawing/2014/main" xmlns="" val="2858611813"/>
                    </a:ext>
                  </a:extLst>
                </a:gridCol>
                <a:gridCol w="1668965">
                  <a:extLst>
                    <a:ext uri="{9D8B030D-6E8A-4147-A177-3AD203B41FA5}">
                      <a16:colId xmlns:a16="http://schemas.microsoft.com/office/drawing/2014/main" xmlns="" val="3523049365"/>
                    </a:ext>
                  </a:extLst>
                </a:gridCol>
                <a:gridCol w="1877122">
                  <a:extLst>
                    <a:ext uri="{9D8B030D-6E8A-4147-A177-3AD203B41FA5}">
                      <a16:colId xmlns:a16="http://schemas.microsoft.com/office/drawing/2014/main" xmlns="" val="1910176021"/>
                    </a:ext>
                  </a:extLst>
                </a:gridCol>
              </a:tblGrid>
              <a:tr h="572750">
                <a:tc rowSpan="2">
                  <a:txBody>
                    <a:bodyPr/>
                    <a:lstStyle/>
                    <a:p>
                      <a:pPr algn="ctr"/>
                      <a:r>
                        <a:rPr lang="en-US" sz="2200" b="1" dirty="0">
                          <a:latin typeface="Tahoma" panose="020B0604030504040204" pitchFamily="34" charset="0"/>
                          <a:ea typeface="Tahoma" panose="020B0604030504040204" pitchFamily="34" charset="0"/>
                          <a:cs typeface="Tahoma" panose="020B0604030504040204" pitchFamily="34" charset="0"/>
                        </a:rPr>
                        <a:t>LGU Level</a:t>
                      </a:r>
                      <a:endParaRPr lang="en-PH" sz="2200" b="1"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rowSpan="2">
                  <a:txBody>
                    <a:bodyPr/>
                    <a:lstStyle/>
                    <a:p>
                      <a:pPr algn="ctr"/>
                      <a:r>
                        <a:rPr lang="en-US" sz="2200" b="1" dirty="0">
                          <a:latin typeface="Tahoma" panose="020B0604030504040204" pitchFamily="34" charset="0"/>
                          <a:ea typeface="Tahoma" panose="020B0604030504040204" pitchFamily="34" charset="0"/>
                          <a:cs typeface="Tahoma" panose="020B0604030504040204" pitchFamily="34" charset="0"/>
                        </a:rPr>
                        <a:t>Income Bracket</a:t>
                      </a:r>
                      <a:endParaRPr lang="en-PH" sz="2200" b="1"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rowSpan="2">
                  <a:txBody>
                    <a:bodyPr/>
                    <a:lstStyle/>
                    <a:p>
                      <a:pPr algn="ctr"/>
                      <a:r>
                        <a:rPr lang="en-US" sz="2200" b="1" dirty="0">
                          <a:latin typeface="Tahoma" panose="020B0604030504040204" pitchFamily="34" charset="0"/>
                          <a:ea typeface="Tahoma" panose="020B0604030504040204" pitchFamily="34" charset="0"/>
                          <a:cs typeface="Tahoma" panose="020B0604030504040204" pitchFamily="34" charset="0"/>
                        </a:rPr>
                        <a:t>No. of LGUs</a:t>
                      </a:r>
                      <a:endParaRPr lang="en-PH" sz="2200" b="1"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gridSpan="3">
                  <a:txBody>
                    <a:bodyPr/>
                    <a:lstStyle/>
                    <a:p>
                      <a:pPr algn="ctr"/>
                      <a:r>
                        <a:rPr lang="en-US" sz="2200" b="1" dirty="0">
                          <a:latin typeface="Tahoma" panose="020B0604030504040204" pitchFamily="34" charset="0"/>
                          <a:ea typeface="Tahoma" panose="020B0604030504040204" pitchFamily="34" charset="0"/>
                          <a:cs typeface="Tahoma" panose="020B0604030504040204" pitchFamily="34" charset="0"/>
                        </a:rPr>
                        <a:t>Allocation (PhP)</a:t>
                      </a:r>
                      <a:endParaRPr lang="en-PH" sz="2200" b="1"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hMerge="1">
                  <a:txBody>
                    <a:bodyPr/>
                    <a:lstStyle/>
                    <a:p>
                      <a:endParaRPr lang="en-PH" dirty="0"/>
                    </a:p>
                  </a:txBody>
                  <a:tcPr/>
                </a:tc>
                <a:tc hMerge="1">
                  <a:txBody>
                    <a:bodyPr/>
                    <a:lstStyle/>
                    <a:p>
                      <a:endParaRPr lang="en-PH" dirty="0"/>
                    </a:p>
                  </a:txBody>
                  <a:tcPr/>
                </a:tc>
                <a:extLst>
                  <a:ext uri="{0D108BD9-81ED-4DB2-BD59-A6C34878D82A}">
                    <a16:rowId xmlns:a16="http://schemas.microsoft.com/office/drawing/2014/main" xmlns="" val="1840194177"/>
                  </a:ext>
                </a:extLst>
              </a:tr>
              <a:tr h="536385">
                <a:tc vMerge="1">
                  <a:txBody>
                    <a:bodyPr/>
                    <a:lstStyle/>
                    <a:p>
                      <a:endParaRPr lang="en-PH" dirty="0">
                        <a:latin typeface="Tahoma" panose="020B0604030504040204" pitchFamily="34" charset="0"/>
                        <a:ea typeface="Tahoma" panose="020B0604030504040204" pitchFamily="34" charset="0"/>
                        <a:cs typeface="Tahoma" panose="020B0604030504040204" pitchFamily="34" charset="0"/>
                      </a:endParaRPr>
                    </a:p>
                  </a:txBody>
                  <a:tcPr/>
                </a:tc>
                <a:tc vMerge="1">
                  <a:txBody>
                    <a:bodyPr/>
                    <a:lstStyle/>
                    <a:p>
                      <a:endParaRPr lang="en-PH" dirty="0">
                        <a:latin typeface="Tahoma" panose="020B0604030504040204" pitchFamily="34" charset="0"/>
                        <a:ea typeface="Tahoma" panose="020B0604030504040204" pitchFamily="34" charset="0"/>
                        <a:cs typeface="Tahoma" panose="020B0604030504040204" pitchFamily="34" charset="0"/>
                      </a:endParaRPr>
                    </a:p>
                  </a:txBody>
                  <a:tcPr/>
                </a:tc>
                <a:tc vMerge="1">
                  <a:txBody>
                    <a:bodyPr/>
                    <a:lstStyle/>
                    <a:p>
                      <a:endParaRPr lang="en-PH" dirty="0">
                        <a:latin typeface="Tahoma" panose="020B0604030504040204" pitchFamily="34" charset="0"/>
                        <a:ea typeface="Tahoma" panose="020B0604030504040204" pitchFamily="34" charset="0"/>
                        <a:cs typeface="Tahoma" panose="020B0604030504040204" pitchFamily="34" charset="0"/>
                      </a:endParaRPr>
                    </a:p>
                  </a:txBody>
                  <a:tcPr/>
                </a:tc>
                <a:tc>
                  <a:txBody>
                    <a:bodyPr/>
                    <a:lstStyle/>
                    <a:p>
                      <a:pPr algn="ctr"/>
                      <a:r>
                        <a:rPr lang="en-US" sz="2200" b="1" dirty="0">
                          <a:latin typeface="Tahoma" panose="020B0604030504040204" pitchFamily="34" charset="0"/>
                          <a:ea typeface="Tahoma" panose="020B0604030504040204" pitchFamily="34" charset="0"/>
                          <a:cs typeface="Tahoma" panose="020B0604030504040204" pitchFamily="34" charset="0"/>
                        </a:rPr>
                        <a:t>Min</a:t>
                      </a:r>
                      <a:endParaRPr lang="en-PH" sz="2200" b="1"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r>
                        <a:rPr lang="en-US" sz="2200" b="1" dirty="0">
                          <a:latin typeface="Tahoma" panose="020B0604030504040204" pitchFamily="34" charset="0"/>
                          <a:ea typeface="Tahoma" panose="020B0604030504040204" pitchFamily="34" charset="0"/>
                          <a:cs typeface="Tahoma" panose="020B0604030504040204" pitchFamily="34" charset="0"/>
                        </a:rPr>
                        <a:t>Max</a:t>
                      </a:r>
                      <a:endParaRPr lang="en-PH" sz="2200" b="1"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r>
                        <a:rPr lang="en-US" sz="2200" b="1" dirty="0">
                          <a:latin typeface="Tahoma" panose="020B0604030504040204" pitchFamily="34" charset="0"/>
                          <a:ea typeface="Tahoma" panose="020B0604030504040204" pitchFamily="34" charset="0"/>
                          <a:cs typeface="Tahoma" panose="020B0604030504040204" pitchFamily="34" charset="0"/>
                        </a:rPr>
                        <a:t>Average</a:t>
                      </a:r>
                      <a:endParaRPr lang="en-PH" sz="2200" b="1"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extLst>
                  <a:ext uri="{0D108BD9-81ED-4DB2-BD59-A6C34878D82A}">
                    <a16:rowId xmlns:a16="http://schemas.microsoft.com/office/drawing/2014/main" xmlns="" val="3195362192"/>
                  </a:ext>
                </a:extLst>
              </a:tr>
              <a:tr h="572750">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Provinces</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Bracket 4</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3</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lnSpc>
                          <a:spcPct val="107000"/>
                        </a:lnSpc>
                        <a:spcAft>
                          <a:spcPts val="0"/>
                        </a:spcAft>
                      </a:pPr>
                      <a:r>
                        <a:rPr lang="en-PH" sz="2200" dirty="0">
                          <a:solidFill>
                            <a:srgbClr val="202124"/>
                          </a:solidFill>
                          <a:effectLst/>
                          <a:latin typeface="Tahoma" panose="020B0604030504040204" pitchFamily="34" charset="0"/>
                          <a:ea typeface="Calibri" panose="020F0502020204030204" pitchFamily="34" charset="0"/>
                          <a:cs typeface="Times New Roman" panose="02020603050405020304" pitchFamily="18" charset="0"/>
                        </a:rPr>
                        <a:t>11,185,920</a:t>
                      </a:r>
                      <a:endParaRPr lang="en-PH"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tc>
                  <a:txBody>
                    <a:bodyPr/>
                    <a:lstStyle/>
                    <a:p>
                      <a:pPr algn="ctr">
                        <a:lnSpc>
                          <a:spcPct val="107000"/>
                        </a:lnSpc>
                        <a:spcAft>
                          <a:spcPts val="0"/>
                        </a:spcAft>
                      </a:pPr>
                      <a:r>
                        <a:rPr lang="en-US" sz="2200" dirty="0">
                          <a:effectLst/>
                          <a:latin typeface="Tahoma" panose="020B0604030504040204" pitchFamily="34" charset="0"/>
                          <a:ea typeface="Calibri" panose="020F0502020204030204" pitchFamily="34" charset="0"/>
                          <a:cs typeface="Times New Roman" panose="02020603050405020304" pitchFamily="18" charset="0"/>
                        </a:rPr>
                        <a:t>58,000,370</a:t>
                      </a:r>
                      <a:endParaRPr lang="en-PH"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tc>
                  <a:txBody>
                    <a:bodyPr/>
                    <a:lstStyle/>
                    <a:p>
                      <a:pPr algn="ctr">
                        <a:lnSpc>
                          <a:spcPct val="107000"/>
                        </a:lnSpc>
                        <a:spcAft>
                          <a:spcPts val="0"/>
                        </a:spcAft>
                      </a:pPr>
                      <a:r>
                        <a:rPr lang="en-US" sz="2200" dirty="0">
                          <a:effectLst/>
                          <a:latin typeface="Tahoma" panose="020B0604030504040204" pitchFamily="34" charset="0"/>
                          <a:ea typeface="Calibri" panose="020F0502020204030204" pitchFamily="34" charset="0"/>
                          <a:cs typeface="Times New Roman" panose="02020603050405020304" pitchFamily="18" charset="0"/>
                        </a:rPr>
                        <a:t>41,666,667</a:t>
                      </a:r>
                      <a:endParaRPr lang="en-PH"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721193167"/>
                  </a:ext>
                </a:extLst>
              </a:tr>
              <a:tr h="572750">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Cities</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dirty="0">
                          <a:latin typeface="Tahoma" panose="020B0604030504040204" pitchFamily="34" charset="0"/>
                          <a:ea typeface="Tahoma" panose="020B0604030504040204" pitchFamily="34" charset="0"/>
                          <a:cs typeface="Tahoma" panose="020B0604030504040204" pitchFamily="34" charset="0"/>
                        </a:rPr>
                        <a:t>Bracket 4</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8</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lnSpc>
                          <a:spcPct val="107000"/>
                        </a:lnSpc>
                        <a:spcAft>
                          <a:spcPts val="0"/>
                        </a:spcAft>
                      </a:pPr>
                      <a:r>
                        <a:rPr lang="en-PH" sz="2200" dirty="0">
                          <a:solidFill>
                            <a:srgbClr val="202124"/>
                          </a:solidFill>
                          <a:effectLst/>
                          <a:latin typeface="Tahoma" panose="020B0604030504040204" pitchFamily="34" charset="0"/>
                          <a:ea typeface="Calibri" panose="020F0502020204030204" pitchFamily="34" charset="0"/>
                          <a:cs typeface="Times New Roman" panose="02020603050405020304" pitchFamily="18" charset="0"/>
                        </a:rPr>
                        <a:t>9,400,220</a:t>
                      </a:r>
                      <a:endParaRPr lang="en-PH"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tc>
                  <a:txBody>
                    <a:bodyPr/>
                    <a:lstStyle/>
                    <a:p>
                      <a:pPr algn="ctr">
                        <a:lnSpc>
                          <a:spcPct val="107000"/>
                        </a:lnSpc>
                        <a:spcAft>
                          <a:spcPts val="0"/>
                        </a:spcAft>
                      </a:pPr>
                      <a:r>
                        <a:rPr lang="en-US" sz="2200">
                          <a:effectLst/>
                          <a:latin typeface="Tahoma" panose="020B0604030504040204" pitchFamily="34" charset="0"/>
                          <a:ea typeface="Calibri" panose="020F0502020204030204" pitchFamily="34" charset="0"/>
                          <a:cs typeface="Times New Roman" panose="02020603050405020304" pitchFamily="18" charset="0"/>
                        </a:rPr>
                        <a:t>25,147,200</a:t>
                      </a:r>
                      <a:endParaRPr lang="en-PH" sz="2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tc>
                  <a:txBody>
                    <a:bodyPr/>
                    <a:lstStyle/>
                    <a:p>
                      <a:pPr algn="ctr">
                        <a:lnSpc>
                          <a:spcPct val="107000"/>
                        </a:lnSpc>
                        <a:spcAft>
                          <a:spcPts val="0"/>
                        </a:spcAft>
                      </a:pPr>
                      <a:r>
                        <a:rPr lang="en-US" sz="2200" dirty="0">
                          <a:effectLst/>
                          <a:latin typeface="Tahoma" panose="020B0604030504040204" pitchFamily="34" charset="0"/>
                          <a:ea typeface="Calibri" panose="020F0502020204030204" pitchFamily="34" charset="0"/>
                          <a:cs typeface="Times New Roman" panose="02020603050405020304" pitchFamily="18" charset="0"/>
                        </a:rPr>
                        <a:t>15,625,000</a:t>
                      </a:r>
                      <a:endParaRPr lang="en-PH"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553992964"/>
                  </a:ext>
                </a:extLst>
              </a:tr>
              <a:tr h="572750">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Municipalities</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dirty="0">
                          <a:latin typeface="Tahoma" panose="020B0604030504040204" pitchFamily="34" charset="0"/>
                          <a:ea typeface="Tahoma" panose="020B0604030504040204" pitchFamily="34" charset="0"/>
                          <a:cs typeface="Tahoma" panose="020B0604030504040204" pitchFamily="34" charset="0"/>
                        </a:rPr>
                        <a:t>Bracket 4</a:t>
                      </a:r>
                      <a:r>
                        <a:rPr lang="en-PH" sz="2200" dirty="0">
                          <a:latin typeface="Tahoma" panose="020B0604030504040204" pitchFamily="34" charset="0"/>
                          <a:ea typeface="Tahoma" panose="020B0604030504040204" pitchFamily="34" charset="0"/>
                          <a:cs typeface="Tahoma" panose="020B0604030504040204" pitchFamily="34" charset="0"/>
                        </a:rPr>
                        <a:t> to 5</a:t>
                      </a:r>
                    </a:p>
                  </a:txBody>
                  <a:tcPr anchor="ctr">
                    <a:solidFill>
                      <a:schemeClr val="bg1"/>
                    </a:solidFill>
                  </a:tcPr>
                </a:tc>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150</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lnSpc>
                          <a:spcPct val="107000"/>
                        </a:lnSpc>
                        <a:spcAft>
                          <a:spcPts val="0"/>
                        </a:spcAft>
                      </a:pPr>
                      <a:r>
                        <a:rPr lang="en-PH" sz="2200" dirty="0">
                          <a:solidFill>
                            <a:srgbClr val="202124"/>
                          </a:solidFill>
                          <a:effectLst/>
                          <a:latin typeface="Tahoma" panose="020B0604030504040204" pitchFamily="34" charset="0"/>
                          <a:ea typeface="Tahoma" panose="020B0604030504040204" pitchFamily="34" charset="0"/>
                          <a:cs typeface="Tahoma" panose="020B0604030504040204" pitchFamily="34" charset="0"/>
                        </a:rPr>
                        <a:t>2,696,340</a:t>
                      </a:r>
                      <a:endParaRPr lang="en-PH" sz="22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solidFill>
                      <a:schemeClr val="bg1"/>
                    </a:solidFill>
                  </a:tcPr>
                </a:tc>
                <a:tc>
                  <a:txBody>
                    <a:bodyPr/>
                    <a:lstStyle/>
                    <a:p>
                      <a:pPr algn="ctr">
                        <a:lnSpc>
                          <a:spcPct val="107000"/>
                        </a:lnSpc>
                        <a:spcAft>
                          <a:spcPts val="0"/>
                        </a:spcAft>
                      </a:pPr>
                      <a:r>
                        <a:rPr lang="en-US" sz="2200" dirty="0">
                          <a:effectLst/>
                          <a:latin typeface="Tahoma" panose="020B0604030504040204" pitchFamily="34" charset="0"/>
                          <a:ea typeface="Tahoma" panose="020B0604030504040204" pitchFamily="34" charset="0"/>
                          <a:cs typeface="Tahoma" panose="020B0604030504040204" pitchFamily="34" charset="0"/>
                        </a:rPr>
                        <a:t>9,086,600 </a:t>
                      </a:r>
                      <a:endParaRPr lang="en-PH" sz="22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solidFill>
                      <a:schemeClr val="bg1"/>
                    </a:solidFill>
                  </a:tcPr>
                </a:tc>
                <a:tc>
                  <a:txBody>
                    <a:bodyPr/>
                    <a:lstStyle/>
                    <a:p>
                      <a:pPr algn="ctr">
                        <a:lnSpc>
                          <a:spcPct val="107000"/>
                        </a:lnSpc>
                        <a:spcAft>
                          <a:spcPts val="0"/>
                        </a:spcAft>
                      </a:pPr>
                      <a:r>
                        <a:rPr lang="en-US" sz="2200" dirty="0">
                          <a:effectLst/>
                          <a:latin typeface="Tahoma" panose="020B0604030504040204" pitchFamily="34" charset="0"/>
                          <a:ea typeface="Tahoma" panose="020B0604030504040204" pitchFamily="34" charset="0"/>
                          <a:cs typeface="Tahoma" panose="020B0604030504040204" pitchFamily="34" charset="0"/>
                        </a:rPr>
                        <a:t>5,833,333</a:t>
                      </a:r>
                      <a:endParaRPr lang="en-PH" sz="2200" dirty="0">
                        <a:effectLst/>
                        <a:latin typeface="Tahoma" panose="020B0604030504040204" pitchFamily="34" charset="0"/>
                        <a:ea typeface="Tahoma" panose="020B0604030504040204" pitchFamily="34" charset="0"/>
                        <a:cs typeface="Tahoma" panose="020B0604030504040204" pitchFamily="34" charset="0"/>
                      </a:endParaRPr>
                    </a:p>
                  </a:txBody>
                  <a:tcPr marL="68580" marR="68580" marT="0" marB="0" anchor="ctr">
                    <a:solidFill>
                      <a:schemeClr val="bg1"/>
                    </a:solidFill>
                  </a:tcPr>
                </a:tc>
                <a:extLst>
                  <a:ext uri="{0D108BD9-81ED-4DB2-BD59-A6C34878D82A}">
                    <a16:rowId xmlns:a16="http://schemas.microsoft.com/office/drawing/2014/main" xmlns="" val="1157560838"/>
                  </a:ext>
                </a:extLst>
              </a:tr>
              <a:tr h="988584">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GIDA Barangays</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r>
                        <a:rPr lang="en-US" sz="2000" dirty="0">
                          <a:latin typeface="Tahoma" panose="020B0604030504040204" pitchFamily="34" charset="0"/>
                          <a:ea typeface="Tahoma" panose="020B0604030504040204" pitchFamily="34" charset="0"/>
                          <a:cs typeface="Tahoma" panose="020B0604030504040204" pitchFamily="34" charset="0"/>
                        </a:rPr>
                        <a:t>From Municipalities belonging to Bracket 4</a:t>
                      </a:r>
                      <a:r>
                        <a:rPr lang="en-PH" sz="2000" dirty="0">
                          <a:latin typeface="Tahoma" panose="020B0604030504040204" pitchFamily="34" charset="0"/>
                          <a:ea typeface="Tahoma" panose="020B0604030504040204" pitchFamily="34" charset="0"/>
                          <a:cs typeface="Tahoma" panose="020B0604030504040204" pitchFamily="34" charset="0"/>
                        </a:rPr>
                        <a:t> to 5</a:t>
                      </a:r>
                    </a:p>
                  </a:txBody>
                  <a:tcPr anchor="ctr">
                    <a:solidFill>
                      <a:schemeClr val="bg1"/>
                    </a:solidFill>
                  </a:tcPr>
                </a:tc>
                <a:tc>
                  <a:txBody>
                    <a:bodyPr/>
                    <a:lstStyle/>
                    <a:p>
                      <a:pPr algn="ctr"/>
                      <a:r>
                        <a:rPr lang="en-US" sz="2200" dirty="0">
                          <a:latin typeface="Tahoma" panose="020B0604030504040204" pitchFamily="34" charset="0"/>
                          <a:ea typeface="Tahoma" panose="020B0604030504040204" pitchFamily="34" charset="0"/>
                          <a:cs typeface="Tahoma" panose="020B0604030504040204" pitchFamily="34" charset="0"/>
                        </a:rPr>
                        <a:t>259</a:t>
                      </a:r>
                      <a:endParaRPr lang="en-PH" sz="2200" dirty="0">
                        <a:latin typeface="Tahoma" panose="020B0604030504040204" pitchFamily="34" charset="0"/>
                        <a:ea typeface="Tahoma" panose="020B0604030504040204" pitchFamily="34" charset="0"/>
                        <a:cs typeface="Tahoma" panose="020B0604030504040204" pitchFamily="34" charset="0"/>
                      </a:endParaRPr>
                    </a:p>
                  </a:txBody>
                  <a:tcPr anchor="ctr">
                    <a:solidFill>
                      <a:schemeClr val="bg1"/>
                    </a:solidFill>
                  </a:tcPr>
                </a:tc>
                <a:tc>
                  <a:txBody>
                    <a:bodyPr/>
                    <a:lstStyle/>
                    <a:p>
                      <a:pPr algn="ctr">
                        <a:lnSpc>
                          <a:spcPct val="107000"/>
                        </a:lnSpc>
                        <a:spcAft>
                          <a:spcPts val="0"/>
                        </a:spcAft>
                      </a:pPr>
                      <a:r>
                        <a:rPr lang="en-PH" sz="2200" dirty="0">
                          <a:solidFill>
                            <a:srgbClr val="202124"/>
                          </a:solidFill>
                          <a:effectLst/>
                          <a:latin typeface="Tahoma" panose="020B0604030504040204" pitchFamily="34" charset="0"/>
                          <a:ea typeface="Calibri" panose="020F0502020204030204" pitchFamily="34" charset="0"/>
                          <a:cs typeface="Times New Roman" panose="02020603050405020304" pitchFamily="18" charset="0"/>
                        </a:rPr>
                        <a:t>332,650</a:t>
                      </a:r>
                      <a:endParaRPr lang="en-PH"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tc>
                  <a:txBody>
                    <a:bodyPr/>
                    <a:lstStyle/>
                    <a:p>
                      <a:pPr algn="ctr">
                        <a:lnSpc>
                          <a:spcPct val="107000"/>
                        </a:lnSpc>
                        <a:spcAft>
                          <a:spcPts val="0"/>
                        </a:spcAft>
                      </a:pPr>
                      <a:r>
                        <a:rPr lang="en-US" sz="2200">
                          <a:effectLst/>
                          <a:latin typeface="Tahoma" panose="020B0604030504040204" pitchFamily="34" charset="0"/>
                          <a:ea typeface="Calibri" panose="020F0502020204030204" pitchFamily="34" charset="0"/>
                          <a:cs typeface="Times New Roman" panose="02020603050405020304" pitchFamily="18" charset="0"/>
                        </a:rPr>
                        <a:t>584,720</a:t>
                      </a:r>
                      <a:endParaRPr lang="en-PH" sz="2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tc>
                  <a:txBody>
                    <a:bodyPr/>
                    <a:lstStyle/>
                    <a:p>
                      <a:pPr algn="ctr">
                        <a:lnSpc>
                          <a:spcPct val="107000"/>
                        </a:lnSpc>
                        <a:spcAft>
                          <a:spcPts val="0"/>
                        </a:spcAft>
                      </a:pPr>
                      <a:r>
                        <a:rPr lang="en-US" sz="2200" dirty="0">
                          <a:effectLst/>
                          <a:latin typeface="Tahoma" panose="020B0604030504040204" pitchFamily="34" charset="0"/>
                          <a:ea typeface="Calibri" panose="020F0502020204030204" pitchFamily="34" charset="0"/>
                          <a:cs typeface="Times New Roman" panose="02020603050405020304" pitchFamily="18" charset="0"/>
                        </a:rPr>
                        <a:t>482,625</a:t>
                      </a:r>
                      <a:endParaRPr lang="en-PH" sz="2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2116223848"/>
                  </a:ext>
                </a:extLst>
              </a:tr>
            </a:tbl>
          </a:graphicData>
        </a:graphic>
      </p:graphicFrame>
    </p:spTree>
    <p:extLst>
      <p:ext uri="{BB962C8B-B14F-4D97-AF65-F5344CB8AC3E}">
        <p14:creationId xmlns:p14="http://schemas.microsoft.com/office/powerpoint/2010/main" val="32852464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Parallelogram 60">
            <a:extLst>
              <a:ext uri="{FF2B5EF4-FFF2-40B4-BE49-F238E27FC236}">
                <a16:creationId xmlns:a16="http://schemas.microsoft.com/office/drawing/2014/main" xmlns="" id="{27DA14ED-6722-493A-8355-6AC9A0A2FF81}"/>
              </a:ext>
            </a:extLst>
          </p:cNvPr>
          <p:cNvSpPr/>
          <p:nvPr/>
        </p:nvSpPr>
        <p:spPr>
          <a:xfrm flipH="1">
            <a:off x="259463" y="2039815"/>
            <a:ext cx="1424022" cy="1068017"/>
          </a:xfrm>
          <a:prstGeom prst="parallelogram">
            <a:avLst>
              <a:gd name="adj" fmla="val 29040"/>
            </a:avLst>
          </a:prstGeom>
          <a:solidFill>
            <a:schemeClr val="accent1">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5400" b="1" dirty="0">
                <a:solidFill>
                  <a:schemeClr val="tx1"/>
                </a:solidFill>
                <a:effectLst>
                  <a:outerShdw blurRad="38100" dist="38100" dir="2700000" algn="tl">
                    <a:srgbClr val="000000">
                      <a:alpha val="43137"/>
                    </a:srgbClr>
                  </a:outerShdw>
                </a:effectLst>
              </a:rPr>
              <a:t>01</a:t>
            </a:r>
          </a:p>
        </p:txBody>
      </p:sp>
      <p:sp>
        <p:nvSpPr>
          <p:cNvPr id="62" name="Parallelogram 61">
            <a:extLst>
              <a:ext uri="{FF2B5EF4-FFF2-40B4-BE49-F238E27FC236}">
                <a16:creationId xmlns:a16="http://schemas.microsoft.com/office/drawing/2014/main" xmlns="" id="{51C62417-4091-45A3-A851-3B9B0D43ED67}"/>
              </a:ext>
            </a:extLst>
          </p:cNvPr>
          <p:cNvSpPr/>
          <p:nvPr/>
        </p:nvSpPr>
        <p:spPr>
          <a:xfrm flipH="1">
            <a:off x="294188" y="4352244"/>
            <a:ext cx="1424022" cy="1068017"/>
          </a:xfrm>
          <a:prstGeom prst="parallelogram">
            <a:avLst>
              <a:gd name="adj" fmla="val 29040"/>
            </a:avLst>
          </a:prstGeom>
          <a:solidFill>
            <a:schemeClr val="accent6">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solidFill>
                  <a:schemeClr val="tx1"/>
                </a:solidFill>
                <a:effectLst>
                  <a:outerShdw blurRad="38100" dist="38100" dir="2700000" algn="tl">
                    <a:srgbClr val="000000">
                      <a:alpha val="43137"/>
                    </a:srgbClr>
                  </a:outerShdw>
                </a:effectLst>
              </a:rPr>
              <a:t>02</a:t>
            </a:r>
          </a:p>
        </p:txBody>
      </p:sp>
      <p:sp>
        <p:nvSpPr>
          <p:cNvPr id="63" name="Parallelogram 62">
            <a:extLst>
              <a:ext uri="{FF2B5EF4-FFF2-40B4-BE49-F238E27FC236}">
                <a16:creationId xmlns:a16="http://schemas.microsoft.com/office/drawing/2014/main" xmlns="" id="{A7F7AA09-2CDD-43F1-AA42-7A9E7771252F}"/>
              </a:ext>
            </a:extLst>
          </p:cNvPr>
          <p:cNvSpPr/>
          <p:nvPr/>
        </p:nvSpPr>
        <p:spPr>
          <a:xfrm flipH="1">
            <a:off x="6096000" y="2039815"/>
            <a:ext cx="1424022" cy="1068017"/>
          </a:xfrm>
          <a:prstGeom prst="parallelogram">
            <a:avLst>
              <a:gd name="adj" fmla="val 29040"/>
            </a:avLst>
          </a:prstGeom>
          <a:solidFill>
            <a:schemeClr val="accent4">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solidFill>
                  <a:schemeClr val="tx1"/>
                </a:solidFill>
                <a:effectLst>
                  <a:outerShdw blurRad="38100" dist="38100" dir="2700000" algn="tl">
                    <a:srgbClr val="000000">
                      <a:alpha val="43137"/>
                    </a:srgbClr>
                  </a:outerShdw>
                </a:effectLst>
              </a:rPr>
              <a:t>03</a:t>
            </a:r>
          </a:p>
        </p:txBody>
      </p:sp>
      <p:sp>
        <p:nvSpPr>
          <p:cNvPr id="66" name="TextBox 65">
            <a:extLst>
              <a:ext uri="{FF2B5EF4-FFF2-40B4-BE49-F238E27FC236}">
                <a16:creationId xmlns:a16="http://schemas.microsoft.com/office/drawing/2014/main" xmlns="" id="{E4171DA3-84D6-4DEE-9894-B87EDEB590B3}"/>
              </a:ext>
            </a:extLst>
          </p:cNvPr>
          <p:cNvSpPr txBox="1"/>
          <p:nvPr/>
        </p:nvSpPr>
        <p:spPr>
          <a:xfrm>
            <a:off x="1930368" y="2019825"/>
            <a:ext cx="3708431" cy="1107996"/>
          </a:xfrm>
          <a:prstGeom prst="rect">
            <a:avLst/>
          </a:prstGeom>
          <a:noFill/>
        </p:spPr>
        <p:txBody>
          <a:bodyPr wrap="square" lIns="0" rIns="0" rtlCol="0" anchor="t">
            <a:spAutoFit/>
          </a:bodyPr>
          <a:lstStyle/>
          <a:p>
            <a:pPr algn="just"/>
            <a:r>
              <a:rPr lang="en-US" sz="2200" dirty="0">
                <a:latin typeface="Franklin Gothic Medium Cond" panose="020B0606030402020204" pitchFamily="34" charset="0"/>
              </a:rPr>
              <a:t>FY 2022 LGSF-GEF - released to the beneficiary provinces, cities, municipalities, and barangays. </a:t>
            </a:r>
          </a:p>
        </p:txBody>
      </p:sp>
      <p:sp>
        <p:nvSpPr>
          <p:cNvPr id="69" name="TextBox 68">
            <a:extLst>
              <a:ext uri="{FF2B5EF4-FFF2-40B4-BE49-F238E27FC236}">
                <a16:creationId xmlns:a16="http://schemas.microsoft.com/office/drawing/2014/main" xmlns="" id="{2BA67B17-3B27-4047-AFE4-6DA11C0DEE4F}"/>
              </a:ext>
            </a:extLst>
          </p:cNvPr>
          <p:cNvSpPr txBox="1"/>
          <p:nvPr/>
        </p:nvSpPr>
        <p:spPr>
          <a:xfrm>
            <a:off x="1930912" y="4162976"/>
            <a:ext cx="3707887" cy="1446550"/>
          </a:xfrm>
          <a:prstGeom prst="rect">
            <a:avLst/>
          </a:prstGeom>
          <a:noFill/>
        </p:spPr>
        <p:txBody>
          <a:bodyPr wrap="square" lIns="0" rIns="0" rtlCol="0" anchor="t">
            <a:spAutoFit/>
          </a:bodyPr>
          <a:lstStyle/>
          <a:p>
            <a:pPr algn="just"/>
            <a:r>
              <a:rPr lang="en-US" sz="2200" dirty="0">
                <a:latin typeface="Franklin Gothic Medium Cond" panose="020B0606030402020204" pitchFamily="34" charset="0"/>
              </a:rPr>
              <a:t>Beneficiary LGUs are </a:t>
            </a:r>
            <a:r>
              <a:rPr lang="en-US" sz="2200" b="1" dirty="0">
                <a:latin typeface="Franklin Gothic Medium Cond" panose="020B0606030402020204" pitchFamily="34" charset="0"/>
              </a:rPr>
              <a:t>not</a:t>
            </a:r>
            <a:r>
              <a:rPr lang="en-US" sz="2200" dirty="0">
                <a:latin typeface="Franklin Gothic Medium Cond" panose="020B0606030402020204" pitchFamily="34" charset="0"/>
              </a:rPr>
              <a:t> required to submit any documentary requirement prior to the release of the fund</a:t>
            </a:r>
          </a:p>
        </p:txBody>
      </p:sp>
      <p:sp>
        <p:nvSpPr>
          <p:cNvPr id="72" name="TextBox 71">
            <a:extLst>
              <a:ext uri="{FF2B5EF4-FFF2-40B4-BE49-F238E27FC236}">
                <a16:creationId xmlns:a16="http://schemas.microsoft.com/office/drawing/2014/main" xmlns="" id="{0282D51D-44BB-4B8E-B6ED-D1D1B4301931}"/>
              </a:ext>
            </a:extLst>
          </p:cNvPr>
          <p:cNvSpPr txBox="1"/>
          <p:nvPr/>
        </p:nvSpPr>
        <p:spPr>
          <a:xfrm>
            <a:off x="7724494" y="1796687"/>
            <a:ext cx="3926839" cy="1261884"/>
          </a:xfrm>
          <a:prstGeom prst="rect">
            <a:avLst/>
          </a:prstGeom>
          <a:noFill/>
        </p:spPr>
        <p:txBody>
          <a:bodyPr wrap="square" lIns="0" rIns="0" rtlCol="0" anchor="t">
            <a:spAutoFit/>
          </a:bodyPr>
          <a:lstStyle/>
          <a:p>
            <a:pPr algn="just"/>
            <a:r>
              <a:rPr lang="en-US" sz="1900" dirty="0">
                <a:latin typeface="Franklin Gothic Medium Cond" panose="020B0606030402020204" pitchFamily="34" charset="0"/>
              </a:rPr>
              <a:t>The SARO shall be released by the DBM to the </a:t>
            </a:r>
            <a:r>
              <a:rPr lang="en-US" sz="1900" dirty="0" err="1">
                <a:latin typeface="Franklin Gothic Medium Cond" panose="020B0606030402020204" pitchFamily="34" charset="0"/>
              </a:rPr>
              <a:t>BTr</a:t>
            </a:r>
            <a:r>
              <a:rPr lang="en-US" sz="1900" dirty="0">
                <a:latin typeface="Franklin Gothic Medium Cond" panose="020B0606030402020204" pitchFamily="34" charset="0"/>
              </a:rPr>
              <a:t>, while the corresponding NCAs shall be released to the AGSBs of the beneficiary LGUs.</a:t>
            </a:r>
          </a:p>
        </p:txBody>
      </p:sp>
      <p:sp>
        <p:nvSpPr>
          <p:cNvPr id="73" name="Parallelogram 72">
            <a:extLst>
              <a:ext uri="{FF2B5EF4-FFF2-40B4-BE49-F238E27FC236}">
                <a16:creationId xmlns:a16="http://schemas.microsoft.com/office/drawing/2014/main" xmlns="" id="{2DDF234A-7F0B-48F3-84EA-97F6D76BF615}"/>
              </a:ext>
            </a:extLst>
          </p:cNvPr>
          <p:cNvSpPr/>
          <p:nvPr/>
        </p:nvSpPr>
        <p:spPr>
          <a:xfrm flipH="1">
            <a:off x="6096000" y="4323895"/>
            <a:ext cx="1424022" cy="1068017"/>
          </a:xfrm>
          <a:prstGeom prst="parallelogram">
            <a:avLst>
              <a:gd name="adj" fmla="val 29040"/>
            </a:avLst>
          </a:prstGeom>
          <a:solidFill>
            <a:schemeClr val="accent2">
              <a:lumMod val="40000"/>
              <a:lumOff val="6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solidFill>
                  <a:schemeClr val="tx1"/>
                </a:solidFill>
              </a:rPr>
              <a:t>04</a:t>
            </a:r>
          </a:p>
        </p:txBody>
      </p:sp>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152400" y="502881"/>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RELEASE OF THE ALLOCATIONS</a:t>
            </a:r>
          </a:p>
        </p:txBody>
      </p:sp>
      <p:sp>
        <p:nvSpPr>
          <p:cNvPr id="12" name="TextBox 11">
            <a:extLst>
              <a:ext uri="{FF2B5EF4-FFF2-40B4-BE49-F238E27FC236}">
                <a16:creationId xmlns:a16="http://schemas.microsoft.com/office/drawing/2014/main" xmlns="" id="{596C7BB3-1AC1-448E-AA27-71F7F5316629}"/>
              </a:ext>
            </a:extLst>
          </p:cNvPr>
          <p:cNvSpPr txBox="1"/>
          <p:nvPr/>
        </p:nvSpPr>
        <p:spPr>
          <a:xfrm>
            <a:off x="7724494" y="4224532"/>
            <a:ext cx="3926839" cy="1323439"/>
          </a:xfrm>
          <a:prstGeom prst="rect">
            <a:avLst/>
          </a:prstGeom>
          <a:noFill/>
        </p:spPr>
        <p:txBody>
          <a:bodyPr wrap="square" lIns="0" rIns="0" rtlCol="0" anchor="t">
            <a:spAutoFit/>
          </a:bodyPr>
          <a:lstStyle/>
          <a:p>
            <a:pPr algn="just"/>
            <a:r>
              <a:rPr lang="en-US" sz="2000" dirty="0">
                <a:latin typeface="Franklin Gothic Medium Cond" panose="020B0606030402020204" pitchFamily="34" charset="0"/>
              </a:rPr>
              <a:t>Upon receipt of the Advice of NCA Issued from the DBM, the </a:t>
            </a:r>
            <a:r>
              <a:rPr lang="en-US" sz="2000" dirty="0" err="1">
                <a:latin typeface="Franklin Gothic Medium Cond" panose="020B0606030402020204" pitchFamily="34" charset="0"/>
              </a:rPr>
              <a:t>BTr</a:t>
            </a:r>
            <a:r>
              <a:rPr lang="en-US" sz="2000" dirty="0">
                <a:latin typeface="Franklin Gothic Medium Cond" panose="020B0606030402020204" pitchFamily="34" charset="0"/>
              </a:rPr>
              <a:t> shall release the corresponding ADAs to the AGSBs of the beneficiary LGUs. </a:t>
            </a:r>
          </a:p>
        </p:txBody>
      </p:sp>
    </p:spTree>
    <p:extLst>
      <p:ext uri="{BB962C8B-B14F-4D97-AF65-F5344CB8AC3E}">
        <p14:creationId xmlns:p14="http://schemas.microsoft.com/office/powerpoint/2010/main" val="126121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500"/>
                                        <p:tgtEl>
                                          <p:spTgt spid="7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6" grpId="0"/>
      <p:bldP spid="69" grpId="0"/>
      <p:bldP spid="72" grpId="0"/>
      <p:bldP spid="73" grpId="0" animBg="1"/>
      <p:bldP spid="1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Parallelogram 60">
            <a:extLst>
              <a:ext uri="{FF2B5EF4-FFF2-40B4-BE49-F238E27FC236}">
                <a16:creationId xmlns:a16="http://schemas.microsoft.com/office/drawing/2014/main" xmlns="" id="{27DA14ED-6722-493A-8355-6AC9A0A2FF81}"/>
              </a:ext>
            </a:extLst>
          </p:cNvPr>
          <p:cNvSpPr/>
          <p:nvPr/>
        </p:nvSpPr>
        <p:spPr>
          <a:xfrm flipH="1">
            <a:off x="259463" y="2194763"/>
            <a:ext cx="1424022" cy="1068017"/>
          </a:xfrm>
          <a:prstGeom prst="parallelogram">
            <a:avLst>
              <a:gd name="adj" fmla="val 29040"/>
            </a:avLst>
          </a:prstGeom>
          <a:solidFill>
            <a:schemeClr val="accent1">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tIns="777240" rtlCol="0" anchor="b" anchorCtr="0"/>
          <a:lstStyle/>
          <a:p>
            <a:r>
              <a:rPr lang="en-US" sz="5400" b="1" dirty="0">
                <a:effectLst>
                  <a:outerShdw blurRad="38100" dist="38100" dir="2700000" algn="tl">
                    <a:srgbClr val="000000">
                      <a:alpha val="43137"/>
                    </a:srgbClr>
                  </a:outerShdw>
                </a:effectLst>
              </a:rPr>
              <a:t>01</a:t>
            </a:r>
          </a:p>
        </p:txBody>
      </p:sp>
      <p:sp>
        <p:nvSpPr>
          <p:cNvPr id="62" name="Parallelogram 61">
            <a:extLst>
              <a:ext uri="{FF2B5EF4-FFF2-40B4-BE49-F238E27FC236}">
                <a16:creationId xmlns:a16="http://schemas.microsoft.com/office/drawing/2014/main" xmlns="" id="{51C62417-4091-45A3-A851-3B9B0D43ED67}"/>
              </a:ext>
            </a:extLst>
          </p:cNvPr>
          <p:cNvSpPr/>
          <p:nvPr/>
        </p:nvSpPr>
        <p:spPr>
          <a:xfrm flipH="1">
            <a:off x="362072" y="4165757"/>
            <a:ext cx="1424022" cy="1068017"/>
          </a:xfrm>
          <a:prstGeom prst="parallelogram">
            <a:avLst>
              <a:gd name="adj" fmla="val 29040"/>
            </a:avLst>
          </a:prstGeom>
          <a:solidFill>
            <a:schemeClr val="accent6">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02</a:t>
            </a:r>
          </a:p>
        </p:txBody>
      </p:sp>
      <p:sp>
        <p:nvSpPr>
          <p:cNvPr id="63" name="Parallelogram 62">
            <a:extLst>
              <a:ext uri="{FF2B5EF4-FFF2-40B4-BE49-F238E27FC236}">
                <a16:creationId xmlns:a16="http://schemas.microsoft.com/office/drawing/2014/main" xmlns="" id="{A7F7AA09-2CDD-43F1-AA42-7A9E7771252F}"/>
              </a:ext>
            </a:extLst>
          </p:cNvPr>
          <p:cNvSpPr/>
          <p:nvPr/>
        </p:nvSpPr>
        <p:spPr>
          <a:xfrm flipH="1">
            <a:off x="6096000" y="2175434"/>
            <a:ext cx="1424022" cy="1068017"/>
          </a:xfrm>
          <a:prstGeom prst="parallelogram">
            <a:avLst>
              <a:gd name="adj" fmla="val 29040"/>
            </a:avLst>
          </a:prstGeom>
          <a:solidFill>
            <a:schemeClr val="accent4">
              <a:lumMod val="60000"/>
              <a:lumOff val="4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effectLst>
                  <a:outerShdw blurRad="38100" dist="38100" dir="2700000" algn="tl">
                    <a:srgbClr val="000000">
                      <a:alpha val="43137"/>
                    </a:srgbClr>
                  </a:outerShdw>
                </a:effectLst>
              </a:rPr>
              <a:t>03</a:t>
            </a:r>
          </a:p>
        </p:txBody>
      </p:sp>
      <p:sp>
        <p:nvSpPr>
          <p:cNvPr id="72" name="TextBox 71">
            <a:extLst>
              <a:ext uri="{FF2B5EF4-FFF2-40B4-BE49-F238E27FC236}">
                <a16:creationId xmlns:a16="http://schemas.microsoft.com/office/drawing/2014/main" xmlns="" id="{0282D51D-44BB-4B8E-B6ED-D1D1B4301931}"/>
              </a:ext>
            </a:extLst>
          </p:cNvPr>
          <p:cNvSpPr txBox="1"/>
          <p:nvPr/>
        </p:nvSpPr>
        <p:spPr>
          <a:xfrm>
            <a:off x="1970809" y="4070638"/>
            <a:ext cx="3926839" cy="1323439"/>
          </a:xfrm>
          <a:prstGeom prst="rect">
            <a:avLst/>
          </a:prstGeom>
          <a:noFill/>
        </p:spPr>
        <p:txBody>
          <a:bodyPr wrap="square" lIns="0" rIns="0" rtlCol="0" anchor="t">
            <a:spAutoFit/>
          </a:bodyPr>
          <a:lstStyle/>
          <a:p>
            <a:pPr algn="just"/>
            <a:r>
              <a:rPr lang="en-US" sz="2000" dirty="0">
                <a:latin typeface="Franklin Gothic Medium Cond" panose="020B0606030402020204" pitchFamily="34" charset="0"/>
              </a:rPr>
              <a:t>The LGUs that have not yet prepared and submitted their respective LGU DTPs as of </a:t>
            </a:r>
            <a:r>
              <a:rPr lang="en-US" sz="2000" b="1" dirty="0">
                <a:latin typeface="Franklin Gothic Medium Cond" panose="020B0606030402020204" pitchFamily="34" charset="0"/>
              </a:rPr>
              <a:t>December 31, 2021 </a:t>
            </a:r>
            <a:r>
              <a:rPr lang="en-US" sz="2000" dirty="0">
                <a:latin typeface="Franklin Gothic Medium Cond" panose="020B0606030402020204" pitchFamily="34" charset="0"/>
              </a:rPr>
              <a:t>shall </a:t>
            </a:r>
            <a:r>
              <a:rPr lang="en-US" sz="2000" b="1" dirty="0">
                <a:latin typeface="Franklin Gothic Medium Cond" panose="020B0606030402020204" pitchFamily="34" charset="0"/>
              </a:rPr>
              <a:t>not</a:t>
            </a:r>
            <a:r>
              <a:rPr lang="en-US" sz="2000" dirty="0">
                <a:latin typeface="Franklin Gothic Medium Cond" panose="020B0606030402020204" pitchFamily="34" charset="0"/>
              </a:rPr>
              <a:t> be qualified as beneficiary of FY 2022 LGSF-GEF.</a:t>
            </a:r>
          </a:p>
        </p:txBody>
      </p:sp>
      <p:sp>
        <p:nvSpPr>
          <p:cNvPr id="73" name="Parallelogram 72">
            <a:extLst>
              <a:ext uri="{FF2B5EF4-FFF2-40B4-BE49-F238E27FC236}">
                <a16:creationId xmlns:a16="http://schemas.microsoft.com/office/drawing/2014/main" xmlns="" id="{2DDF234A-7F0B-48F3-84EA-97F6D76BF615}"/>
              </a:ext>
            </a:extLst>
          </p:cNvPr>
          <p:cNvSpPr/>
          <p:nvPr/>
        </p:nvSpPr>
        <p:spPr>
          <a:xfrm flipH="1">
            <a:off x="6096000" y="4171497"/>
            <a:ext cx="1424022" cy="1068017"/>
          </a:xfrm>
          <a:prstGeom prst="parallelogram">
            <a:avLst>
              <a:gd name="adj" fmla="val 29040"/>
            </a:avLst>
          </a:prstGeom>
          <a:solidFill>
            <a:schemeClr val="accent2">
              <a:lumMod val="40000"/>
              <a:lumOff val="60000"/>
            </a:schemeClr>
          </a:solidFill>
          <a:ln>
            <a:noFill/>
          </a:ln>
          <a:effectLst>
            <a:innerShdw dist="152400" dir="84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77240" rIns="91440" bIns="45720" numCol="1" spcCol="0" rtlCol="0" fromWordArt="0" anchor="b" anchorCtr="0" forceAA="0" compatLnSpc="1">
            <a:prstTxWarp prst="textNoShape">
              <a:avLst/>
            </a:prstTxWarp>
            <a:noAutofit/>
          </a:bodyPr>
          <a:lstStyle/>
          <a:p>
            <a:r>
              <a:rPr lang="en-US" sz="5400" b="1" dirty="0">
                <a:solidFill>
                  <a:schemeClr val="bg1"/>
                </a:solidFill>
              </a:rPr>
              <a:t>04</a:t>
            </a:r>
          </a:p>
        </p:txBody>
      </p:sp>
      <p:sp>
        <p:nvSpPr>
          <p:cNvPr id="78" name="TextBox 77">
            <a:extLst>
              <a:ext uri="{FF2B5EF4-FFF2-40B4-BE49-F238E27FC236}">
                <a16:creationId xmlns:a16="http://schemas.microsoft.com/office/drawing/2014/main" xmlns="" id="{F9B32B98-2E04-49DC-8542-564693FDC742}"/>
              </a:ext>
            </a:extLst>
          </p:cNvPr>
          <p:cNvSpPr txBox="1"/>
          <p:nvPr/>
        </p:nvSpPr>
        <p:spPr>
          <a:xfrm>
            <a:off x="7747644" y="2164649"/>
            <a:ext cx="3926839" cy="1015663"/>
          </a:xfrm>
          <a:prstGeom prst="rect">
            <a:avLst/>
          </a:prstGeom>
          <a:noFill/>
        </p:spPr>
        <p:txBody>
          <a:bodyPr wrap="square" lIns="0" rIns="0" rtlCol="0" anchor="t">
            <a:spAutoFit/>
          </a:bodyPr>
          <a:lstStyle/>
          <a:p>
            <a:pPr algn="just"/>
            <a:r>
              <a:rPr lang="en-US" sz="2000" dirty="0">
                <a:latin typeface="Franklin Gothic Medium Cond" panose="020B0606030402020204" pitchFamily="34" charset="0"/>
              </a:rPr>
              <a:t>The programs and projects shall be included in their respective duly approved LDIP and AIP.</a:t>
            </a:r>
          </a:p>
        </p:txBody>
      </p:sp>
      <p:sp>
        <p:nvSpPr>
          <p:cNvPr id="11" name="Title 4">
            <a:extLst>
              <a:ext uri="{FF2B5EF4-FFF2-40B4-BE49-F238E27FC236}">
                <a16:creationId xmlns:a16="http://schemas.microsoft.com/office/drawing/2014/main" xmlns="" id="{02F0AA7F-BC2D-424F-8728-F360BAE28ECC}"/>
              </a:ext>
            </a:extLst>
          </p:cNvPr>
          <p:cNvSpPr txBox="1">
            <a:spLocks/>
          </p:cNvSpPr>
          <p:nvPr/>
        </p:nvSpPr>
        <p:spPr>
          <a:xfrm>
            <a:off x="152400" y="502881"/>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UTILIZATION OF THE ALLOCATIONS</a:t>
            </a:r>
          </a:p>
        </p:txBody>
      </p:sp>
      <p:sp>
        <p:nvSpPr>
          <p:cNvPr id="14" name="TextBox 13">
            <a:extLst>
              <a:ext uri="{FF2B5EF4-FFF2-40B4-BE49-F238E27FC236}">
                <a16:creationId xmlns:a16="http://schemas.microsoft.com/office/drawing/2014/main" xmlns="" id="{F882E515-C3A6-4341-9F9D-4B8165E07C6B}"/>
              </a:ext>
            </a:extLst>
          </p:cNvPr>
          <p:cNvSpPr txBox="1"/>
          <p:nvPr/>
        </p:nvSpPr>
        <p:spPr>
          <a:xfrm>
            <a:off x="1970809" y="2010762"/>
            <a:ext cx="3767633" cy="1323439"/>
          </a:xfrm>
          <a:prstGeom prst="rect">
            <a:avLst/>
          </a:prstGeom>
          <a:noFill/>
        </p:spPr>
        <p:txBody>
          <a:bodyPr wrap="square" lIns="0" rIns="0" rtlCol="0" anchor="t">
            <a:spAutoFit/>
          </a:bodyPr>
          <a:lstStyle/>
          <a:p>
            <a:pPr algn="just"/>
            <a:r>
              <a:rPr lang="en-US" sz="2000" dirty="0">
                <a:latin typeface="Franklin Gothic Medium Cond" panose="020B0606030402020204" pitchFamily="34" charset="0"/>
              </a:rPr>
              <a:t>The programs and projects shall be those that are included in their respective Devolution Transition Plans (DTPs).</a:t>
            </a:r>
          </a:p>
        </p:txBody>
      </p:sp>
      <p:sp>
        <p:nvSpPr>
          <p:cNvPr id="13" name="TextBox 12">
            <a:extLst>
              <a:ext uri="{FF2B5EF4-FFF2-40B4-BE49-F238E27FC236}">
                <a16:creationId xmlns:a16="http://schemas.microsoft.com/office/drawing/2014/main" xmlns="" id="{84345D79-5929-4F5A-8521-DEBFB735D863}"/>
              </a:ext>
            </a:extLst>
          </p:cNvPr>
          <p:cNvSpPr txBox="1"/>
          <p:nvPr/>
        </p:nvSpPr>
        <p:spPr>
          <a:xfrm>
            <a:off x="7747644" y="4070638"/>
            <a:ext cx="3926839" cy="1323439"/>
          </a:xfrm>
          <a:prstGeom prst="rect">
            <a:avLst/>
          </a:prstGeom>
          <a:noFill/>
        </p:spPr>
        <p:txBody>
          <a:bodyPr wrap="square" lIns="0" rIns="0" rtlCol="0" anchor="t">
            <a:spAutoFit/>
          </a:bodyPr>
          <a:lstStyle/>
          <a:p>
            <a:pPr algn="just"/>
            <a:r>
              <a:rPr lang="en-US" sz="2000" dirty="0">
                <a:latin typeface="Franklin Gothic Medium Cond" panose="020B0606030402020204" pitchFamily="34" charset="0"/>
              </a:rPr>
              <a:t>The beneficiary LGUs shall conduct public consultations through the Civil Society Organizations, and seek technical assistance from the NGAs concerned.</a:t>
            </a:r>
          </a:p>
        </p:txBody>
      </p:sp>
    </p:spTree>
    <p:extLst>
      <p:ext uri="{BB962C8B-B14F-4D97-AF65-F5344CB8AC3E}">
        <p14:creationId xmlns:p14="http://schemas.microsoft.com/office/powerpoint/2010/main" val="268447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par>
                                <p:cTn id="29" presetID="10" presetClass="entr" presetSubtype="0" fill="hold" nodeType="withEffect">
                                  <p:stCondLst>
                                    <p:cond delay="0"/>
                                  </p:stCondLst>
                                  <p:childTnLst>
                                    <p:set>
                                      <p:cBhvr>
                                        <p:cTn id="30" dur="1" fill="hold">
                                          <p:stCondLst>
                                            <p:cond delay="0"/>
                                          </p:stCondLst>
                                        </p:cTn>
                                        <p:tgtEl>
                                          <p:spTgt spid="78">
                                            <p:txEl>
                                              <p:pRg st="0" end="0"/>
                                            </p:txEl>
                                          </p:spTgt>
                                        </p:tgtEl>
                                        <p:attrNameLst>
                                          <p:attrName>style.visibility</p:attrName>
                                        </p:attrNameLst>
                                      </p:cBhvr>
                                      <p:to>
                                        <p:strVal val="visible"/>
                                      </p:to>
                                    </p:set>
                                    <p:animEffect transition="in" filter="fade">
                                      <p:cBhvr>
                                        <p:cTn id="31" dur="500"/>
                                        <p:tgtEl>
                                          <p:spTgt spid="78">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72" grpId="0"/>
      <p:bldP spid="73" grpId="0" animBg="1"/>
      <p:bldP spid="14"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FF2D2598-E8F5-469D-B734-3069031CB7F1}"/>
              </a:ext>
            </a:extLst>
          </p:cNvPr>
          <p:cNvSpPr/>
          <p:nvPr/>
        </p:nvSpPr>
        <p:spPr>
          <a:xfrm>
            <a:off x="-1" y="1504732"/>
            <a:ext cx="12191999" cy="4472733"/>
          </a:xfrm>
          <a:prstGeom prst="rect">
            <a:avLst/>
          </a:prstGeom>
          <a:solidFill>
            <a:schemeClr val="accent2">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13" name="Title 4"/>
          <p:cNvSpPr txBox="1">
            <a:spLocks/>
          </p:cNvSpPr>
          <p:nvPr/>
        </p:nvSpPr>
        <p:spPr>
          <a:xfrm>
            <a:off x="0" y="440268"/>
            <a:ext cx="12192000" cy="1064464"/>
          </a:xfrm>
          <a:prstGeom prst="rect">
            <a:avLst/>
          </a:prstGeom>
          <a:solidFill>
            <a:schemeClr val="bg1"/>
          </a:solidFill>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latin typeface="Franklin Gothic Demi Cond"/>
                <a:cs typeface="Times New Roman"/>
              </a:rPr>
              <a:t>LIMITATIONS ON THE USE OF THE FY 2022 LGSF-GEF</a:t>
            </a:r>
          </a:p>
        </p:txBody>
      </p:sp>
      <p:sp>
        <p:nvSpPr>
          <p:cNvPr id="4" name="Text Placeholder 30">
            <a:extLst>
              <a:ext uri="{FF2B5EF4-FFF2-40B4-BE49-F238E27FC236}">
                <a16:creationId xmlns:a16="http://schemas.microsoft.com/office/drawing/2014/main" xmlns="" id="{B676BEDE-C0DA-4C03-9C75-57AF09D0FC20}"/>
              </a:ext>
            </a:extLst>
          </p:cNvPr>
          <p:cNvSpPr txBox="1">
            <a:spLocks/>
          </p:cNvSpPr>
          <p:nvPr/>
        </p:nvSpPr>
        <p:spPr>
          <a:xfrm>
            <a:off x="265638" y="1662429"/>
            <a:ext cx="11446022" cy="500065"/>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038" indent="0" algn="just">
              <a:buNone/>
            </a:pPr>
            <a:r>
              <a:rPr lang="en-US" sz="2800" dirty="0">
                <a:latin typeface="Franklin Gothic Medium Cond" panose="020B0606030402020204" pitchFamily="34" charset="0"/>
              </a:rPr>
              <a:t>The FY 2022 LGSF-GEF shall </a:t>
            </a:r>
            <a:r>
              <a:rPr lang="en-US" b="1" u="sng" dirty="0">
                <a:latin typeface="Franklin Gothic Medium Cond" panose="020B0606030402020204" pitchFamily="34" charset="0"/>
              </a:rPr>
              <a:t>not</a:t>
            </a:r>
            <a:r>
              <a:rPr lang="en-US" b="1" dirty="0">
                <a:latin typeface="Franklin Gothic Medium Cond" panose="020B0606030402020204" pitchFamily="34" charset="0"/>
              </a:rPr>
              <a:t> </a:t>
            </a:r>
            <a:r>
              <a:rPr lang="en-US" sz="2800" dirty="0">
                <a:latin typeface="Franklin Gothic Medium Cond" panose="020B0606030402020204" pitchFamily="34" charset="0"/>
              </a:rPr>
              <a:t>be used for the following expenditure items:</a:t>
            </a:r>
          </a:p>
        </p:txBody>
      </p:sp>
      <p:sp>
        <p:nvSpPr>
          <p:cNvPr id="5" name="Text Placeholder 30">
            <a:extLst>
              <a:ext uri="{FF2B5EF4-FFF2-40B4-BE49-F238E27FC236}">
                <a16:creationId xmlns:a16="http://schemas.microsoft.com/office/drawing/2014/main" xmlns="" id="{2212AA08-CDE3-47E4-BB9D-55D706A2B402}"/>
              </a:ext>
            </a:extLst>
          </p:cNvPr>
          <p:cNvSpPr txBox="1">
            <a:spLocks/>
          </p:cNvSpPr>
          <p:nvPr/>
        </p:nvSpPr>
        <p:spPr>
          <a:xfrm>
            <a:off x="673627" y="2182569"/>
            <a:ext cx="11190430" cy="3794896"/>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r>
              <a:rPr lang="en-US" sz="2250" dirty="0">
                <a:latin typeface="Franklin Gothic Medium Cond" panose="020B0606030402020204" pitchFamily="34" charset="0"/>
              </a:rPr>
              <a:t>Payment of Personal Services expenditures;</a:t>
            </a:r>
          </a:p>
          <a:p>
            <a:pPr marL="274638" algn="just"/>
            <a:r>
              <a:rPr lang="en-US" sz="2250" dirty="0">
                <a:latin typeface="Franklin Gothic Medium Cond" panose="020B0606030402020204" pitchFamily="34" charset="0"/>
              </a:rPr>
              <a:t>Administrative expenses;</a:t>
            </a:r>
          </a:p>
          <a:p>
            <a:pPr marL="274638" algn="just"/>
            <a:r>
              <a:rPr lang="en-US" sz="2250" dirty="0">
                <a:latin typeface="Franklin Gothic Medium Cond" panose="020B0606030402020204" pitchFamily="34" charset="0"/>
              </a:rPr>
              <a:t>Traveling  expenses, whether domestic or foreign;</a:t>
            </a:r>
          </a:p>
          <a:p>
            <a:pPr marL="274638" algn="just"/>
            <a:r>
              <a:rPr lang="en-US" sz="2250" dirty="0">
                <a:latin typeface="Franklin Gothic Medium Cond" panose="020B0606030402020204" pitchFamily="34" charset="0"/>
              </a:rPr>
              <a:t>Registration fees and other expenses related to the conduct of and participation to trainings, seminars, conferences or conventions;</a:t>
            </a:r>
          </a:p>
          <a:p>
            <a:pPr marL="274638" algn="just"/>
            <a:r>
              <a:rPr lang="en-US" sz="2250" dirty="0">
                <a:latin typeface="Franklin Gothic Medium Cond" panose="020B0606030402020204" pitchFamily="34" charset="0"/>
              </a:rPr>
              <a:t>Purchase, maintenance or repair of administrative office’ furniture, fixtures, equipment or appliances;</a:t>
            </a:r>
          </a:p>
          <a:p>
            <a:pPr marL="274638" algn="just"/>
            <a:r>
              <a:rPr lang="en-US" sz="2250" dirty="0">
                <a:latin typeface="Franklin Gothic Medium Cond" panose="020B0606030402020204" pitchFamily="34" charset="0"/>
              </a:rPr>
              <a:t>Purchase, maintenance or repair of motor vehicles used for administrative purposes; and</a:t>
            </a:r>
          </a:p>
          <a:p>
            <a:pPr marL="274638" algn="just"/>
            <a:r>
              <a:rPr lang="en-US" sz="2250" dirty="0">
                <a:latin typeface="Franklin Gothic Medium Cond" panose="020B0606030402020204" pitchFamily="34" charset="0"/>
              </a:rPr>
              <a:t>Other PPAs and expenses that are not related to the implementation of devolved functions and services of LGUs.</a:t>
            </a:r>
          </a:p>
        </p:txBody>
      </p:sp>
    </p:spTree>
    <p:extLst>
      <p:ext uri="{BB962C8B-B14F-4D97-AF65-F5344CB8AC3E}">
        <p14:creationId xmlns:p14="http://schemas.microsoft.com/office/powerpoint/2010/main" val="272691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
          <p:cNvSpPr txBox="1">
            <a:spLocks/>
          </p:cNvSpPr>
          <p:nvPr/>
        </p:nvSpPr>
        <p:spPr>
          <a:xfrm>
            <a:off x="152400" y="745795"/>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MONITORING AND EVALUATION</a:t>
            </a:r>
          </a:p>
        </p:txBody>
      </p:sp>
      <p:sp>
        <p:nvSpPr>
          <p:cNvPr id="5" name="Text Placeholder 30">
            <a:extLst>
              <a:ext uri="{FF2B5EF4-FFF2-40B4-BE49-F238E27FC236}">
                <a16:creationId xmlns:a16="http://schemas.microsoft.com/office/drawing/2014/main" xmlns="" id="{2212AA08-CDE3-47E4-BB9D-55D706A2B402}"/>
              </a:ext>
            </a:extLst>
          </p:cNvPr>
          <p:cNvSpPr txBox="1">
            <a:spLocks/>
          </p:cNvSpPr>
          <p:nvPr/>
        </p:nvSpPr>
        <p:spPr>
          <a:xfrm>
            <a:off x="698269" y="1985883"/>
            <a:ext cx="10773295" cy="3843750"/>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algn="just">
              <a:lnSpc>
                <a:spcPct val="100000"/>
              </a:lnSpc>
            </a:pPr>
            <a:r>
              <a:rPr lang="en-US" dirty="0">
                <a:latin typeface="Franklin Gothic Medium Cond" panose="020B0606030402020204" pitchFamily="34" charset="0"/>
              </a:rPr>
              <a:t>DILG - monitoring and evaluation (M&amp;E) of actual project implementation of LGUs</a:t>
            </a:r>
          </a:p>
          <a:p>
            <a:pPr marL="274638" algn="just">
              <a:lnSpc>
                <a:spcPct val="100000"/>
              </a:lnSpc>
            </a:pPr>
            <a:endParaRPr lang="en-US" sz="400" dirty="0">
              <a:latin typeface="Franklin Gothic Medium Cond" panose="020B0606030402020204" pitchFamily="34" charset="0"/>
            </a:endParaRPr>
          </a:p>
          <a:p>
            <a:pPr marL="274638" algn="just">
              <a:lnSpc>
                <a:spcPct val="100000"/>
              </a:lnSpc>
            </a:pPr>
            <a:r>
              <a:rPr lang="en-US" dirty="0">
                <a:latin typeface="Franklin Gothic Medium Cond" panose="020B0606030402020204" pitchFamily="34" charset="0"/>
              </a:rPr>
              <a:t>DBM - provide the DILG with a list of releases for M&amp;E purposes</a:t>
            </a:r>
          </a:p>
          <a:p>
            <a:pPr marL="274638" algn="just">
              <a:lnSpc>
                <a:spcPct val="100000"/>
              </a:lnSpc>
            </a:pPr>
            <a:endParaRPr lang="en-US" sz="500" dirty="0">
              <a:latin typeface="Franklin Gothic Medium Cond" panose="020B0606030402020204" pitchFamily="34" charset="0"/>
            </a:endParaRPr>
          </a:p>
          <a:p>
            <a:pPr marL="274638" algn="just">
              <a:lnSpc>
                <a:spcPct val="100000"/>
              </a:lnSpc>
            </a:pPr>
            <a:r>
              <a:rPr lang="en-US" dirty="0">
                <a:latin typeface="Franklin Gothic Medium Cond" panose="020B0606030402020204" pitchFamily="34" charset="0"/>
              </a:rPr>
              <a:t>Beneficiary LGUs - comply with the guidelines that may be issued by the DILG for M&amp;E of actual implementation of projects</a:t>
            </a:r>
            <a:endParaRPr lang="en-US" sz="2800" dirty="0">
              <a:latin typeface="Franklin Gothic Medium Cond" panose="020B0606030402020204" pitchFamily="34" charset="0"/>
            </a:endParaRPr>
          </a:p>
        </p:txBody>
      </p:sp>
    </p:spTree>
    <p:extLst>
      <p:ext uri="{BB962C8B-B14F-4D97-AF65-F5344CB8AC3E}">
        <p14:creationId xmlns:p14="http://schemas.microsoft.com/office/powerpoint/2010/main" val="137485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xmlns="" id="{CFFDEE06-3CB2-40CA-BE50-115B2F1E5988}"/>
              </a:ext>
            </a:extLst>
          </p:cNvPr>
          <p:cNvSpPr txBox="1">
            <a:spLocks/>
          </p:cNvSpPr>
          <p:nvPr/>
        </p:nvSpPr>
        <p:spPr>
          <a:xfrm>
            <a:off x="152400" y="676502"/>
            <a:ext cx="11887200" cy="1240088"/>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5000" b="1" dirty="0">
                <a:latin typeface="Franklin Gothic Demi Cond"/>
                <a:cs typeface="Times New Roman"/>
              </a:rPr>
              <a:t>VALIDITY OF FY 2022 LGSF COMPONENTS</a:t>
            </a:r>
          </a:p>
        </p:txBody>
      </p:sp>
      <p:sp>
        <p:nvSpPr>
          <p:cNvPr id="10" name="PhP 313 B…">
            <a:extLst>
              <a:ext uri="{FF2B5EF4-FFF2-40B4-BE49-F238E27FC236}">
                <a16:creationId xmlns:a16="http://schemas.microsoft.com/office/drawing/2014/main" xmlns="" id="{548BD973-B651-432B-9788-83B74F39192E}"/>
              </a:ext>
            </a:extLst>
          </p:cNvPr>
          <p:cNvSpPr txBox="1">
            <a:spLocks/>
          </p:cNvSpPr>
          <p:nvPr/>
        </p:nvSpPr>
        <p:spPr bwMode="auto">
          <a:xfrm>
            <a:off x="564922" y="2907386"/>
            <a:ext cx="11062156" cy="12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74" tIns="34274" rIns="34274" bIns="34274" anchor="t"/>
          <a:lstStyle>
            <a:lvl1pPr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342900" indent="1143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342900" indent="5715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342900" indent="10287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342900" indent="1485900" defTabSz="758825">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8001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12573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7145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2171700" indent="1485900" defTabSz="758825"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ct val="90000"/>
              </a:lnSpc>
            </a:pPr>
            <a:r>
              <a:rPr lang="en-PH" altLang="en-US" sz="9600" b="1" dirty="0">
                <a:latin typeface="Franklin Gothic Medium Cond"/>
                <a:cs typeface="Arial"/>
                <a:sym typeface="Helvetica" panose="020B0604020202020204" pitchFamily="34" charset="0"/>
              </a:rPr>
              <a:t>December 31, 2023</a:t>
            </a:r>
            <a:endParaRPr lang="en-PH" altLang="en-US" sz="9600" b="1" dirty="0">
              <a:latin typeface="Franklin Gothic Medium Cond" panose="020B0606030402020204" pitchFamily="34" charset="0"/>
            </a:endParaRPr>
          </a:p>
        </p:txBody>
      </p:sp>
    </p:spTree>
    <p:extLst>
      <p:ext uri="{BB962C8B-B14F-4D97-AF65-F5344CB8AC3E}">
        <p14:creationId xmlns:p14="http://schemas.microsoft.com/office/powerpoint/2010/main" val="39942623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510A27AA-29B3-C4AB-D205-92A4F6FD2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559073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9">
            <a:extLst>
              <a:ext uri="{FF2B5EF4-FFF2-40B4-BE49-F238E27FC236}">
                <a16:creationId xmlns:a16="http://schemas.microsoft.com/office/drawing/2014/main" xmlns="" id="{3C743DBC-E40B-4126-ABD0-9B876E40FD9F}"/>
              </a:ext>
            </a:extLst>
          </p:cNvPr>
          <p:cNvGraphicFramePr/>
          <p:nvPr>
            <p:extLst>
              <p:ext uri="{D42A27DB-BD31-4B8C-83A1-F6EECF244321}">
                <p14:modId xmlns:p14="http://schemas.microsoft.com/office/powerpoint/2010/main" val="2483607281"/>
              </p:ext>
            </p:extLst>
          </p:nvPr>
        </p:nvGraphicFramePr>
        <p:xfrm>
          <a:off x="6084916" y="2188573"/>
          <a:ext cx="5612237" cy="2944368"/>
        </p:xfrm>
        <a:graphic>
          <a:graphicData uri="http://schemas.openxmlformats.org/drawingml/2006/table">
            <a:tbl>
              <a:tblPr/>
              <a:tblGrid>
                <a:gridCol w="2145322">
                  <a:extLst>
                    <a:ext uri="{9D8B030D-6E8A-4147-A177-3AD203B41FA5}">
                      <a16:colId xmlns:a16="http://schemas.microsoft.com/office/drawing/2014/main" xmlns="" val="20000"/>
                    </a:ext>
                  </a:extLst>
                </a:gridCol>
                <a:gridCol w="1964743">
                  <a:extLst>
                    <a:ext uri="{9D8B030D-6E8A-4147-A177-3AD203B41FA5}">
                      <a16:colId xmlns:a16="http://schemas.microsoft.com/office/drawing/2014/main" xmlns="" val="20001"/>
                    </a:ext>
                  </a:extLst>
                </a:gridCol>
                <a:gridCol w="1502172">
                  <a:extLst>
                    <a:ext uri="{9D8B030D-6E8A-4147-A177-3AD203B41FA5}">
                      <a16:colId xmlns:a16="http://schemas.microsoft.com/office/drawing/2014/main" xmlns="" val="20002"/>
                    </a:ext>
                  </a:extLst>
                </a:gridCol>
              </a:tblGrid>
              <a:tr h="453429">
                <a:tc>
                  <a:txBody>
                    <a:bodyPr/>
                    <a:lstStyle/>
                    <a:p>
                      <a:pPr algn="ctr">
                        <a:lnSpc>
                          <a:spcPct val="115000"/>
                        </a:lnSpc>
                        <a:defRPr sz="1800"/>
                      </a:pPr>
                      <a:r>
                        <a:rPr lang="en-US" sz="2400" b="1" dirty="0">
                          <a:latin typeface="Franklin Gothic Medium Cond" panose="020B0606030402020204" pitchFamily="34" charset="0"/>
                          <a:ea typeface="Franklin Gothic Medium Cond"/>
                          <a:cs typeface="Franklin Gothic Medium Cond"/>
                          <a:sym typeface="Franklin Gothic Medium Cond"/>
                        </a:rPr>
                        <a:t>LEVEL OF LGU</a:t>
                      </a:r>
                    </a:p>
                  </a:txBody>
                  <a:tcPr marL="0" marR="0" marT="0" marB="0" anchor="ctr" horzOverflow="overflow">
                    <a:noFill/>
                  </a:tcPr>
                </a:tc>
                <a:tc>
                  <a:txBody>
                    <a:bodyPr/>
                    <a:lstStyle/>
                    <a:p>
                      <a:pPr algn="ctr">
                        <a:lnSpc>
                          <a:spcPct val="115000"/>
                        </a:lnSpc>
                        <a:defRPr sz="1800"/>
                      </a:pPr>
                      <a:r>
                        <a:rPr lang="en-US" sz="2400" b="1">
                          <a:latin typeface="Franklin Gothic Medium Cond" panose="020B0606030402020204" pitchFamily="34" charset="0"/>
                          <a:ea typeface="Franklin Gothic Medium Cond"/>
                          <a:cs typeface="Franklin Gothic Medium Cond"/>
                          <a:sym typeface="Franklin Gothic Medium Cond"/>
                        </a:rPr>
                        <a:t>NO. OF LGUs</a:t>
                      </a:r>
                    </a:p>
                  </a:txBody>
                  <a:tcPr marL="0" marR="0" marT="0" marB="0" anchor="ctr" horzOverflow="overflow">
                    <a:noFill/>
                  </a:tcPr>
                </a:tc>
                <a:tc>
                  <a:txBody>
                    <a:bodyPr/>
                    <a:lstStyle/>
                    <a:p>
                      <a:pPr algn="ctr">
                        <a:lnSpc>
                          <a:spcPct val="115000"/>
                        </a:lnSpc>
                        <a:defRPr sz="1800"/>
                      </a:pPr>
                      <a:r>
                        <a:rPr lang="en-US" sz="2400" b="1" dirty="0">
                          <a:latin typeface="Franklin Gothic Medium Cond" panose="020B0606030402020204" pitchFamily="34" charset="0"/>
                          <a:ea typeface="Franklin Gothic Medium Cond"/>
                          <a:cs typeface="Franklin Gothic Medium Cond"/>
                          <a:sym typeface="Franklin Gothic Medium Cond"/>
                        </a:rPr>
                        <a:t>% ALLOCATION</a:t>
                      </a:r>
                    </a:p>
                  </a:txBody>
                  <a:tcPr marL="0" marR="0" marT="0" marB="0" anchor="ctr" horzOverflow="overflow">
                    <a:noFill/>
                  </a:tcPr>
                </a:tc>
                <a:extLst>
                  <a:ext uri="{0D108BD9-81ED-4DB2-BD59-A6C34878D82A}">
                    <a16:rowId xmlns:a16="http://schemas.microsoft.com/office/drawing/2014/main" xmlns="" val="10000"/>
                  </a:ext>
                </a:extLst>
              </a:tr>
              <a:tr h="216820">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Provinces</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           82</a:t>
                      </a:r>
                      <a:r>
                        <a:rPr lang="en-US" sz="2400" baseline="30000" dirty="0">
                          <a:latin typeface="Franklin Gothic Medium Cond" panose="020B0606030402020204" pitchFamily="34" charset="0"/>
                          <a:ea typeface="Franklin Gothic Book"/>
                          <a:cs typeface="Franklin Gothic Book"/>
                          <a:sym typeface="Franklin Gothic Book"/>
                        </a:rPr>
                        <a:t>1</a:t>
                      </a:r>
                      <a:endParaRPr lang="en-US" sz="2400" dirty="0">
                        <a:latin typeface="Franklin Gothic Medium Cond" panose="020B0606030402020204" pitchFamily="34" charset="0"/>
                        <a:ea typeface="Franklin Gothic Book"/>
                        <a:cs typeface="Franklin Gothic Book"/>
                        <a:sym typeface="Franklin Gothic Book"/>
                      </a:endParaRP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23%</a:t>
                      </a:r>
                    </a:p>
                  </a:txBody>
                  <a:tcPr marL="0" marR="0" marT="0" marB="0" horzOverflow="overflow">
                    <a:noFill/>
                  </a:tcPr>
                </a:tc>
                <a:extLst>
                  <a:ext uri="{0D108BD9-81ED-4DB2-BD59-A6C34878D82A}">
                    <a16:rowId xmlns:a16="http://schemas.microsoft.com/office/drawing/2014/main" xmlns="" val="10001"/>
                  </a:ext>
                </a:extLst>
              </a:tr>
              <a:tr h="216820">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Cities</a:t>
                      </a:r>
                    </a:p>
                  </a:txBody>
                  <a:tcPr marL="0" marR="0" marT="0" marB="0" horzOverflow="overflow">
                    <a:noFill/>
                  </a:tcPr>
                </a:tc>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       146</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23%</a:t>
                      </a:r>
                    </a:p>
                  </a:txBody>
                  <a:tcPr marL="0" marR="0" marT="0" marB="0" horzOverflow="overflow">
                    <a:noFill/>
                  </a:tcPr>
                </a:tc>
                <a:extLst>
                  <a:ext uri="{0D108BD9-81ED-4DB2-BD59-A6C34878D82A}">
                    <a16:rowId xmlns:a16="http://schemas.microsoft.com/office/drawing/2014/main" xmlns="" val="10002"/>
                  </a:ext>
                </a:extLst>
              </a:tr>
              <a:tr h="216820">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Municipalities</a:t>
                      </a:r>
                    </a:p>
                  </a:txBody>
                  <a:tcPr marL="0" marR="0" marT="0" marB="0" horzOverflow="overflow">
                    <a:noFill/>
                  </a:tcPr>
                </a:tc>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    1,488</a:t>
                      </a:r>
                    </a:p>
                  </a:txBody>
                  <a:tcPr marL="0" marR="0" marT="0" marB="0" horzOverflow="overflow">
                    <a:noFill/>
                  </a:tcPr>
                </a:tc>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34%</a:t>
                      </a:r>
                    </a:p>
                  </a:txBody>
                  <a:tcPr marL="0" marR="0" marT="0" marB="0" horzOverflow="overflow">
                    <a:noFill/>
                  </a:tcPr>
                </a:tc>
                <a:extLst>
                  <a:ext uri="{0D108BD9-81ED-4DB2-BD59-A6C34878D82A}">
                    <a16:rowId xmlns:a16="http://schemas.microsoft.com/office/drawing/2014/main" xmlns="" val="10003"/>
                  </a:ext>
                </a:extLst>
              </a:tr>
              <a:tr h="216820">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Barangays</a:t>
                      </a:r>
                    </a:p>
                  </a:txBody>
                  <a:tcPr marL="0" marR="0" marT="0" marB="0" horzOverflow="overflow">
                    <a:noFill/>
                  </a:tcPr>
                </a:tc>
                <a:tc>
                  <a:txBody>
                    <a:bodyPr/>
                    <a:lstStyle/>
                    <a:p>
                      <a:pPr algn="ctr">
                        <a:lnSpc>
                          <a:spcPct val="115000"/>
                        </a:lnSpc>
                        <a:defRPr sz="1800"/>
                      </a:pPr>
                      <a:r>
                        <a:rPr lang="en-US" sz="2400" dirty="0">
                          <a:latin typeface="Franklin Gothic Medium Cond" panose="020B0606030402020204" pitchFamily="34" charset="0"/>
                          <a:ea typeface="Franklin Gothic Book"/>
                          <a:cs typeface="Franklin Gothic Book"/>
                          <a:sym typeface="Franklin Gothic Book"/>
                        </a:rPr>
                        <a:t>  41,935</a:t>
                      </a:r>
                      <a:r>
                        <a:rPr lang="en-US" sz="2400" baseline="30000" dirty="0">
                          <a:latin typeface="Franklin Gothic Medium Cond" panose="020B0606030402020204" pitchFamily="34" charset="0"/>
                          <a:ea typeface="Franklin Gothic Book"/>
                          <a:cs typeface="Franklin Gothic Book"/>
                          <a:sym typeface="Franklin Gothic Book"/>
                        </a:rPr>
                        <a:t>2</a:t>
                      </a:r>
                      <a:endParaRPr lang="en-US" sz="2400" dirty="0">
                        <a:latin typeface="Franklin Gothic Medium Cond" panose="020B0606030402020204" pitchFamily="34" charset="0"/>
                        <a:ea typeface="Franklin Gothic Book"/>
                        <a:cs typeface="Franklin Gothic Book"/>
                        <a:sym typeface="Franklin Gothic Book"/>
                      </a:endParaRPr>
                    </a:p>
                  </a:txBody>
                  <a:tcPr marL="0" marR="0" marT="0" marB="0" horzOverflow="overflow">
                    <a:noFill/>
                  </a:tcPr>
                </a:tc>
                <a:tc>
                  <a:txBody>
                    <a:bodyPr/>
                    <a:lstStyle/>
                    <a:p>
                      <a:pPr algn="ctr">
                        <a:lnSpc>
                          <a:spcPct val="115000"/>
                        </a:lnSpc>
                        <a:defRPr sz="1800"/>
                      </a:pPr>
                      <a:r>
                        <a:rPr lang="en-US" sz="2400">
                          <a:latin typeface="Franklin Gothic Medium Cond" panose="020B0606030402020204" pitchFamily="34" charset="0"/>
                          <a:ea typeface="Franklin Gothic Book"/>
                          <a:cs typeface="Franklin Gothic Book"/>
                          <a:sym typeface="Franklin Gothic Book"/>
                        </a:rPr>
                        <a:t>20%</a:t>
                      </a:r>
                    </a:p>
                  </a:txBody>
                  <a:tcPr marL="0" marR="0" marT="0" marB="0" horzOverflow="overflow">
                    <a:noFill/>
                  </a:tcPr>
                </a:tc>
                <a:extLst>
                  <a:ext uri="{0D108BD9-81ED-4DB2-BD59-A6C34878D82A}">
                    <a16:rowId xmlns:a16="http://schemas.microsoft.com/office/drawing/2014/main" xmlns="" val="10004"/>
                  </a:ext>
                </a:extLst>
              </a:tr>
              <a:tr h="216820">
                <a:tc>
                  <a:txBody>
                    <a:bodyPr/>
                    <a:lstStyle/>
                    <a:p>
                      <a:pPr algn="ctr">
                        <a:lnSpc>
                          <a:spcPct val="115000"/>
                        </a:lnSpc>
                        <a:spcBef>
                          <a:spcPts val="200"/>
                        </a:spcBef>
                        <a:defRPr sz="1800"/>
                      </a:pPr>
                      <a:r>
                        <a:rPr lang="en-US" sz="2400" b="1" dirty="0">
                          <a:latin typeface="Franklin Gothic Medium Cond" panose="020B0606030402020204" pitchFamily="34" charset="0"/>
                          <a:ea typeface="Franklin Gothic Book"/>
                          <a:cs typeface="Franklin Gothic Book"/>
                          <a:sym typeface="Franklin Gothic Book"/>
                        </a:rPr>
                        <a:t>Total</a:t>
                      </a:r>
                    </a:p>
                  </a:txBody>
                  <a:tcPr marL="0" marR="0" marT="0" marB="0" horzOverflow="overflow">
                    <a:noFill/>
                  </a:tcPr>
                </a:tc>
                <a:tc>
                  <a:txBody>
                    <a:bodyPr/>
                    <a:lstStyle/>
                    <a:p>
                      <a:pPr algn="ctr">
                        <a:lnSpc>
                          <a:spcPct val="115000"/>
                        </a:lnSpc>
                        <a:defRPr sz="1800"/>
                      </a:pPr>
                      <a:r>
                        <a:rPr lang="en-US" sz="2400" b="1" dirty="0">
                          <a:latin typeface="Franklin Gothic Medium Cond" panose="020B0606030402020204" pitchFamily="34" charset="0"/>
                          <a:ea typeface="Franklin Gothic Book"/>
                          <a:cs typeface="Franklin Gothic Book"/>
                          <a:sym typeface="Franklin Gothic Book"/>
                        </a:rPr>
                        <a:t>  43,651</a:t>
                      </a:r>
                    </a:p>
                  </a:txBody>
                  <a:tcPr marL="0" marR="0" marT="0" marB="0" horzOverflow="overflow">
                    <a:noFill/>
                  </a:tcPr>
                </a:tc>
                <a:tc>
                  <a:txBody>
                    <a:bodyPr/>
                    <a:lstStyle/>
                    <a:p>
                      <a:pPr algn="ctr">
                        <a:lnSpc>
                          <a:spcPct val="115000"/>
                        </a:lnSpc>
                        <a:defRPr sz="1800"/>
                      </a:pPr>
                      <a:r>
                        <a:rPr lang="en-US" sz="2400" b="1" dirty="0">
                          <a:latin typeface="Franklin Gothic Medium Cond" panose="020B0606030402020204" pitchFamily="34" charset="0"/>
                          <a:ea typeface="Franklin Gothic Book"/>
                          <a:cs typeface="Franklin Gothic Book"/>
                          <a:sym typeface="Franklin Gothic Book"/>
                        </a:rPr>
                        <a:t>100%</a:t>
                      </a:r>
                    </a:p>
                  </a:txBody>
                  <a:tcPr marL="0" marR="0" marT="0" marB="0" horzOverflow="overflow">
                    <a:noFill/>
                  </a:tcPr>
                </a:tc>
                <a:extLst>
                  <a:ext uri="{0D108BD9-81ED-4DB2-BD59-A6C34878D82A}">
                    <a16:rowId xmlns:a16="http://schemas.microsoft.com/office/drawing/2014/main" xmlns="" val="10005"/>
                  </a:ext>
                </a:extLst>
              </a:tr>
            </a:tbl>
          </a:graphicData>
        </a:graphic>
      </p:graphicFrame>
      <p:sp>
        <p:nvSpPr>
          <p:cNvPr id="14" name="Title 4">
            <a:extLst>
              <a:ext uri="{FF2B5EF4-FFF2-40B4-BE49-F238E27FC236}">
                <a16:creationId xmlns:a16="http://schemas.microsoft.com/office/drawing/2014/main" xmlns="" id="{B5A8BE7D-44A5-4F25-A71A-7FAF584A7BA3}"/>
              </a:ext>
            </a:extLst>
          </p:cNvPr>
          <p:cNvSpPr txBox="1">
            <a:spLocks/>
          </p:cNvSpPr>
          <p:nvPr/>
        </p:nvSpPr>
        <p:spPr>
          <a:xfrm>
            <a:off x="152400" y="785483"/>
            <a:ext cx="11887200" cy="763801"/>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200" b="1" dirty="0">
                <a:latin typeface="Franklin Gothic Demi Cond"/>
                <a:cs typeface="Times New Roman"/>
              </a:rPr>
              <a:t>ALLOCATION OF THE NTA PER LGU LEVEL</a:t>
            </a:r>
          </a:p>
        </p:txBody>
      </p:sp>
      <p:sp>
        <p:nvSpPr>
          <p:cNvPr id="15" name="TextBox 14">
            <a:extLst>
              <a:ext uri="{FF2B5EF4-FFF2-40B4-BE49-F238E27FC236}">
                <a16:creationId xmlns:a16="http://schemas.microsoft.com/office/drawing/2014/main" xmlns="" id="{D9546B2F-52C8-4084-A771-76D16C3AC8D3}"/>
              </a:ext>
            </a:extLst>
          </p:cNvPr>
          <p:cNvSpPr txBox="1"/>
          <p:nvPr/>
        </p:nvSpPr>
        <p:spPr>
          <a:xfrm flipH="1">
            <a:off x="6053051" y="4937049"/>
            <a:ext cx="5628862" cy="430887"/>
          </a:xfrm>
          <a:prstGeom prst="rect">
            <a:avLst/>
          </a:prstGeom>
          <a:noFill/>
        </p:spPr>
        <p:txBody>
          <a:bodyPr wrap="square" rtlCol="0">
            <a:spAutoFit/>
          </a:bodyPr>
          <a:lstStyle/>
          <a:p>
            <a:pPr algn="just"/>
            <a:r>
              <a:rPr lang="en-PH" sz="1100" baseline="30000" dirty="0">
                <a:latin typeface="Franklin Gothic Medium Cond" panose="020B0606030402020204" pitchFamily="34" charset="0"/>
              </a:rPr>
              <a:t>1 </a:t>
            </a:r>
            <a:r>
              <a:rPr lang="en-US" sz="1100" dirty="0">
                <a:latin typeface="Franklin Gothic Medium Cond" panose="020B0606030402020204" pitchFamily="34" charset="0"/>
              </a:rPr>
              <a:t>There are only 81 Provinces, but the Metro Manila Development Authority receives IRA like that of a Province pursuant to Section 10 (b) of RA No. 7924.</a:t>
            </a:r>
          </a:p>
        </p:txBody>
      </p:sp>
      <mc:AlternateContent xmlns:mc="http://schemas.openxmlformats.org/markup-compatibility/2006">
        <mc:Choice xmlns:cx1="http://schemas.microsoft.com/office/drawing/2015/9/8/chartex" xmlns="" Requires="cx1">
          <p:graphicFrame>
            <p:nvGraphicFramePr>
              <p:cNvPr id="7" name="Chart 6">
                <a:extLst>
                  <a:ext uri="{FF2B5EF4-FFF2-40B4-BE49-F238E27FC236}">
                    <a16:creationId xmlns:a16="http://schemas.microsoft.com/office/drawing/2014/main" id="{2E04C5F9-3B82-4F3D-A34F-85130E883746}"/>
                  </a:ext>
                </a:extLst>
              </p:cNvPr>
              <p:cNvGraphicFramePr/>
              <p:nvPr/>
            </p:nvGraphicFramePr>
            <p:xfrm>
              <a:off x="719435" y="1651465"/>
              <a:ext cx="5136832" cy="4043483"/>
            </p:xfrm>
            <a:graphic>
              <a:graphicData uri="http://schemas.microsoft.com/office/drawing/2014/chartex">
                <cx:chart xmlns:cx="http://schemas.microsoft.com/office/drawing/2014/chartex" xmlns:r="http://schemas.openxmlformats.org/officeDocument/2006/relationships" r:id="rId3"/>
              </a:graphicData>
            </a:graphic>
          </p:graphicFrame>
        </mc:Choice>
        <mc:Fallback>
          <p:pic>
            <p:nvPicPr>
              <p:cNvPr id="7" name="Chart 6">
                <a:extLst>
                  <a:ext uri="{FF2B5EF4-FFF2-40B4-BE49-F238E27FC236}">
                    <a16:creationId xmlns:cx1="http://schemas.microsoft.com/office/drawing/2015/9/8/chartex" xmlns="" xmlns:a16="http://schemas.microsoft.com/office/drawing/2014/main" id="{2E04C5F9-3B82-4F3D-A34F-85130E883746}"/>
                  </a:ext>
                </a:extLst>
              </p:cNvPr>
              <p:cNvPicPr>
                <a:picLocks noGrp="1" noRot="1" noChangeAspect="1" noMove="1" noResize="1" noEditPoints="1" noAdjustHandles="1" noChangeArrowheads="1" noChangeShapeType="1"/>
              </p:cNvPicPr>
              <p:nvPr/>
            </p:nvPicPr>
            <p:blipFill>
              <a:blip r:embed="rId4"/>
              <a:stretch>
                <a:fillRect/>
              </a:stretch>
            </p:blipFill>
            <p:spPr>
              <a:xfrm>
                <a:off x="719435" y="1651465"/>
                <a:ext cx="5136832" cy="4043483"/>
              </a:xfrm>
              <a:prstGeom prst="rect">
                <a:avLst/>
              </a:prstGeom>
            </p:spPr>
          </p:pic>
        </mc:Fallback>
      </mc:AlternateContent>
      <p:sp>
        <p:nvSpPr>
          <p:cNvPr id="18" name="TextBox 17">
            <a:extLst>
              <a:ext uri="{FF2B5EF4-FFF2-40B4-BE49-F238E27FC236}">
                <a16:creationId xmlns:a16="http://schemas.microsoft.com/office/drawing/2014/main" xmlns="" id="{D9869DD4-C73A-4DEB-8143-288F610D35D6}"/>
              </a:ext>
            </a:extLst>
          </p:cNvPr>
          <p:cNvSpPr txBox="1"/>
          <p:nvPr/>
        </p:nvSpPr>
        <p:spPr>
          <a:xfrm flipH="1">
            <a:off x="1564286" y="5694948"/>
            <a:ext cx="2366031" cy="307777"/>
          </a:xfrm>
          <a:prstGeom prst="rect">
            <a:avLst/>
          </a:prstGeom>
          <a:noFill/>
        </p:spPr>
        <p:txBody>
          <a:bodyPr wrap="square" rtlCol="0">
            <a:spAutoFit/>
          </a:bodyPr>
          <a:lstStyle/>
          <a:p>
            <a:r>
              <a:rPr lang="en-US" sz="1400" dirty="0">
                <a:latin typeface="Franklin Gothic Medium Cond" panose="020B0606030402020204" pitchFamily="34" charset="0"/>
              </a:rPr>
              <a:t>NTA ALLOCATION PER LGU LEVEL</a:t>
            </a:r>
          </a:p>
        </p:txBody>
      </p:sp>
      <p:sp>
        <p:nvSpPr>
          <p:cNvPr id="8" name="TextBox 7">
            <a:extLst>
              <a:ext uri="{FF2B5EF4-FFF2-40B4-BE49-F238E27FC236}">
                <a16:creationId xmlns:a16="http://schemas.microsoft.com/office/drawing/2014/main" xmlns="" id="{26DB3480-A87F-4473-A77C-FF24297709F1}"/>
              </a:ext>
            </a:extLst>
          </p:cNvPr>
          <p:cNvSpPr txBox="1"/>
          <p:nvPr/>
        </p:nvSpPr>
        <p:spPr>
          <a:xfrm flipH="1">
            <a:off x="6053051" y="5281504"/>
            <a:ext cx="5628862" cy="430887"/>
          </a:xfrm>
          <a:prstGeom prst="rect">
            <a:avLst/>
          </a:prstGeom>
          <a:noFill/>
        </p:spPr>
        <p:txBody>
          <a:bodyPr wrap="square" rtlCol="0">
            <a:spAutoFit/>
          </a:bodyPr>
          <a:lstStyle/>
          <a:p>
            <a:pPr algn="just"/>
            <a:r>
              <a:rPr lang="en-PH" sz="1100" baseline="30000" dirty="0">
                <a:latin typeface="Franklin Gothic Medium Cond" panose="020B0606030402020204" pitchFamily="34" charset="0"/>
              </a:rPr>
              <a:t>2 </a:t>
            </a:r>
            <a:r>
              <a:rPr lang="en-US" sz="1100" dirty="0">
                <a:latin typeface="Franklin Gothic Medium Cond" panose="020B0606030402020204" pitchFamily="34" charset="0"/>
              </a:rPr>
              <a:t>Inclusion of Barangay </a:t>
            </a:r>
            <a:r>
              <a:rPr lang="en-US" sz="1100" dirty="0" err="1">
                <a:latin typeface="Franklin Gothic Medium Cond" panose="020B0606030402020204" pitchFamily="34" charset="0"/>
              </a:rPr>
              <a:t>Ladol</a:t>
            </a:r>
            <a:r>
              <a:rPr lang="en-US" sz="1100" dirty="0">
                <a:latin typeface="Franklin Gothic Medium Cond" panose="020B0606030402020204" pitchFamily="34" charset="0"/>
              </a:rPr>
              <a:t>, </a:t>
            </a:r>
            <a:r>
              <a:rPr lang="en-US" sz="1100" dirty="0" err="1">
                <a:latin typeface="Franklin Gothic Medium Cond" panose="020B0606030402020204" pitchFamily="34" charset="0"/>
              </a:rPr>
              <a:t>Alabel</a:t>
            </a:r>
            <a:r>
              <a:rPr lang="en-US" sz="1100" dirty="0">
                <a:latin typeface="Franklin Gothic Medium Cond" panose="020B0606030402020204" pitchFamily="34" charset="0"/>
              </a:rPr>
              <a:t>, </a:t>
            </a:r>
            <a:r>
              <a:rPr lang="en-US" sz="1100" dirty="0" err="1">
                <a:latin typeface="Franklin Gothic Medium Cond" panose="020B0606030402020204" pitchFamily="34" charset="0"/>
              </a:rPr>
              <a:t>Sarangani</a:t>
            </a:r>
            <a:r>
              <a:rPr lang="en-US" sz="1100" dirty="0">
                <a:latin typeface="Franklin Gothic Medium Cond" panose="020B0606030402020204" pitchFamily="34" charset="0"/>
              </a:rPr>
              <a:t> (RA No. 11599) and </a:t>
            </a:r>
            <a:r>
              <a:rPr lang="it-IT" sz="1100" dirty="0">
                <a:latin typeface="Franklin Gothic Medium Cond" panose="020B0606030402020204" pitchFamily="34" charset="0"/>
              </a:rPr>
              <a:t>Barangay La Medalla, Pio Duran, Albay</a:t>
            </a:r>
            <a:r>
              <a:rPr lang="en-US" sz="1100" dirty="0">
                <a:latin typeface="Franklin Gothic Medium Cond" panose="020B0606030402020204" pitchFamily="34" charset="0"/>
              </a:rPr>
              <a:t> (RA No. 11671)</a:t>
            </a:r>
          </a:p>
        </p:txBody>
      </p:sp>
    </p:spTree>
    <p:extLst>
      <p:ext uri="{BB962C8B-B14F-4D97-AF65-F5344CB8AC3E}">
        <p14:creationId xmlns:p14="http://schemas.microsoft.com/office/powerpoint/2010/main" val="132583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3514" y="2024832"/>
            <a:ext cx="6350000" cy="1404168"/>
          </a:xfrm>
          <a:noFill/>
        </p:spPr>
        <p:txBody>
          <a:bodyPr>
            <a:noAutofit/>
          </a:bodyPr>
          <a:lstStyle/>
          <a:p>
            <a:r>
              <a:rPr lang="en-US" sz="8000" b="1" spc="600" dirty="0">
                <a:latin typeface="Edwardian Script ITC" panose="030303020407070D0804" pitchFamily="66" charset="0"/>
                <a:cs typeface="Times New Roman" panose="02020603050405020304" pitchFamily="18" charset="0"/>
              </a:rPr>
              <a:t>Thank you!</a:t>
            </a:r>
            <a:endParaRPr lang="en-PH" sz="4400" spc="600" dirty="0">
              <a:effectLst>
                <a:reflection blurRad="101600" stA="73000" endPos="32000" dist="12700" dir="5400000" sy="-100000" algn="bl" rotWithShape="0"/>
              </a:effectLst>
              <a:latin typeface="Edwardian Script ITC" panose="030303020407070D0804" pitchFamily="66" charset="0"/>
              <a:cs typeface="Times New Roman" panose="02020603050405020304" pitchFamily="18" charset="0"/>
            </a:endParaRPr>
          </a:p>
        </p:txBody>
      </p:sp>
      <p:sp>
        <p:nvSpPr>
          <p:cNvPr id="3" name="Subtitle 2">
            <a:extLst>
              <a:ext uri="{FF2B5EF4-FFF2-40B4-BE49-F238E27FC236}">
                <a16:creationId xmlns:a16="http://schemas.microsoft.com/office/drawing/2014/main" xmlns="" id="{CB5E906C-7EA6-4544-B8A8-ACFA7E16625F}"/>
              </a:ext>
            </a:extLst>
          </p:cNvPr>
          <p:cNvSpPr txBox="1">
            <a:spLocks/>
          </p:cNvSpPr>
          <p:nvPr/>
        </p:nvSpPr>
        <p:spPr>
          <a:xfrm>
            <a:off x="1554121" y="5453101"/>
            <a:ext cx="4105246" cy="1548787"/>
          </a:xfrm>
          <a:prstGeom prst="rect">
            <a:avLst/>
          </a:prstGeom>
          <a:noFill/>
        </p:spPr>
        <p:txBody>
          <a:bodyPr/>
          <a:lstStyle>
            <a:lvl1pPr marL="342900" indent="-342900" defTabSz="6858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gn="ctr" eaLnBrk="1" hangingPunct="1">
              <a:spcBef>
                <a:spcPct val="0"/>
              </a:spcBef>
              <a:buNone/>
            </a:pPr>
            <a:r>
              <a:rPr lang="en-US" altLang="en-US" sz="1100" dirty="0">
                <a:solidFill>
                  <a:schemeClr val="bg2">
                    <a:lumMod val="50000"/>
                  </a:schemeClr>
                </a:solidFill>
                <a:latin typeface="Eras Light ITC" panose="020B0402030504020804" pitchFamily="34" charset="0"/>
                <a:ea typeface="MS PGothic" panose="020B0600070205080204" pitchFamily="34" charset="-128"/>
                <a:cs typeface="Calibri" panose="020F0502020204030204" pitchFamily="34" charset="0"/>
              </a:rPr>
              <a:t>For more information:</a:t>
            </a:r>
          </a:p>
          <a:p>
            <a:pPr marL="0" indent="0" algn="ctr" eaLnBrk="1" hangingPunct="1">
              <a:spcBef>
                <a:spcPct val="0"/>
              </a:spcBef>
              <a:buNone/>
            </a:pPr>
            <a:r>
              <a:rPr lang="en-US" altLang="en-US" sz="1100" b="1" dirty="0">
                <a:solidFill>
                  <a:schemeClr val="bg2">
                    <a:lumMod val="50000"/>
                  </a:schemeClr>
                </a:solidFill>
                <a:latin typeface="Eras Light ITC" panose="020B0402030504020804" pitchFamily="34" charset="0"/>
                <a:ea typeface="MS PGothic" panose="020B0600070205080204" pitchFamily="34" charset="-128"/>
                <a:cs typeface="Calibri" panose="020F0502020204030204" pitchFamily="34" charset="0"/>
              </a:rPr>
              <a:t>Department of Budget and Management</a:t>
            </a:r>
          </a:p>
          <a:p>
            <a:pPr marL="0" indent="0" algn="ctr" eaLnBrk="1" hangingPunct="1">
              <a:spcBef>
                <a:spcPct val="0"/>
              </a:spcBef>
              <a:buNone/>
            </a:pPr>
            <a:r>
              <a:rPr lang="en-US" altLang="en-US" sz="1100" dirty="0">
                <a:solidFill>
                  <a:schemeClr val="bg2">
                    <a:lumMod val="50000"/>
                  </a:schemeClr>
                </a:solidFill>
                <a:latin typeface="Eras Light ITC" panose="020B0402030504020804" pitchFamily="34" charset="0"/>
                <a:ea typeface="MS PGothic" panose="020B0600070205080204" pitchFamily="34" charset="-128"/>
                <a:cs typeface="Calibri" panose="020F0502020204030204" pitchFamily="34" charset="0"/>
              </a:rPr>
              <a:t>General Solano Street, San Miguel, Malacañang, Manila</a:t>
            </a:r>
          </a:p>
          <a:p>
            <a:pPr marL="0" indent="0" algn="ctr" eaLnBrk="1" hangingPunct="1">
              <a:spcBef>
                <a:spcPct val="0"/>
              </a:spcBef>
              <a:buNone/>
            </a:pPr>
            <a:r>
              <a:rPr lang="en-US" altLang="en-US" sz="1100" dirty="0">
                <a:solidFill>
                  <a:schemeClr val="bg2">
                    <a:lumMod val="50000"/>
                  </a:schemeClr>
                </a:solidFill>
                <a:latin typeface="Eras Light ITC" panose="020B0402030504020804" pitchFamily="34" charset="0"/>
                <a:ea typeface="MS PGothic" panose="020B0600070205080204" pitchFamily="34" charset="-128"/>
                <a:cs typeface="Calibri" panose="020F0502020204030204" pitchFamily="34" charset="0"/>
              </a:rPr>
              <a:t>Trunkline: (02) 8657-3300 local 2345 </a:t>
            </a:r>
          </a:p>
          <a:p>
            <a:pPr marL="0" indent="0" algn="ctr" eaLnBrk="1" hangingPunct="1">
              <a:spcBef>
                <a:spcPct val="0"/>
              </a:spcBef>
              <a:buNone/>
            </a:pPr>
            <a:r>
              <a:rPr lang="en-US" altLang="en-US" sz="1100" dirty="0">
                <a:solidFill>
                  <a:schemeClr val="bg2">
                    <a:lumMod val="50000"/>
                  </a:schemeClr>
                </a:solidFill>
                <a:latin typeface="Eras Light ITC" panose="020B0402030504020804" pitchFamily="34" charset="0"/>
                <a:ea typeface="MS PGothic" panose="020B0600070205080204" pitchFamily="34" charset="-128"/>
                <a:cs typeface="Calibri" panose="020F0502020204030204" pitchFamily="34" charset="0"/>
              </a:rPr>
              <a:t>Website: www.dbm.gov.ph</a:t>
            </a:r>
          </a:p>
        </p:txBody>
      </p:sp>
    </p:spTree>
    <p:extLst>
      <p:ext uri="{BB962C8B-B14F-4D97-AF65-F5344CB8AC3E}">
        <p14:creationId xmlns:p14="http://schemas.microsoft.com/office/powerpoint/2010/main" val="2889644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hape 586">
            <a:extLst>
              <a:ext uri="{FF2B5EF4-FFF2-40B4-BE49-F238E27FC236}">
                <a16:creationId xmlns:a16="http://schemas.microsoft.com/office/drawing/2014/main" xmlns="" id="{D696D1F7-CC27-456C-B321-88AD0241A9DA}"/>
              </a:ext>
            </a:extLst>
          </p:cNvPr>
          <p:cNvSpPr/>
          <p:nvPr/>
        </p:nvSpPr>
        <p:spPr>
          <a:xfrm>
            <a:off x="577515" y="1285374"/>
            <a:ext cx="4977515" cy="5085347"/>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sp>
        <p:nvSpPr>
          <p:cNvPr id="13" name="Title 4"/>
          <p:cNvSpPr txBox="1">
            <a:spLocks/>
          </p:cNvSpPr>
          <p:nvPr/>
        </p:nvSpPr>
        <p:spPr>
          <a:xfrm>
            <a:off x="0" y="323039"/>
            <a:ext cx="12192000" cy="938433"/>
          </a:xfrm>
          <a:prstGeom prst="rect">
            <a:avLst/>
          </a:prstGeom>
          <a:solidFill>
            <a:schemeClr val="bg1"/>
          </a:solidFill>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latin typeface="Franklin Gothic Demi Cond"/>
                <a:cs typeface="Times New Roman"/>
              </a:rPr>
              <a:t>NTA COMPUTATION</a:t>
            </a:r>
          </a:p>
        </p:txBody>
      </p:sp>
      <p:sp>
        <p:nvSpPr>
          <p:cNvPr id="36" name="Shape 586">
            <a:extLst>
              <a:ext uri="{FF2B5EF4-FFF2-40B4-BE49-F238E27FC236}">
                <a16:creationId xmlns:a16="http://schemas.microsoft.com/office/drawing/2014/main" xmlns="" id="{DC6DCE3C-4671-4340-854E-F14DFA4BC690}"/>
              </a:ext>
            </a:extLst>
          </p:cNvPr>
          <p:cNvSpPr/>
          <p:nvPr/>
        </p:nvSpPr>
        <p:spPr>
          <a:xfrm>
            <a:off x="6636972" y="1247049"/>
            <a:ext cx="4977515" cy="5085347"/>
          </a:xfrm>
          <a:prstGeom prst="roundRect">
            <a:avLst>
              <a:gd name="adj" fmla="val 3918"/>
            </a:avLst>
          </a:prstGeom>
          <a:solidFill>
            <a:srgbClr val="FFFFFF"/>
          </a:solidFill>
          <a:ln w="3175" cap="flat">
            <a:solidFill>
              <a:srgbClr val="D9D9D9"/>
            </a:solidFill>
            <a:prstDash val="solid"/>
            <a:miter lim="400000"/>
          </a:ln>
          <a:effectLst>
            <a:outerShdw blurRad="76200" dir="18900000" rotWithShape="0">
              <a:srgbClr val="000000">
                <a:alpha val="20000"/>
              </a:srgbClr>
            </a:outerShdw>
          </a:effectLst>
        </p:spPr>
        <p:txBody>
          <a:bodyPr wrap="square" lIns="45719" tIns="45719" rIns="45719" bIns="45719" numCol="1" anchor="ctr">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defRPr>
                <a:solidFill>
                  <a:srgbClr val="FFFFFF"/>
                </a:solidFill>
              </a:defRPr>
            </a:pPr>
            <a:endParaRPr/>
          </a:p>
        </p:txBody>
      </p:sp>
      <p:grpSp>
        <p:nvGrpSpPr>
          <p:cNvPr id="7" name="Group 6">
            <a:extLst>
              <a:ext uri="{FF2B5EF4-FFF2-40B4-BE49-F238E27FC236}">
                <a16:creationId xmlns:a16="http://schemas.microsoft.com/office/drawing/2014/main" xmlns="" id="{2031685A-EC82-4B07-9398-16554D37A1C2}"/>
              </a:ext>
            </a:extLst>
          </p:cNvPr>
          <p:cNvGrpSpPr/>
          <p:nvPr/>
        </p:nvGrpSpPr>
        <p:grpSpPr>
          <a:xfrm>
            <a:off x="817524" y="1440924"/>
            <a:ext cx="4476899" cy="4171608"/>
            <a:chOff x="818975" y="1523339"/>
            <a:chExt cx="4778886" cy="4453002"/>
          </a:xfrm>
        </p:grpSpPr>
        <p:grpSp>
          <p:nvGrpSpPr>
            <p:cNvPr id="5" name="Group 4">
              <a:extLst>
                <a:ext uri="{FF2B5EF4-FFF2-40B4-BE49-F238E27FC236}">
                  <a16:creationId xmlns:a16="http://schemas.microsoft.com/office/drawing/2014/main" xmlns="" id="{C98F237E-12EE-4B04-A94E-6EC218EAB5C7}"/>
                </a:ext>
              </a:extLst>
            </p:cNvPr>
            <p:cNvGrpSpPr/>
            <p:nvPr/>
          </p:nvGrpSpPr>
          <p:grpSpPr>
            <a:xfrm>
              <a:off x="818975" y="1523339"/>
              <a:ext cx="4778886" cy="4453002"/>
              <a:chOff x="2182557" y="1340286"/>
              <a:chExt cx="4778886" cy="4453002"/>
            </a:xfrm>
          </p:grpSpPr>
          <p:sp>
            <p:nvSpPr>
              <p:cNvPr id="6" name="Shape">
                <a:extLst>
                  <a:ext uri="{FF2B5EF4-FFF2-40B4-BE49-F238E27FC236}">
                    <a16:creationId xmlns:a16="http://schemas.microsoft.com/office/drawing/2014/main" xmlns="" id="{00759006-675B-47C4-8DF6-8431F9B2CFE3}"/>
                  </a:ext>
                </a:extLst>
              </p:cNvPr>
              <p:cNvSpPr/>
              <p:nvPr/>
            </p:nvSpPr>
            <p:spPr>
              <a:xfrm>
                <a:off x="2182557" y="3277115"/>
                <a:ext cx="2798471" cy="2502219"/>
              </a:xfrm>
              <a:custGeom>
                <a:avLst/>
                <a:gdLst/>
                <a:ahLst/>
                <a:cxnLst>
                  <a:cxn ang="0">
                    <a:pos x="wd2" y="hd2"/>
                  </a:cxn>
                  <a:cxn ang="5400000">
                    <a:pos x="wd2" y="hd2"/>
                  </a:cxn>
                  <a:cxn ang="10800000">
                    <a:pos x="wd2" y="hd2"/>
                  </a:cxn>
                  <a:cxn ang="16200000">
                    <a:pos x="wd2" y="hd2"/>
                  </a:cxn>
                </a:cxnLst>
                <a:rect l="0" t="0" r="r" b="b"/>
                <a:pathLst>
                  <a:path w="21210" h="21080" extrusionOk="0">
                    <a:moveTo>
                      <a:pt x="21113" y="803"/>
                    </a:moveTo>
                    <a:lnTo>
                      <a:pt x="20414" y="544"/>
                    </a:lnTo>
                    <a:cubicBezTo>
                      <a:pt x="20298" y="492"/>
                      <a:pt x="20181" y="622"/>
                      <a:pt x="20228" y="751"/>
                    </a:cubicBezTo>
                    <a:lnTo>
                      <a:pt x="20298" y="984"/>
                    </a:lnTo>
                    <a:cubicBezTo>
                      <a:pt x="18830" y="1450"/>
                      <a:pt x="17315" y="1399"/>
                      <a:pt x="15917" y="881"/>
                    </a:cubicBezTo>
                    <a:cubicBezTo>
                      <a:pt x="15684" y="803"/>
                      <a:pt x="15474" y="699"/>
                      <a:pt x="15265" y="596"/>
                    </a:cubicBezTo>
                    <a:cubicBezTo>
                      <a:pt x="15055" y="492"/>
                      <a:pt x="14845" y="388"/>
                      <a:pt x="14636" y="259"/>
                    </a:cubicBezTo>
                    <a:cubicBezTo>
                      <a:pt x="14496" y="181"/>
                      <a:pt x="14356" y="78"/>
                      <a:pt x="14239" y="0"/>
                    </a:cubicBezTo>
                    <a:lnTo>
                      <a:pt x="14006" y="440"/>
                    </a:lnTo>
                    <a:lnTo>
                      <a:pt x="11909" y="4377"/>
                    </a:lnTo>
                    <a:cubicBezTo>
                      <a:pt x="11700" y="4247"/>
                      <a:pt x="11490" y="4144"/>
                      <a:pt x="11280" y="4040"/>
                    </a:cubicBezTo>
                    <a:cubicBezTo>
                      <a:pt x="11070" y="3937"/>
                      <a:pt x="10837" y="3833"/>
                      <a:pt x="10628" y="3755"/>
                    </a:cubicBezTo>
                    <a:cubicBezTo>
                      <a:pt x="10488" y="3704"/>
                      <a:pt x="10348" y="3652"/>
                      <a:pt x="10185" y="3600"/>
                    </a:cubicBezTo>
                    <a:cubicBezTo>
                      <a:pt x="8111" y="2953"/>
                      <a:pt x="5968" y="3237"/>
                      <a:pt x="4080" y="4403"/>
                    </a:cubicBezTo>
                    <a:cubicBezTo>
                      <a:pt x="3964" y="4481"/>
                      <a:pt x="3847" y="4558"/>
                      <a:pt x="3731" y="4636"/>
                    </a:cubicBezTo>
                    <a:cubicBezTo>
                      <a:pt x="3707" y="4636"/>
                      <a:pt x="3707" y="4662"/>
                      <a:pt x="3684" y="4662"/>
                    </a:cubicBezTo>
                    <a:cubicBezTo>
                      <a:pt x="3591" y="4740"/>
                      <a:pt x="3498" y="4791"/>
                      <a:pt x="3404" y="4869"/>
                    </a:cubicBezTo>
                    <a:cubicBezTo>
                      <a:pt x="3404" y="4869"/>
                      <a:pt x="3404" y="4869"/>
                      <a:pt x="3404" y="4869"/>
                    </a:cubicBezTo>
                    <a:cubicBezTo>
                      <a:pt x="1913" y="6035"/>
                      <a:pt x="818" y="7744"/>
                      <a:pt x="305" y="9738"/>
                    </a:cubicBezTo>
                    <a:cubicBezTo>
                      <a:pt x="-207" y="11732"/>
                      <a:pt x="-67" y="13804"/>
                      <a:pt x="678" y="15695"/>
                    </a:cubicBezTo>
                    <a:cubicBezTo>
                      <a:pt x="678" y="15695"/>
                      <a:pt x="678" y="15695"/>
                      <a:pt x="678" y="15695"/>
                    </a:cubicBezTo>
                    <a:cubicBezTo>
                      <a:pt x="725" y="15824"/>
                      <a:pt x="771" y="15928"/>
                      <a:pt x="818" y="16058"/>
                    </a:cubicBezTo>
                    <a:cubicBezTo>
                      <a:pt x="818" y="16083"/>
                      <a:pt x="841" y="16109"/>
                      <a:pt x="841" y="16109"/>
                    </a:cubicBezTo>
                    <a:cubicBezTo>
                      <a:pt x="911" y="16239"/>
                      <a:pt x="958" y="16368"/>
                      <a:pt x="1028" y="16524"/>
                    </a:cubicBezTo>
                    <a:cubicBezTo>
                      <a:pt x="1098" y="16653"/>
                      <a:pt x="1168" y="16783"/>
                      <a:pt x="1237" y="16912"/>
                    </a:cubicBezTo>
                    <a:cubicBezTo>
                      <a:pt x="1237" y="16938"/>
                      <a:pt x="1261" y="16938"/>
                      <a:pt x="1261" y="16964"/>
                    </a:cubicBezTo>
                    <a:cubicBezTo>
                      <a:pt x="1331" y="17068"/>
                      <a:pt x="1377" y="17171"/>
                      <a:pt x="1447" y="17301"/>
                    </a:cubicBezTo>
                    <a:cubicBezTo>
                      <a:pt x="1447" y="17301"/>
                      <a:pt x="1447" y="17301"/>
                      <a:pt x="1447" y="17301"/>
                    </a:cubicBezTo>
                    <a:cubicBezTo>
                      <a:pt x="2496" y="18984"/>
                      <a:pt x="4034" y="20176"/>
                      <a:pt x="5828" y="20745"/>
                    </a:cubicBezTo>
                    <a:lnTo>
                      <a:pt x="5828" y="20745"/>
                    </a:lnTo>
                    <a:cubicBezTo>
                      <a:pt x="7808" y="21367"/>
                      <a:pt x="9999" y="21134"/>
                      <a:pt x="11933" y="19942"/>
                    </a:cubicBezTo>
                    <a:cubicBezTo>
                      <a:pt x="13867" y="18725"/>
                      <a:pt x="15171" y="16783"/>
                      <a:pt x="15731" y="14581"/>
                    </a:cubicBezTo>
                    <a:lnTo>
                      <a:pt x="15731" y="14581"/>
                    </a:lnTo>
                    <a:cubicBezTo>
                      <a:pt x="15754" y="14529"/>
                      <a:pt x="15754" y="14478"/>
                      <a:pt x="15777" y="14400"/>
                    </a:cubicBezTo>
                    <a:cubicBezTo>
                      <a:pt x="15824" y="14245"/>
                      <a:pt x="15707" y="14063"/>
                      <a:pt x="15544" y="14063"/>
                    </a:cubicBezTo>
                    <a:lnTo>
                      <a:pt x="15544" y="14063"/>
                    </a:lnTo>
                    <a:cubicBezTo>
                      <a:pt x="15428" y="14063"/>
                      <a:pt x="15335" y="14141"/>
                      <a:pt x="15311" y="14271"/>
                    </a:cubicBezTo>
                    <a:cubicBezTo>
                      <a:pt x="14822" y="16394"/>
                      <a:pt x="13564" y="18311"/>
                      <a:pt x="11700" y="19476"/>
                    </a:cubicBezTo>
                    <a:cubicBezTo>
                      <a:pt x="8298" y="21600"/>
                      <a:pt x="4034" y="20486"/>
                      <a:pt x="1820" y="17016"/>
                    </a:cubicBezTo>
                    <a:cubicBezTo>
                      <a:pt x="1820" y="17016"/>
                      <a:pt x="1820" y="17016"/>
                      <a:pt x="1820" y="17016"/>
                    </a:cubicBezTo>
                    <a:cubicBezTo>
                      <a:pt x="1750" y="16912"/>
                      <a:pt x="1703" y="16809"/>
                      <a:pt x="1634" y="16705"/>
                    </a:cubicBezTo>
                    <a:cubicBezTo>
                      <a:pt x="1634" y="16679"/>
                      <a:pt x="1610" y="16679"/>
                      <a:pt x="1610" y="16653"/>
                    </a:cubicBezTo>
                    <a:cubicBezTo>
                      <a:pt x="1540" y="16524"/>
                      <a:pt x="1470" y="16420"/>
                      <a:pt x="1424" y="16291"/>
                    </a:cubicBezTo>
                    <a:cubicBezTo>
                      <a:pt x="1354" y="16161"/>
                      <a:pt x="1307" y="16032"/>
                      <a:pt x="1237" y="15902"/>
                    </a:cubicBezTo>
                    <a:cubicBezTo>
                      <a:pt x="1237" y="15876"/>
                      <a:pt x="1214" y="15876"/>
                      <a:pt x="1214" y="15850"/>
                    </a:cubicBezTo>
                    <a:cubicBezTo>
                      <a:pt x="1168" y="15747"/>
                      <a:pt x="1121" y="15617"/>
                      <a:pt x="1074" y="15514"/>
                    </a:cubicBezTo>
                    <a:cubicBezTo>
                      <a:pt x="1074" y="15514"/>
                      <a:pt x="1074" y="15514"/>
                      <a:pt x="1074" y="15514"/>
                    </a:cubicBezTo>
                    <a:cubicBezTo>
                      <a:pt x="-347" y="11888"/>
                      <a:pt x="725" y="7614"/>
                      <a:pt x="3637" y="5309"/>
                    </a:cubicBezTo>
                    <a:cubicBezTo>
                      <a:pt x="3637" y="5309"/>
                      <a:pt x="3637" y="5309"/>
                      <a:pt x="3637" y="5309"/>
                    </a:cubicBezTo>
                    <a:cubicBezTo>
                      <a:pt x="3731" y="5232"/>
                      <a:pt x="3824" y="5180"/>
                      <a:pt x="3917" y="5102"/>
                    </a:cubicBezTo>
                    <a:cubicBezTo>
                      <a:pt x="3940" y="5102"/>
                      <a:pt x="3940" y="5076"/>
                      <a:pt x="3964" y="5076"/>
                    </a:cubicBezTo>
                    <a:cubicBezTo>
                      <a:pt x="4080" y="4999"/>
                      <a:pt x="4173" y="4921"/>
                      <a:pt x="4290" y="4869"/>
                    </a:cubicBezTo>
                    <a:cubicBezTo>
                      <a:pt x="6061" y="3781"/>
                      <a:pt x="8088" y="3496"/>
                      <a:pt x="10022" y="4092"/>
                    </a:cubicBezTo>
                    <a:cubicBezTo>
                      <a:pt x="10138" y="4118"/>
                      <a:pt x="10232" y="4170"/>
                      <a:pt x="10348" y="4196"/>
                    </a:cubicBezTo>
                    <a:cubicBezTo>
                      <a:pt x="10581" y="4273"/>
                      <a:pt x="10791" y="4377"/>
                      <a:pt x="11001" y="4481"/>
                    </a:cubicBezTo>
                    <a:cubicBezTo>
                      <a:pt x="11210" y="4584"/>
                      <a:pt x="11420" y="4688"/>
                      <a:pt x="11630" y="4817"/>
                    </a:cubicBezTo>
                    <a:cubicBezTo>
                      <a:pt x="11770" y="4895"/>
                      <a:pt x="11909" y="4999"/>
                      <a:pt x="12026" y="5076"/>
                    </a:cubicBezTo>
                    <a:lnTo>
                      <a:pt x="12259" y="4636"/>
                    </a:lnTo>
                    <a:lnTo>
                      <a:pt x="14356" y="699"/>
                    </a:lnTo>
                    <a:cubicBezTo>
                      <a:pt x="14566" y="829"/>
                      <a:pt x="14775" y="932"/>
                      <a:pt x="14985" y="1036"/>
                    </a:cubicBezTo>
                    <a:cubicBezTo>
                      <a:pt x="15195" y="1140"/>
                      <a:pt x="15428" y="1243"/>
                      <a:pt x="15637" y="1321"/>
                    </a:cubicBezTo>
                    <a:cubicBezTo>
                      <a:pt x="17152" y="1891"/>
                      <a:pt x="18830" y="1968"/>
                      <a:pt x="20437" y="1450"/>
                    </a:cubicBezTo>
                    <a:lnTo>
                      <a:pt x="20507" y="1658"/>
                    </a:lnTo>
                    <a:cubicBezTo>
                      <a:pt x="20554" y="1787"/>
                      <a:pt x="20717" y="1813"/>
                      <a:pt x="20787" y="1683"/>
                    </a:cubicBezTo>
                    <a:lnTo>
                      <a:pt x="21160" y="984"/>
                    </a:lnTo>
                    <a:cubicBezTo>
                      <a:pt x="21253" y="958"/>
                      <a:pt x="21206" y="829"/>
                      <a:pt x="21113" y="803"/>
                    </a:cubicBezTo>
                    <a:close/>
                  </a:path>
                </a:pathLst>
              </a:custGeom>
              <a:solidFill>
                <a:schemeClr val="accent3"/>
              </a:solidFill>
              <a:ln w="12700">
                <a:miter lim="400000"/>
              </a:ln>
            </p:spPr>
            <p:txBody>
              <a:bodyPr lIns="28575" tIns="28575" rIns="28575" bIns="28575" anchor="ctr"/>
              <a:lstStyle/>
              <a:p>
                <a:pPr>
                  <a:defRPr sz="3000">
                    <a:solidFill>
                      <a:srgbClr val="FFFFFF"/>
                    </a:solidFill>
                  </a:defRPr>
                </a:pPr>
                <a:endParaRPr sz="2250"/>
              </a:p>
            </p:txBody>
          </p:sp>
          <p:sp>
            <p:nvSpPr>
              <p:cNvPr id="9" name="Shape">
                <a:extLst>
                  <a:ext uri="{FF2B5EF4-FFF2-40B4-BE49-F238E27FC236}">
                    <a16:creationId xmlns:a16="http://schemas.microsoft.com/office/drawing/2014/main" xmlns="" id="{5D29CE53-2CDB-406A-830F-E37ACA4EBBE8}"/>
                  </a:ext>
                </a:extLst>
              </p:cNvPr>
              <p:cNvSpPr/>
              <p:nvPr/>
            </p:nvSpPr>
            <p:spPr>
              <a:xfrm>
                <a:off x="3504520" y="1340286"/>
                <a:ext cx="2118220" cy="3225749"/>
              </a:xfrm>
              <a:custGeom>
                <a:avLst/>
                <a:gdLst/>
                <a:ahLst/>
                <a:cxnLst>
                  <a:cxn ang="0">
                    <a:pos x="wd2" y="hd2"/>
                  </a:cxn>
                  <a:cxn ang="5400000">
                    <a:pos x="wd2" y="hd2"/>
                  </a:cxn>
                  <a:cxn ang="10800000">
                    <a:pos x="wd2" y="hd2"/>
                  </a:cxn>
                  <a:cxn ang="16200000">
                    <a:pos x="wd2" y="hd2"/>
                  </a:cxn>
                </a:cxnLst>
                <a:rect l="0" t="0" r="r" b="b"/>
                <a:pathLst>
                  <a:path w="21600" h="21585" extrusionOk="0">
                    <a:moveTo>
                      <a:pt x="16459" y="13104"/>
                    </a:moveTo>
                    <a:cubicBezTo>
                      <a:pt x="16741" y="13001"/>
                      <a:pt x="16992" y="12878"/>
                      <a:pt x="17242" y="12754"/>
                    </a:cubicBezTo>
                    <a:cubicBezTo>
                      <a:pt x="17493" y="12631"/>
                      <a:pt x="17744" y="12507"/>
                      <a:pt x="17995" y="12363"/>
                    </a:cubicBezTo>
                    <a:cubicBezTo>
                      <a:pt x="18152" y="12281"/>
                      <a:pt x="18308" y="12178"/>
                      <a:pt x="18434" y="12096"/>
                    </a:cubicBezTo>
                    <a:cubicBezTo>
                      <a:pt x="20471" y="10759"/>
                      <a:pt x="21600" y="8990"/>
                      <a:pt x="21600" y="7097"/>
                    </a:cubicBezTo>
                    <a:cubicBezTo>
                      <a:pt x="21600" y="6974"/>
                      <a:pt x="21600" y="6850"/>
                      <a:pt x="21600" y="6727"/>
                    </a:cubicBezTo>
                    <a:cubicBezTo>
                      <a:pt x="21600" y="6706"/>
                      <a:pt x="21600" y="6686"/>
                      <a:pt x="21600" y="6665"/>
                    </a:cubicBezTo>
                    <a:cubicBezTo>
                      <a:pt x="21600" y="6562"/>
                      <a:pt x="21569" y="6459"/>
                      <a:pt x="21569" y="6357"/>
                    </a:cubicBezTo>
                    <a:cubicBezTo>
                      <a:pt x="21569" y="6357"/>
                      <a:pt x="21569" y="6357"/>
                      <a:pt x="21569" y="6336"/>
                    </a:cubicBezTo>
                    <a:cubicBezTo>
                      <a:pt x="21318" y="4731"/>
                      <a:pt x="20252" y="3230"/>
                      <a:pt x="18465" y="2057"/>
                    </a:cubicBezTo>
                    <a:cubicBezTo>
                      <a:pt x="16678" y="885"/>
                      <a:pt x="14421" y="185"/>
                      <a:pt x="11944" y="21"/>
                    </a:cubicBezTo>
                    <a:cubicBezTo>
                      <a:pt x="11944" y="21"/>
                      <a:pt x="11944" y="21"/>
                      <a:pt x="11944" y="21"/>
                    </a:cubicBezTo>
                    <a:cubicBezTo>
                      <a:pt x="11788" y="0"/>
                      <a:pt x="11631" y="0"/>
                      <a:pt x="11474" y="0"/>
                    </a:cubicBezTo>
                    <a:cubicBezTo>
                      <a:pt x="11443" y="0"/>
                      <a:pt x="11411" y="0"/>
                      <a:pt x="11380" y="0"/>
                    </a:cubicBezTo>
                    <a:cubicBezTo>
                      <a:pt x="11192" y="0"/>
                      <a:pt x="11004" y="0"/>
                      <a:pt x="10816" y="0"/>
                    </a:cubicBezTo>
                    <a:cubicBezTo>
                      <a:pt x="10628" y="0"/>
                      <a:pt x="10439" y="0"/>
                      <a:pt x="10251" y="0"/>
                    </a:cubicBezTo>
                    <a:cubicBezTo>
                      <a:pt x="10220" y="0"/>
                      <a:pt x="10189" y="0"/>
                      <a:pt x="10157" y="0"/>
                    </a:cubicBezTo>
                    <a:cubicBezTo>
                      <a:pt x="10001" y="0"/>
                      <a:pt x="9844" y="21"/>
                      <a:pt x="9687" y="21"/>
                    </a:cubicBezTo>
                    <a:cubicBezTo>
                      <a:pt x="9687" y="21"/>
                      <a:pt x="9687" y="21"/>
                      <a:pt x="9687" y="21"/>
                    </a:cubicBezTo>
                    <a:cubicBezTo>
                      <a:pt x="7210" y="185"/>
                      <a:pt x="4953" y="885"/>
                      <a:pt x="3166" y="2057"/>
                    </a:cubicBezTo>
                    <a:lnTo>
                      <a:pt x="3166" y="2057"/>
                    </a:lnTo>
                    <a:cubicBezTo>
                      <a:pt x="1223" y="3333"/>
                      <a:pt x="0" y="5102"/>
                      <a:pt x="0" y="7056"/>
                    </a:cubicBezTo>
                    <a:cubicBezTo>
                      <a:pt x="0" y="9010"/>
                      <a:pt x="1223" y="10779"/>
                      <a:pt x="3166" y="12055"/>
                    </a:cubicBezTo>
                    <a:lnTo>
                      <a:pt x="3166" y="12055"/>
                    </a:lnTo>
                    <a:cubicBezTo>
                      <a:pt x="3229" y="12096"/>
                      <a:pt x="3260" y="12117"/>
                      <a:pt x="3323" y="12158"/>
                    </a:cubicBezTo>
                    <a:cubicBezTo>
                      <a:pt x="3480" y="12261"/>
                      <a:pt x="3731" y="12219"/>
                      <a:pt x="3825" y="12117"/>
                    </a:cubicBezTo>
                    <a:lnTo>
                      <a:pt x="3825" y="12117"/>
                    </a:lnTo>
                    <a:cubicBezTo>
                      <a:pt x="3887" y="12034"/>
                      <a:pt x="3887" y="11931"/>
                      <a:pt x="3762" y="11870"/>
                    </a:cubicBezTo>
                    <a:cubicBezTo>
                      <a:pt x="1850" y="10656"/>
                      <a:pt x="627" y="8949"/>
                      <a:pt x="627" y="7056"/>
                    </a:cubicBezTo>
                    <a:cubicBezTo>
                      <a:pt x="627" y="3621"/>
                      <a:pt x="4640" y="761"/>
                      <a:pt x="9750" y="411"/>
                    </a:cubicBezTo>
                    <a:cubicBezTo>
                      <a:pt x="9750" y="411"/>
                      <a:pt x="9750" y="411"/>
                      <a:pt x="9781" y="411"/>
                    </a:cubicBezTo>
                    <a:cubicBezTo>
                      <a:pt x="9938" y="411"/>
                      <a:pt x="10063" y="391"/>
                      <a:pt x="10220" y="391"/>
                    </a:cubicBezTo>
                    <a:cubicBezTo>
                      <a:pt x="10251" y="391"/>
                      <a:pt x="10283" y="391"/>
                      <a:pt x="10283" y="391"/>
                    </a:cubicBezTo>
                    <a:cubicBezTo>
                      <a:pt x="10439" y="391"/>
                      <a:pt x="10628" y="391"/>
                      <a:pt x="10816" y="391"/>
                    </a:cubicBezTo>
                    <a:cubicBezTo>
                      <a:pt x="11004" y="391"/>
                      <a:pt x="11161" y="391"/>
                      <a:pt x="11349" y="391"/>
                    </a:cubicBezTo>
                    <a:cubicBezTo>
                      <a:pt x="11380" y="391"/>
                      <a:pt x="11411" y="391"/>
                      <a:pt x="11411" y="391"/>
                    </a:cubicBezTo>
                    <a:cubicBezTo>
                      <a:pt x="11568" y="391"/>
                      <a:pt x="11725" y="411"/>
                      <a:pt x="11850" y="411"/>
                    </a:cubicBezTo>
                    <a:cubicBezTo>
                      <a:pt x="11850" y="411"/>
                      <a:pt x="11850" y="411"/>
                      <a:pt x="11882" y="411"/>
                    </a:cubicBezTo>
                    <a:cubicBezTo>
                      <a:pt x="16647" y="741"/>
                      <a:pt x="20440" y="3230"/>
                      <a:pt x="20942" y="6357"/>
                    </a:cubicBezTo>
                    <a:cubicBezTo>
                      <a:pt x="20942" y="6357"/>
                      <a:pt x="20942" y="6357"/>
                      <a:pt x="20942" y="6377"/>
                    </a:cubicBezTo>
                    <a:cubicBezTo>
                      <a:pt x="20942" y="6480"/>
                      <a:pt x="20973" y="6562"/>
                      <a:pt x="20973" y="6665"/>
                    </a:cubicBezTo>
                    <a:cubicBezTo>
                      <a:pt x="20973" y="6686"/>
                      <a:pt x="20973" y="6706"/>
                      <a:pt x="20973" y="6706"/>
                    </a:cubicBezTo>
                    <a:cubicBezTo>
                      <a:pt x="20973" y="6809"/>
                      <a:pt x="20973" y="6933"/>
                      <a:pt x="20973" y="7056"/>
                    </a:cubicBezTo>
                    <a:cubicBezTo>
                      <a:pt x="20973" y="8846"/>
                      <a:pt x="19907" y="10512"/>
                      <a:pt x="17995" y="11767"/>
                    </a:cubicBezTo>
                    <a:cubicBezTo>
                      <a:pt x="17901" y="11829"/>
                      <a:pt x="17775" y="11911"/>
                      <a:pt x="17681" y="11973"/>
                    </a:cubicBezTo>
                    <a:cubicBezTo>
                      <a:pt x="17430" y="12117"/>
                      <a:pt x="17211" y="12240"/>
                      <a:pt x="16960" y="12363"/>
                    </a:cubicBezTo>
                    <a:cubicBezTo>
                      <a:pt x="16709" y="12487"/>
                      <a:pt x="16459" y="12610"/>
                      <a:pt x="16176" y="12713"/>
                    </a:cubicBezTo>
                    <a:cubicBezTo>
                      <a:pt x="15988" y="12795"/>
                      <a:pt x="15832" y="12857"/>
                      <a:pt x="15644" y="12919"/>
                    </a:cubicBezTo>
                    <a:lnTo>
                      <a:pt x="15957" y="13269"/>
                    </a:lnTo>
                    <a:lnTo>
                      <a:pt x="18716" y="16416"/>
                    </a:lnTo>
                    <a:cubicBezTo>
                      <a:pt x="18434" y="16519"/>
                      <a:pt x="18183" y="16642"/>
                      <a:pt x="17932" y="16766"/>
                    </a:cubicBezTo>
                    <a:cubicBezTo>
                      <a:pt x="17681" y="16889"/>
                      <a:pt x="17430" y="17033"/>
                      <a:pt x="17211" y="17157"/>
                    </a:cubicBezTo>
                    <a:cubicBezTo>
                      <a:pt x="15581" y="18103"/>
                      <a:pt x="14421" y="19378"/>
                      <a:pt x="13888" y="20818"/>
                    </a:cubicBezTo>
                    <a:lnTo>
                      <a:pt x="13512" y="20818"/>
                    </a:lnTo>
                    <a:cubicBezTo>
                      <a:pt x="13355" y="20818"/>
                      <a:pt x="13230" y="20942"/>
                      <a:pt x="13355" y="21024"/>
                    </a:cubicBezTo>
                    <a:lnTo>
                      <a:pt x="13951" y="21538"/>
                    </a:lnTo>
                    <a:cubicBezTo>
                      <a:pt x="14045" y="21600"/>
                      <a:pt x="14170" y="21600"/>
                      <a:pt x="14264" y="21538"/>
                    </a:cubicBezTo>
                    <a:lnTo>
                      <a:pt x="14891" y="21045"/>
                    </a:lnTo>
                    <a:cubicBezTo>
                      <a:pt x="15017" y="20962"/>
                      <a:pt x="14922" y="20818"/>
                      <a:pt x="14734" y="20818"/>
                    </a:cubicBezTo>
                    <a:lnTo>
                      <a:pt x="14515" y="20818"/>
                    </a:lnTo>
                    <a:cubicBezTo>
                      <a:pt x="15017" y="19522"/>
                      <a:pt x="16051" y="18391"/>
                      <a:pt x="17493" y="17506"/>
                    </a:cubicBezTo>
                    <a:cubicBezTo>
                      <a:pt x="17713" y="17362"/>
                      <a:pt x="17963" y="17239"/>
                      <a:pt x="18214" y="17095"/>
                    </a:cubicBezTo>
                    <a:cubicBezTo>
                      <a:pt x="18465" y="16971"/>
                      <a:pt x="18716" y="16848"/>
                      <a:pt x="18998" y="16745"/>
                    </a:cubicBezTo>
                    <a:cubicBezTo>
                      <a:pt x="19186" y="16663"/>
                      <a:pt x="19343" y="16601"/>
                      <a:pt x="19531" y="16539"/>
                    </a:cubicBezTo>
                    <a:lnTo>
                      <a:pt x="19217" y="16190"/>
                    </a:lnTo>
                    <a:lnTo>
                      <a:pt x="16459" y="13104"/>
                    </a:lnTo>
                    <a:close/>
                  </a:path>
                </a:pathLst>
              </a:custGeom>
              <a:solidFill>
                <a:schemeClr val="accent6"/>
              </a:solidFill>
              <a:ln w="12700">
                <a:miter lim="400000"/>
              </a:ln>
            </p:spPr>
            <p:txBody>
              <a:bodyPr lIns="28575" tIns="28575" rIns="28575" bIns="28575" anchor="ctr"/>
              <a:lstStyle/>
              <a:p>
                <a:pPr>
                  <a:defRPr sz="3000">
                    <a:solidFill>
                      <a:srgbClr val="FFFFFF"/>
                    </a:solidFill>
                  </a:defRPr>
                </a:pPr>
                <a:endParaRPr sz="2250" dirty="0"/>
              </a:p>
            </p:txBody>
          </p:sp>
          <p:sp>
            <p:nvSpPr>
              <p:cNvPr id="10" name="Shape">
                <a:extLst>
                  <a:ext uri="{FF2B5EF4-FFF2-40B4-BE49-F238E27FC236}">
                    <a16:creationId xmlns:a16="http://schemas.microsoft.com/office/drawing/2014/main" xmlns="" id="{FD3A7081-6E06-40A3-A08E-0EE7E0733D29}"/>
                  </a:ext>
                </a:extLst>
              </p:cNvPr>
              <p:cNvSpPr/>
              <p:nvPr/>
            </p:nvSpPr>
            <p:spPr>
              <a:xfrm>
                <a:off x="3873439" y="3676778"/>
                <a:ext cx="3088004" cy="2116510"/>
              </a:xfrm>
              <a:custGeom>
                <a:avLst/>
                <a:gdLst/>
                <a:ahLst/>
                <a:cxnLst>
                  <a:cxn ang="0">
                    <a:pos x="wd2" y="hd2"/>
                  </a:cxn>
                  <a:cxn ang="5400000">
                    <a:pos x="wd2" y="hd2"/>
                  </a:cxn>
                  <a:cxn ang="10800000">
                    <a:pos x="wd2" y="hd2"/>
                  </a:cxn>
                  <a:cxn ang="16200000">
                    <a:pos x="wd2" y="hd2"/>
                  </a:cxn>
                </a:cxnLst>
                <a:rect l="0" t="0" r="r" b="b"/>
                <a:pathLst>
                  <a:path w="21187" h="20827" extrusionOk="0">
                    <a:moveTo>
                      <a:pt x="20929" y="7658"/>
                    </a:moveTo>
                    <a:lnTo>
                      <a:pt x="20929" y="7658"/>
                    </a:lnTo>
                    <a:cubicBezTo>
                      <a:pt x="20444" y="5086"/>
                      <a:pt x="19263" y="2787"/>
                      <a:pt x="17533" y="1365"/>
                    </a:cubicBezTo>
                    <a:cubicBezTo>
                      <a:pt x="15803" y="-57"/>
                      <a:pt x="13821" y="-329"/>
                      <a:pt x="12028" y="367"/>
                    </a:cubicBezTo>
                    <a:lnTo>
                      <a:pt x="12028" y="367"/>
                    </a:lnTo>
                    <a:cubicBezTo>
                      <a:pt x="11985" y="397"/>
                      <a:pt x="11943" y="397"/>
                      <a:pt x="11880" y="427"/>
                    </a:cubicBezTo>
                    <a:cubicBezTo>
                      <a:pt x="11753" y="488"/>
                      <a:pt x="11690" y="700"/>
                      <a:pt x="11753" y="881"/>
                    </a:cubicBezTo>
                    <a:lnTo>
                      <a:pt x="11753" y="881"/>
                    </a:lnTo>
                    <a:cubicBezTo>
                      <a:pt x="11796" y="1002"/>
                      <a:pt x="11901" y="1063"/>
                      <a:pt x="12006" y="1032"/>
                    </a:cubicBezTo>
                    <a:cubicBezTo>
                      <a:pt x="13736" y="306"/>
                      <a:pt x="15656" y="548"/>
                      <a:pt x="17322" y="1910"/>
                    </a:cubicBezTo>
                    <a:cubicBezTo>
                      <a:pt x="20381" y="4421"/>
                      <a:pt x="21583" y="9836"/>
                      <a:pt x="20191" y="14374"/>
                    </a:cubicBezTo>
                    <a:cubicBezTo>
                      <a:pt x="20191" y="14374"/>
                      <a:pt x="20191" y="14374"/>
                      <a:pt x="20191" y="14404"/>
                    </a:cubicBezTo>
                    <a:cubicBezTo>
                      <a:pt x="20149" y="14525"/>
                      <a:pt x="20106" y="14676"/>
                      <a:pt x="20064" y="14797"/>
                    </a:cubicBezTo>
                    <a:cubicBezTo>
                      <a:pt x="20064" y="14827"/>
                      <a:pt x="20043" y="14827"/>
                      <a:pt x="20043" y="14858"/>
                    </a:cubicBezTo>
                    <a:cubicBezTo>
                      <a:pt x="20001" y="15009"/>
                      <a:pt x="19938" y="15160"/>
                      <a:pt x="19874" y="15311"/>
                    </a:cubicBezTo>
                    <a:cubicBezTo>
                      <a:pt x="19811" y="15463"/>
                      <a:pt x="19748" y="15614"/>
                      <a:pt x="19685" y="15735"/>
                    </a:cubicBezTo>
                    <a:cubicBezTo>
                      <a:pt x="19685" y="15765"/>
                      <a:pt x="19663" y="15765"/>
                      <a:pt x="19663" y="15795"/>
                    </a:cubicBezTo>
                    <a:cubicBezTo>
                      <a:pt x="19600" y="15916"/>
                      <a:pt x="19558" y="16037"/>
                      <a:pt x="19495" y="16158"/>
                    </a:cubicBezTo>
                    <a:cubicBezTo>
                      <a:pt x="19495" y="16158"/>
                      <a:pt x="19495" y="16158"/>
                      <a:pt x="19495" y="16158"/>
                    </a:cubicBezTo>
                    <a:cubicBezTo>
                      <a:pt x="17617" y="19910"/>
                      <a:pt x="14137" y="21271"/>
                      <a:pt x="11184" y="19426"/>
                    </a:cubicBezTo>
                    <a:cubicBezTo>
                      <a:pt x="11184" y="19426"/>
                      <a:pt x="11184" y="19426"/>
                      <a:pt x="11163" y="19426"/>
                    </a:cubicBezTo>
                    <a:cubicBezTo>
                      <a:pt x="11078" y="19365"/>
                      <a:pt x="10973" y="19305"/>
                      <a:pt x="10888" y="19244"/>
                    </a:cubicBezTo>
                    <a:cubicBezTo>
                      <a:pt x="10867" y="19244"/>
                      <a:pt x="10867" y="19214"/>
                      <a:pt x="10846" y="19214"/>
                    </a:cubicBezTo>
                    <a:cubicBezTo>
                      <a:pt x="10741" y="19153"/>
                      <a:pt x="10635" y="19063"/>
                      <a:pt x="10530" y="18972"/>
                    </a:cubicBezTo>
                    <a:cubicBezTo>
                      <a:pt x="8948" y="17671"/>
                      <a:pt x="7809" y="15553"/>
                      <a:pt x="7324" y="13042"/>
                    </a:cubicBezTo>
                    <a:cubicBezTo>
                      <a:pt x="7303" y="12891"/>
                      <a:pt x="7281" y="12770"/>
                      <a:pt x="7260" y="12619"/>
                    </a:cubicBezTo>
                    <a:cubicBezTo>
                      <a:pt x="7218" y="12316"/>
                      <a:pt x="7176" y="12014"/>
                      <a:pt x="7155" y="11711"/>
                    </a:cubicBezTo>
                    <a:cubicBezTo>
                      <a:pt x="7134" y="11409"/>
                      <a:pt x="7113" y="11106"/>
                      <a:pt x="7092" y="10804"/>
                    </a:cubicBezTo>
                    <a:cubicBezTo>
                      <a:pt x="7092" y="10592"/>
                      <a:pt x="7092" y="10410"/>
                      <a:pt x="7092" y="10199"/>
                    </a:cubicBezTo>
                    <a:lnTo>
                      <a:pt x="6670" y="10199"/>
                    </a:lnTo>
                    <a:lnTo>
                      <a:pt x="2936" y="10229"/>
                    </a:lnTo>
                    <a:cubicBezTo>
                      <a:pt x="2936" y="9926"/>
                      <a:pt x="2915" y="9624"/>
                      <a:pt x="2894" y="9321"/>
                    </a:cubicBezTo>
                    <a:cubicBezTo>
                      <a:pt x="2873" y="9019"/>
                      <a:pt x="2831" y="8716"/>
                      <a:pt x="2788" y="8414"/>
                    </a:cubicBezTo>
                    <a:cubicBezTo>
                      <a:pt x="2493" y="6417"/>
                      <a:pt x="1797" y="4572"/>
                      <a:pt x="742" y="3120"/>
                    </a:cubicBezTo>
                    <a:lnTo>
                      <a:pt x="890" y="2847"/>
                    </a:lnTo>
                    <a:cubicBezTo>
                      <a:pt x="953" y="2726"/>
                      <a:pt x="890" y="2515"/>
                      <a:pt x="785" y="2515"/>
                    </a:cubicBezTo>
                    <a:lnTo>
                      <a:pt x="131" y="2515"/>
                    </a:lnTo>
                    <a:cubicBezTo>
                      <a:pt x="46" y="2515"/>
                      <a:pt x="-17" y="2636"/>
                      <a:pt x="4" y="2757"/>
                    </a:cubicBezTo>
                    <a:lnTo>
                      <a:pt x="152" y="3664"/>
                    </a:lnTo>
                    <a:cubicBezTo>
                      <a:pt x="173" y="3816"/>
                      <a:pt x="320" y="3876"/>
                      <a:pt x="384" y="3755"/>
                    </a:cubicBezTo>
                    <a:lnTo>
                      <a:pt x="468" y="3574"/>
                    </a:lnTo>
                    <a:cubicBezTo>
                      <a:pt x="1417" y="4905"/>
                      <a:pt x="2071" y="6599"/>
                      <a:pt x="2367" y="8414"/>
                    </a:cubicBezTo>
                    <a:cubicBezTo>
                      <a:pt x="2409" y="8716"/>
                      <a:pt x="2451" y="9019"/>
                      <a:pt x="2472" y="9321"/>
                    </a:cubicBezTo>
                    <a:cubicBezTo>
                      <a:pt x="2493" y="9624"/>
                      <a:pt x="2514" y="9926"/>
                      <a:pt x="2535" y="10229"/>
                    </a:cubicBezTo>
                    <a:cubicBezTo>
                      <a:pt x="2535" y="10441"/>
                      <a:pt x="2535" y="10622"/>
                      <a:pt x="2535" y="10834"/>
                    </a:cubicBezTo>
                    <a:lnTo>
                      <a:pt x="2957" y="10834"/>
                    </a:lnTo>
                    <a:lnTo>
                      <a:pt x="6691" y="10804"/>
                    </a:lnTo>
                    <a:cubicBezTo>
                      <a:pt x="6691" y="11106"/>
                      <a:pt x="6712" y="11409"/>
                      <a:pt x="6733" y="11711"/>
                    </a:cubicBezTo>
                    <a:cubicBezTo>
                      <a:pt x="6754" y="12014"/>
                      <a:pt x="6796" y="12316"/>
                      <a:pt x="6838" y="12619"/>
                    </a:cubicBezTo>
                    <a:cubicBezTo>
                      <a:pt x="6860" y="12800"/>
                      <a:pt x="6902" y="13012"/>
                      <a:pt x="6944" y="13194"/>
                    </a:cubicBezTo>
                    <a:cubicBezTo>
                      <a:pt x="7450" y="15886"/>
                      <a:pt x="8674" y="18125"/>
                      <a:pt x="10340" y="19486"/>
                    </a:cubicBezTo>
                    <a:cubicBezTo>
                      <a:pt x="10445" y="19577"/>
                      <a:pt x="10551" y="19668"/>
                      <a:pt x="10656" y="19728"/>
                    </a:cubicBezTo>
                    <a:cubicBezTo>
                      <a:pt x="10678" y="19728"/>
                      <a:pt x="10699" y="19758"/>
                      <a:pt x="10699" y="19758"/>
                    </a:cubicBezTo>
                    <a:cubicBezTo>
                      <a:pt x="10783" y="19819"/>
                      <a:pt x="10888" y="19879"/>
                      <a:pt x="10994" y="19940"/>
                    </a:cubicBezTo>
                    <a:cubicBezTo>
                      <a:pt x="10994" y="19940"/>
                      <a:pt x="10994" y="19940"/>
                      <a:pt x="11015" y="19940"/>
                    </a:cubicBezTo>
                    <a:cubicBezTo>
                      <a:pt x="12534" y="20908"/>
                      <a:pt x="14221" y="21089"/>
                      <a:pt x="15867" y="20454"/>
                    </a:cubicBezTo>
                    <a:cubicBezTo>
                      <a:pt x="17491" y="19819"/>
                      <a:pt x="18883" y="18427"/>
                      <a:pt x="19853" y="16491"/>
                    </a:cubicBezTo>
                    <a:cubicBezTo>
                      <a:pt x="19853" y="16491"/>
                      <a:pt x="19853" y="16491"/>
                      <a:pt x="19853" y="16491"/>
                    </a:cubicBezTo>
                    <a:cubicBezTo>
                      <a:pt x="19917" y="16370"/>
                      <a:pt x="19980" y="16249"/>
                      <a:pt x="20022" y="16128"/>
                    </a:cubicBezTo>
                    <a:cubicBezTo>
                      <a:pt x="20022" y="16098"/>
                      <a:pt x="20043" y="16098"/>
                      <a:pt x="20043" y="16068"/>
                    </a:cubicBezTo>
                    <a:cubicBezTo>
                      <a:pt x="20106" y="15916"/>
                      <a:pt x="20170" y="15765"/>
                      <a:pt x="20233" y="15614"/>
                    </a:cubicBezTo>
                    <a:cubicBezTo>
                      <a:pt x="20296" y="15463"/>
                      <a:pt x="20360" y="15311"/>
                      <a:pt x="20402" y="15160"/>
                    </a:cubicBezTo>
                    <a:cubicBezTo>
                      <a:pt x="20402" y="15130"/>
                      <a:pt x="20423" y="15100"/>
                      <a:pt x="20423" y="15100"/>
                    </a:cubicBezTo>
                    <a:cubicBezTo>
                      <a:pt x="20465" y="14948"/>
                      <a:pt x="20507" y="14827"/>
                      <a:pt x="20549" y="14676"/>
                    </a:cubicBezTo>
                    <a:cubicBezTo>
                      <a:pt x="20549" y="14676"/>
                      <a:pt x="20549" y="14676"/>
                      <a:pt x="20549" y="14676"/>
                    </a:cubicBezTo>
                    <a:cubicBezTo>
                      <a:pt x="21246" y="12407"/>
                      <a:pt x="21372" y="9987"/>
                      <a:pt x="20929" y="7658"/>
                    </a:cubicBezTo>
                    <a:close/>
                  </a:path>
                </a:pathLst>
              </a:custGeom>
              <a:solidFill>
                <a:schemeClr val="accent2"/>
              </a:solidFill>
              <a:ln w="12700">
                <a:miter lim="400000"/>
              </a:ln>
            </p:spPr>
            <p:txBody>
              <a:bodyPr lIns="28575" tIns="28575" rIns="28575" bIns="28575" anchor="ctr"/>
              <a:lstStyle/>
              <a:p>
                <a:pPr>
                  <a:defRPr sz="3000">
                    <a:solidFill>
                      <a:srgbClr val="FFFFFF"/>
                    </a:solidFill>
                  </a:defRPr>
                </a:pPr>
                <a:endParaRPr sz="2250"/>
              </a:p>
            </p:txBody>
          </p:sp>
          <p:sp>
            <p:nvSpPr>
              <p:cNvPr id="11" name="TextBox 10">
                <a:extLst>
                  <a:ext uri="{FF2B5EF4-FFF2-40B4-BE49-F238E27FC236}">
                    <a16:creationId xmlns:a16="http://schemas.microsoft.com/office/drawing/2014/main" xmlns="" id="{7BFCA23D-3241-4599-9B55-01F82BF151E0}"/>
                  </a:ext>
                </a:extLst>
              </p:cNvPr>
              <p:cNvSpPr txBox="1"/>
              <p:nvPr/>
            </p:nvSpPr>
            <p:spPr>
              <a:xfrm>
                <a:off x="3779296" y="2562962"/>
                <a:ext cx="1568667" cy="707886"/>
              </a:xfrm>
              <a:prstGeom prst="rect">
                <a:avLst/>
              </a:prstGeom>
              <a:noFill/>
            </p:spPr>
            <p:txBody>
              <a:bodyPr wrap="square" lIns="0" rIns="0" rtlCol="0" anchor="ctr">
                <a:spAutoFit/>
              </a:bodyPr>
              <a:lstStyle/>
              <a:p>
                <a:pPr algn="ctr"/>
                <a:r>
                  <a:rPr lang="en-US" sz="2000" noProof="1">
                    <a:latin typeface="Franklin Gothic Medium Cond" panose="020B0606030402020204" pitchFamily="34" charset="0"/>
                  </a:rPr>
                  <a:t>Population</a:t>
                </a:r>
              </a:p>
              <a:p>
                <a:pPr algn="ctr"/>
                <a:r>
                  <a:rPr lang="en-US" sz="2000" noProof="1">
                    <a:latin typeface="Franklin Gothic Medium Cond" panose="020B0606030402020204" pitchFamily="34" charset="0"/>
                  </a:rPr>
                  <a:t>50% </a:t>
                </a:r>
              </a:p>
            </p:txBody>
          </p:sp>
        </p:grpSp>
        <p:pic>
          <p:nvPicPr>
            <p:cNvPr id="15" name="Graphic 14" descr="Group of people">
              <a:extLst>
                <a:ext uri="{FF2B5EF4-FFF2-40B4-BE49-F238E27FC236}">
                  <a16:creationId xmlns:a16="http://schemas.microsoft.com/office/drawing/2014/main" xmlns="" id="{BEA5F3B8-82D3-4CCF-9A47-C78912EC19D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691801" y="1716403"/>
              <a:ext cx="1013000" cy="1013000"/>
            </a:xfrm>
            <a:prstGeom prst="rect">
              <a:avLst/>
            </a:prstGeom>
          </p:spPr>
        </p:pic>
        <p:pic>
          <p:nvPicPr>
            <p:cNvPr id="17" name="Graphic 16" descr="Coins">
              <a:extLst>
                <a:ext uri="{FF2B5EF4-FFF2-40B4-BE49-F238E27FC236}">
                  <a16:creationId xmlns:a16="http://schemas.microsoft.com/office/drawing/2014/main" xmlns="" id="{4A9834EC-62E8-419C-8E53-E852786A16C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053859" y="4030575"/>
              <a:ext cx="950286" cy="950286"/>
            </a:xfrm>
            <a:prstGeom prst="rect">
              <a:avLst/>
            </a:prstGeom>
          </p:spPr>
        </p:pic>
        <p:pic>
          <p:nvPicPr>
            <p:cNvPr id="3" name="Graphic 2" descr="Map with pin">
              <a:extLst>
                <a:ext uri="{FF2B5EF4-FFF2-40B4-BE49-F238E27FC236}">
                  <a16:creationId xmlns:a16="http://schemas.microsoft.com/office/drawing/2014/main" xmlns="" id="{64EE2ACB-FDE1-4784-AC2E-5D9ED4A71EFE}"/>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313183" y="4073248"/>
              <a:ext cx="978467" cy="978467"/>
            </a:xfrm>
            <a:prstGeom prst="rect">
              <a:avLst/>
            </a:prstGeom>
          </p:spPr>
        </p:pic>
        <p:sp>
          <p:nvSpPr>
            <p:cNvPr id="21" name="TextBox 20">
              <a:extLst>
                <a:ext uri="{FF2B5EF4-FFF2-40B4-BE49-F238E27FC236}">
                  <a16:creationId xmlns:a16="http://schemas.microsoft.com/office/drawing/2014/main" xmlns="" id="{CC62FCD8-A2D7-4678-A4BD-0049CA7B7550}"/>
                </a:ext>
              </a:extLst>
            </p:cNvPr>
            <p:cNvSpPr txBox="1"/>
            <p:nvPr/>
          </p:nvSpPr>
          <p:spPr>
            <a:xfrm>
              <a:off x="1064541" y="5001795"/>
              <a:ext cx="1568667" cy="707886"/>
            </a:xfrm>
            <a:prstGeom prst="rect">
              <a:avLst/>
            </a:prstGeom>
            <a:noFill/>
          </p:spPr>
          <p:txBody>
            <a:bodyPr wrap="square" lIns="0" rIns="0" rtlCol="0" anchor="ctr">
              <a:spAutoFit/>
            </a:bodyPr>
            <a:lstStyle/>
            <a:p>
              <a:pPr algn="ctr"/>
              <a:r>
                <a:rPr lang="en-US" sz="2000" noProof="1">
                  <a:latin typeface="Franklin Gothic Medium Cond" panose="020B0606030402020204" pitchFamily="34" charset="0"/>
                </a:rPr>
                <a:t>Land Area</a:t>
              </a:r>
            </a:p>
            <a:p>
              <a:pPr algn="ctr"/>
              <a:r>
                <a:rPr lang="en-US" sz="2000" noProof="1">
                  <a:latin typeface="Franklin Gothic Medium Cond" panose="020B0606030402020204" pitchFamily="34" charset="0"/>
                </a:rPr>
                <a:t>25% </a:t>
              </a:r>
            </a:p>
          </p:txBody>
        </p:sp>
        <p:sp>
          <p:nvSpPr>
            <p:cNvPr id="22" name="TextBox 21">
              <a:extLst>
                <a:ext uri="{FF2B5EF4-FFF2-40B4-BE49-F238E27FC236}">
                  <a16:creationId xmlns:a16="http://schemas.microsoft.com/office/drawing/2014/main" xmlns="" id="{BCF0802F-7293-481D-85C6-16A8AAF6CFAD}"/>
                </a:ext>
              </a:extLst>
            </p:cNvPr>
            <p:cNvSpPr txBox="1"/>
            <p:nvPr/>
          </p:nvSpPr>
          <p:spPr>
            <a:xfrm>
              <a:off x="3744668" y="5051715"/>
              <a:ext cx="1568667" cy="707886"/>
            </a:xfrm>
            <a:prstGeom prst="rect">
              <a:avLst/>
            </a:prstGeom>
            <a:noFill/>
          </p:spPr>
          <p:txBody>
            <a:bodyPr wrap="square" lIns="0" rIns="0" rtlCol="0" anchor="ctr">
              <a:spAutoFit/>
            </a:bodyPr>
            <a:lstStyle/>
            <a:p>
              <a:pPr algn="ctr"/>
              <a:r>
                <a:rPr lang="en-US" sz="2000" noProof="1">
                  <a:latin typeface="Franklin Gothic Medium Cond" panose="020B0606030402020204" pitchFamily="34" charset="0"/>
                </a:rPr>
                <a:t>Equal Sharing</a:t>
              </a:r>
            </a:p>
            <a:p>
              <a:pPr algn="ctr"/>
              <a:r>
                <a:rPr lang="en-US" sz="2000" noProof="1">
                  <a:latin typeface="Franklin Gothic Medium Cond" panose="020B0606030402020204" pitchFamily="34" charset="0"/>
                </a:rPr>
                <a:t>25% </a:t>
              </a:r>
            </a:p>
          </p:txBody>
        </p:sp>
      </p:grpSp>
      <p:grpSp>
        <p:nvGrpSpPr>
          <p:cNvPr id="23" name="Group 22">
            <a:extLst>
              <a:ext uri="{FF2B5EF4-FFF2-40B4-BE49-F238E27FC236}">
                <a16:creationId xmlns:a16="http://schemas.microsoft.com/office/drawing/2014/main" xmlns="" id="{04594D0A-614E-4BBF-A981-C48E737D0426}"/>
              </a:ext>
            </a:extLst>
          </p:cNvPr>
          <p:cNvGrpSpPr/>
          <p:nvPr/>
        </p:nvGrpSpPr>
        <p:grpSpPr>
          <a:xfrm>
            <a:off x="6878455" y="1435237"/>
            <a:ext cx="4489106" cy="4182983"/>
            <a:chOff x="3706557" y="1606977"/>
            <a:chExt cx="4778886" cy="4453002"/>
          </a:xfrm>
        </p:grpSpPr>
        <p:grpSp>
          <p:nvGrpSpPr>
            <p:cNvPr id="24" name="Group 23">
              <a:extLst>
                <a:ext uri="{FF2B5EF4-FFF2-40B4-BE49-F238E27FC236}">
                  <a16:creationId xmlns:a16="http://schemas.microsoft.com/office/drawing/2014/main" xmlns="" id="{42A20241-6C07-4E0E-B814-917A8687DD31}"/>
                </a:ext>
              </a:extLst>
            </p:cNvPr>
            <p:cNvGrpSpPr/>
            <p:nvPr/>
          </p:nvGrpSpPr>
          <p:grpSpPr>
            <a:xfrm>
              <a:off x="3706557" y="1606977"/>
              <a:ext cx="4778886" cy="4453002"/>
              <a:chOff x="2182557" y="1340286"/>
              <a:chExt cx="4778886" cy="4453002"/>
            </a:xfrm>
          </p:grpSpPr>
          <p:sp>
            <p:nvSpPr>
              <p:cNvPr id="30" name="Shape">
                <a:extLst>
                  <a:ext uri="{FF2B5EF4-FFF2-40B4-BE49-F238E27FC236}">
                    <a16:creationId xmlns:a16="http://schemas.microsoft.com/office/drawing/2014/main" xmlns="" id="{08FD4B15-A5E6-408A-BC2D-839CE86BD367}"/>
                  </a:ext>
                </a:extLst>
              </p:cNvPr>
              <p:cNvSpPr/>
              <p:nvPr/>
            </p:nvSpPr>
            <p:spPr>
              <a:xfrm>
                <a:off x="2182557" y="3277115"/>
                <a:ext cx="2798471" cy="2502219"/>
              </a:xfrm>
              <a:custGeom>
                <a:avLst/>
                <a:gdLst/>
                <a:ahLst/>
                <a:cxnLst>
                  <a:cxn ang="0">
                    <a:pos x="wd2" y="hd2"/>
                  </a:cxn>
                  <a:cxn ang="5400000">
                    <a:pos x="wd2" y="hd2"/>
                  </a:cxn>
                  <a:cxn ang="10800000">
                    <a:pos x="wd2" y="hd2"/>
                  </a:cxn>
                  <a:cxn ang="16200000">
                    <a:pos x="wd2" y="hd2"/>
                  </a:cxn>
                </a:cxnLst>
                <a:rect l="0" t="0" r="r" b="b"/>
                <a:pathLst>
                  <a:path w="21210" h="21080" extrusionOk="0">
                    <a:moveTo>
                      <a:pt x="21113" y="803"/>
                    </a:moveTo>
                    <a:lnTo>
                      <a:pt x="20414" y="544"/>
                    </a:lnTo>
                    <a:cubicBezTo>
                      <a:pt x="20298" y="492"/>
                      <a:pt x="20181" y="622"/>
                      <a:pt x="20228" y="751"/>
                    </a:cubicBezTo>
                    <a:lnTo>
                      <a:pt x="20298" y="984"/>
                    </a:lnTo>
                    <a:cubicBezTo>
                      <a:pt x="18830" y="1450"/>
                      <a:pt x="17315" y="1399"/>
                      <a:pt x="15917" y="881"/>
                    </a:cubicBezTo>
                    <a:cubicBezTo>
                      <a:pt x="15684" y="803"/>
                      <a:pt x="15474" y="699"/>
                      <a:pt x="15265" y="596"/>
                    </a:cubicBezTo>
                    <a:cubicBezTo>
                      <a:pt x="15055" y="492"/>
                      <a:pt x="14845" y="388"/>
                      <a:pt x="14636" y="259"/>
                    </a:cubicBezTo>
                    <a:cubicBezTo>
                      <a:pt x="14496" y="181"/>
                      <a:pt x="14356" y="78"/>
                      <a:pt x="14239" y="0"/>
                    </a:cubicBezTo>
                    <a:lnTo>
                      <a:pt x="14006" y="440"/>
                    </a:lnTo>
                    <a:lnTo>
                      <a:pt x="11909" y="4377"/>
                    </a:lnTo>
                    <a:cubicBezTo>
                      <a:pt x="11700" y="4247"/>
                      <a:pt x="11490" y="4144"/>
                      <a:pt x="11280" y="4040"/>
                    </a:cubicBezTo>
                    <a:cubicBezTo>
                      <a:pt x="11070" y="3937"/>
                      <a:pt x="10837" y="3833"/>
                      <a:pt x="10628" y="3755"/>
                    </a:cubicBezTo>
                    <a:cubicBezTo>
                      <a:pt x="10488" y="3704"/>
                      <a:pt x="10348" y="3652"/>
                      <a:pt x="10185" y="3600"/>
                    </a:cubicBezTo>
                    <a:cubicBezTo>
                      <a:pt x="8111" y="2953"/>
                      <a:pt x="5968" y="3237"/>
                      <a:pt x="4080" y="4403"/>
                    </a:cubicBezTo>
                    <a:cubicBezTo>
                      <a:pt x="3964" y="4481"/>
                      <a:pt x="3847" y="4558"/>
                      <a:pt x="3731" y="4636"/>
                    </a:cubicBezTo>
                    <a:cubicBezTo>
                      <a:pt x="3707" y="4636"/>
                      <a:pt x="3707" y="4662"/>
                      <a:pt x="3684" y="4662"/>
                    </a:cubicBezTo>
                    <a:cubicBezTo>
                      <a:pt x="3591" y="4740"/>
                      <a:pt x="3498" y="4791"/>
                      <a:pt x="3404" y="4869"/>
                    </a:cubicBezTo>
                    <a:cubicBezTo>
                      <a:pt x="3404" y="4869"/>
                      <a:pt x="3404" y="4869"/>
                      <a:pt x="3404" y="4869"/>
                    </a:cubicBezTo>
                    <a:cubicBezTo>
                      <a:pt x="1913" y="6035"/>
                      <a:pt x="818" y="7744"/>
                      <a:pt x="305" y="9738"/>
                    </a:cubicBezTo>
                    <a:cubicBezTo>
                      <a:pt x="-207" y="11732"/>
                      <a:pt x="-67" y="13804"/>
                      <a:pt x="678" y="15695"/>
                    </a:cubicBezTo>
                    <a:cubicBezTo>
                      <a:pt x="678" y="15695"/>
                      <a:pt x="678" y="15695"/>
                      <a:pt x="678" y="15695"/>
                    </a:cubicBezTo>
                    <a:cubicBezTo>
                      <a:pt x="725" y="15824"/>
                      <a:pt x="771" y="15928"/>
                      <a:pt x="818" y="16058"/>
                    </a:cubicBezTo>
                    <a:cubicBezTo>
                      <a:pt x="818" y="16083"/>
                      <a:pt x="841" y="16109"/>
                      <a:pt x="841" y="16109"/>
                    </a:cubicBezTo>
                    <a:cubicBezTo>
                      <a:pt x="911" y="16239"/>
                      <a:pt x="958" y="16368"/>
                      <a:pt x="1028" y="16524"/>
                    </a:cubicBezTo>
                    <a:cubicBezTo>
                      <a:pt x="1098" y="16653"/>
                      <a:pt x="1168" y="16783"/>
                      <a:pt x="1237" y="16912"/>
                    </a:cubicBezTo>
                    <a:cubicBezTo>
                      <a:pt x="1237" y="16938"/>
                      <a:pt x="1261" y="16938"/>
                      <a:pt x="1261" y="16964"/>
                    </a:cubicBezTo>
                    <a:cubicBezTo>
                      <a:pt x="1331" y="17068"/>
                      <a:pt x="1377" y="17171"/>
                      <a:pt x="1447" y="17301"/>
                    </a:cubicBezTo>
                    <a:cubicBezTo>
                      <a:pt x="1447" y="17301"/>
                      <a:pt x="1447" y="17301"/>
                      <a:pt x="1447" y="17301"/>
                    </a:cubicBezTo>
                    <a:cubicBezTo>
                      <a:pt x="2496" y="18984"/>
                      <a:pt x="4034" y="20176"/>
                      <a:pt x="5828" y="20745"/>
                    </a:cubicBezTo>
                    <a:lnTo>
                      <a:pt x="5828" y="20745"/>
                    </a:lnTo>
                    <a:cubicBezTo>
                      <a:pt x="7808" y="21367"/>
                      <a:pt x="9999" y="21134"/>
                      <a:pt x="11933" y="19942"/>
                    </a:cubicBezTo>
                    <a:cubicBezTo>
                      <a:pt x="13867" y="18725"/>
                      <a:pt x="15171" y="16783"/>
                      <a:pt x="15731" y="14581"/>
                    </a:cubicBezTo>
                    <a:lnTo>
                      <a:pt x="15731" y="14581"/>
                    </a:lnTo>
                    <a:cubicBezTo>
                      <a:pt x="15754" y="14529"/>
                      <a:pt x="15754" y="14478"/>
                      <a:pt x="15777" y="14400"/>
                    </a:cubicBezTo>
                    <a:cubicBezTo>
                      <a:pt x="15824" y="14245"/>
                      <a:pt x="15707" y="14063"/>
                      <a:pt x="15544" y="14063"/>
                    </a:cubicBezTo>
                    <a:lnTo>
                      <a:pt x="15544" y="14063"/>
                    </a:lnTo>
                    <a:cubicBezTo>
                      <a:pt x="15428" y="14063"/>
                      <a:pt x="15335" y="14141"/>
                      <a:pt x="15311" y="14271"/>
                    </a:cubicBezTo>
                    <a:cubicBezTo>
                      <a:pt x="14822" y="16394"/>
                      <a:pt x="13564" y="18311"/>
                      <a:pt x="11700" y="19476"/>
                    </a:cubicBezTo>
                    <a:cubicBezTo>
                      <a:pt x="8298" y="21600"/>
                      <a:pt x="4034" y="20486"/>
                      <a:pt x="1820" y="17016"/>
                    </a:cubicBezTo>
                    <a:cubicBezTo>
                      <a:pt x="1820" y="17016"/>
                      <a:pt x="1820" y="17016"/>
                      <a:pt x="1820" y="17016"/>
                    </a:cubicBezTo>
                    <a:cubicBezTo>
                      <a:pt x="1750" y="16912"/>
                      <a:pt x="1703" y="16809"/>
                      <a:pt x="1634" y="16705"/>
                    </a:cubicBezTo>
                    <a:cubicBezTo>
                      <a:pt x="1634" y="16679"/>
                      <a:pt x="1610" y="16679"/>
                      <a:pt x="1610" y="16653"/>
                    </a:cubicBezTo>
                    <a:cubicBezTo>
                      <a:pt x="1540" y="16524"/>
                      <a:pt x="1470" y="16420"/>
                      <a:pt x="1424" y="16291"/>
                    </a:cubicBezTo>
                    <a:cubicBezTo>
                      <a:pt x="1354" y="16161"/>
                      <a:pt x="1307" y="16032"/>
                      <a:pt x="1237" y="15902"/>
                    </a:cubicBezTo>
                    <a:cubicBezTo>
                      <a:pt x="1237" y="15876"/>
                      <a:pt x="1214" y="15876"/>
                      <a:pt x="1214" y="15850"/>
                    </a:cubicBezTo>
                    <a:cubicBezTo>
                      <a:pt x="1168" y="15747"/>
                      <a:pt x="1121" y="15617"/>
                      <a:pt x="1074" y="15514"/>
                    </a:cubicBezTo>
                    <a:cubicBezTo>
                      <a:pt x="1074" y="15514"/>
                      <a:pt x="1074" y="15514"/>
                      <a:pt x="1074" y="15514"/>
                    </a:cubicBezTo>
                    <a:cubicBezTo>
                      <a:pt x="-347" y="11888"/>
                      <a:pt x="725" y="7614"/>
                      <a:pt x="3637" y="5309"/>
                    </a:cubicBezTo>
                    <a:cubicBezTo>
                      <a:pt x="3637" y="5309"/>
                      <a:pt x="3637" y="5309"/>
                      <a:pt x="3637" y="5309"/>
                    </a:cubicBezTo>
                    <a:cubicBezTo>
                      <a:pt x="3731" y="5232"/>
                      <a:pt x="3824" y="5180"/>
                      <a:pt x="3917" y="5102"/>
                    </a:cubicBezTo>
                    <a:cubicBezTo>
                      <a:pt x="3940" y="5102"/>
                      <a:pt x="3940" y="5076"/>
                      <a:pt x="3964" y="5076"/>
                    </a:cubicBezTo>
                    <a:cubicBezTo>
                      <a:pt x="4080" y="4999"/>
                      <a:pt x="4173" y="4921"/>
                      <a:pt x="4290" y="4869"/>
                    </a:cubicBezTo>
                    <a:cubicBezTo>
                      <a:pt x="6061" y="3781"/>
                      <a:pt x="8088" y="3496"/>
                      <a:pt x="10022" y="4092"/>
                    </a:cubicBezTo>
                    <a:cubicBezTo>
                      <a:pt x="10138" y="4118"/>
                      <a:pt x="10232" y="4170"/>
                      <a:pt x="10348" y="4196"/>
                    </a:cubicBezTo>
                    <a:cubicBezTo>
                      <a:pt x="10581" y="4273"/>
                      <a:pt x="10791" y="4377"/>
                      <a:pt x="11001" y="4481"/>
                    </a:cubicBezTo>
                    <a:cubicBezTo>
                      <a:pt x="11210" y="4584"/>
                      <a:pt x="11420" y="4688"/>
                      <a:pt x="11630" y="4817"/>
                    </a:cubicBezTo>
                    <a:cubicBezTo>
                      <a:pt x="11770" y="4895"/>
                      <a:pt x="11909" y="4999"/>
                      <a:pt x="12026" y="5076"/>
                    </a:cubicBezTo>
                    <a:lnTo>
                      <a:pt x="12259" y="4636"/>
                    </a:lnTo>
                    <a:lnTo>
                      <a:pt x="14356" y="699"/>
                    </a:lnTo>
                    <a:cubicBezTo>
                      <a:pt x="14566" y="829"/>
                      <a:pt x="14775" y="932"/>
                      <a:pt x="14985" y="1036"/>
                    </a:cubicBezTo>
                    <a:cubicBezTo>
                      <a:pt x="15195" y="1140"/>
                      <a:pt x="15428" y="1243"/>
                      <a:pt x="15637" y="1321"/>
                    </a:cubicBezTo>
                    <a:cubicBezTo>
                      <a:pt x="17152" y="1891"/>
                      <a:pt x="18830" y="1968"/>
                      <a:pt x="20437" y="1450"/>
                    </a:cubicBezTo>
                    <a:lnTo>
                      <a:pt x="20507" y="1658"/>
                    </a:lnTo>
                    <a:cubicBezTo>
                      <a:pt x="20554" y="1787"/>
                      <a:pt x="20717" y="1813"/>
                      <a:pt x="20787" y="1683"/>
                    </a:cubicBezTo>
                    <a:lnTo>
                      <a:pt x="21160" y="984"/>
                    </a:lnTo>
                    <a:cubicBezTo>
                      <a:pt x="21253" y="958"/>
                      <a:pt x="21206" y="829"/>
                      <a:pt x="21113" y="803"/>
                    </a:cubicBezTo>
                    <a:close/>
                  </a:path>
                </a:pathLst>
              </a:custGeom>
              <a:solidFill>
                <a:schemeClr val="accent3"/>
              </a:solidFill>
              <a:ln w="12700">
                <a:miter lim="400000"/>
              </a:ln>
            </p:spPr>
            <p:txBody>
              <a:bodyPr lIns="28575" tIns="28575" rIns="28575" bIns="28575" anchor="ctr"/>
              <a:lstStyle/>
              <a:p>
                <a:pPr>
                  <a:defRPr sz="3000">
                    <a:solidFill>
                      <a:srgbClr val="FFFFFF"/>
                    </a:solidFill>
                  </a:defRPr>
                </a:pPr>
                <a:endParaRPr sz="2250"/>
              </a:p>
            </p:txBody>
          </p:sp>
          <p:sp>
            <p:nvSpPr>
              <p:cNvPr id="31" name="Shape">
                <a:extLst>
                  <a:ext uri="{FF2B5EF4-FFF2-40B4-BE49-F238E27FC236}">
                    <a16:creationId xmlns:a16="http://schemas.microsoft.com/office/drawing/2014/main" xmlns="" id="{C62C0429-4DAE-41F9-B41C-4CFC633E617A}"/>
                  </a:ext>
                </a:extLst>
              </p:cNvPr>
              <p:cNvSpPr/>
              <p:nvPr/>
            </p:nvSpPr>
            <p:spPr>
              <a:xfrm>
                <a:off x="3504520" y="1340286"/>
                <a:ext cx="2118220" cy="3225749"/>
              </a:xfrm>
              <a:custGeom>
                <a:avLst/>
                <a:gdLst/>
                <a:ahLst/>
                <a:cxnLst>
                  <a:cxn ang="0">
                    <a:pos x="wd2" y="hd2"/>
                  </a:cxn>
                  <a:cxn ang="5400000">
                    <a:pos x="wd2" y="hd2"/>
                  </a:cxn>
                  <a:cxn ang="10800000">
                    <a:pos x="wd2" y="hd2"/>
                  </a:cxn>
                  <a:cxn ang="16200000">
                    <a:pos x="wd2" y="hd2"/>
                  </a:cxn>
                </a:cxnLst>
                <a:rect l="0" t="0" r="r" b="b"/>
                <a:pathLst>
                  <a:path w="21600" h="21585" extrusionOk="0">
                    <a:moveTo>
                      <a:pt x="16459" y="13104"/>
                    </a:moveTo>
                    <a:cubicBezTo>
                      <a:pt x="16741" y="13001"/>
                      <a:pt x="16992" y="12878"/>
                      <a:pt x="17242" y="12754"/>
                    </a:cubicBezTo>
                    <a:cubicBezTo>
                      <a:pt x="17493" y="12631"/>
                      <a:pt x="17744" y="12507"/>
                      <a:pt x="17995" y="12363"/>
                    </a:cubicBezTo>
                    <a:cubicBezTo>
                      <a:pt x="18152" y="12281"/>
                      <a:pt x="18308" y="12178"/>
                      <a:pt x="18434" y="12096"/>
                    </a:cubicBezTo>
                    <a:cubicBezTo>
                      <a:pt x="20471" y="10759"/>
                      <a:pt x="21600" y="8990"/>
                      <a:pt x="21600" y="7097"/>
                    </a:cubicBezTo>
                    <a:cubicBezTo>
                      <a:pt x="21600" y="6974"/>
                      <a:pt x="21600" y="6850"/>
                      <a:pt x="21600" y="6727"/>
                    </a:cubicBezTo>
                    <a:cubicBezTo>
                      <a:pt x="21600" y="6706"/>
                      <a:pt x="21600" y="6686"/>
                      <a:pt x="21600" y="6665"/>
                    </a:cubicBezTo>
                    <a:cubicBezTo>
                      <a:pt x="21600" y="6562"/>
                      <a:pt x="21569" y="6459"/>
                      <a:pt x="21569" y="6357"/>
                    </a:cubicBezTo>
                    <a:cubicBezTo>
                      <a:pt x="21569" y="6357"/>
                      <a:pt x="21569" y="6357"/>
                      <a:pt x="21569" y="6336"/>
                    </a:cubicBezTo>
                    <a:cubicBezTo>
                      <a:pt x="21318" y="4731"/>
                      <a:pt x="20252" y="3230"/>
                      <a:pt x="18465" y="2057"/>
                    </a:cubicBezTo>
                    <a:cubicBezTo>
                      <a:pt x="16678" y="885"/>
                      <a:pt x="14421" y="185"/>
                      <a:pt x="11944" y="21"/>
                    </a:cubicBezTo>
                    <a:cubicBezTo>
                      <a:pt x="11944" y="21"/>
                      <a:pt x="11944" y="21"/>
                      <a:pt x="11944" y="21"/>
                    </a:cubicBezTo>
                    <a:cubicBezTo>
                      <a:pt x="11788" y="0"/>
                      <a:pt x="11631" y="0"/>
                      <a:pt x="11474" y="0"/>
                    </a:cubicBezTo>
                    <a:cubicBezTo>
                      <a:pt x="11443" y="0"/>
                      <a:pt x="11411" y="0"/>
                      <a:pt x="11380" y="0"/>
                    </a:cubicBezTo>
                    <a:cubicBezTo>
                      <a:pt x="11192" y="0"/>
                      <a:pt x="11004" y="0"/>
                      <a:pt x="10816" y="0"/>
                    </a:cubicBezTo>
                    <a:cubicBezTo>
                      <a:pt x="10628" y="0"/>
                      <a:pt x="10439" y="0"/>
                      <a:pt x="10251" y="0"/>
                    </a:cubicBezTo>
                    <a:cubicBezTo>
                      <a:pt x="10220" y="0"/>
                      <a:pt x="10189" y="0"/>
                      <a:pt x="10157" y="0"/>
                    </a:cubicBezTo>
                    <a:cubicBezTo>
                      <a:pt x="10001" y="0"/>
                      <a:pt x="9844" y="21"/>
                      <a:pt x="9687" y="21"/>
                    </a:cubicBezTo>
                    <a:cubicBezTo>
                      <a:pt x="9687" y="21"/>
                      <a:pt x="9687" y="21"/>
                      <a:pt x="9687" y="21"/>
                    </a:cubicBezTo>
                    <a:cubicBezTo>
                      <a:pt x="7210" y="185"/>
                      <a:pt x="4953" y="885"/>
                      <a:pt x="3166" y="2057"/>
                    </a:cubicBezTo>
                    <a:lnTo>
                      <a:pt x="3166" y="2057"/>
                    </a:lnTo>
                    <a:cubicBezTo>
                      <a:pt x="1223" y="3333"/>
                      <a:pt x="0" y="5102"/>
                      <a:pt x="0" y="7056"/>
                    </a:cubicBezTo>
                    <a:cubicBezTo>
                      <a:pt x="0" y="9010"/>
                      <a:pt x="1223" y="10779"/>
                      <a:pt x="3166" y="12055"/>
                    </a:cubicBezTo>
                    <a:lnTo>
                      <a:pt x="3166" y="12055"/>
                    </a:lnTo>
                    <a:cubicBezTo>
                      <a:pt x="3229" y="12096"/>
                      <a:pt x="3260" y="12117"/>
                      <a:pt x="3323" y="12158"/>
                    </a:cubicBezTo>
                    <a:cubicBezTo>
                      <a:pt x="3480" y="12261"/>
                      <a:pt x="3731" y="12219"/>
                      <a:pt x="3825" y="12117"/>
                    </a:cubicBezTo>
                    <a:lnTo>
                      <a:pt x="3825" y="12117"/>
                    </a:lnTo>
                    <a:cubicBezTo>
                      <a:pt x="3887" y="12034"/>
                      <a:pt x="3887" y="11931"/>
                      <a:pt x="3762" y="11870"/>
                    </a:cubicBezTo>
                    <a:cubicBezTo>
                      <a:pt x="1850" y="10656"/>
                      <a:pt x="627" y="8949"/>
                      <a:pt x="627" y="7056"/>
                    </a:cubicBezTo>
                    <a:cubicBezTo>
                      <a:pt x="627" y="3621"/>
                      <a:pt x="4640" y="761"/>
                      <a:pt x="9750" y="411"/>
                    </a:cubicBezTo>
                    <a:cubicBezTo>
                      <a:pt x="9750" y="411"/>
                      <a:pt x="9750" y="411"/>
                      <a:pt x="9781" y="411"/>
                    </a:cubicBezTo>
                    <a:cubicBezTo>
                      <a:pt x="9938" y="411"/>
                      <a:pt x="10063" y="391"/>
                      <a:pt x="10220" y="391"/>
                    </a:cubicBezTo>
                    <a:cubicBezTo>
                      <a:pt x="10251" y="391"/>
                      <a:pt x="10283" y="391"/>
                      <a:pt x="10283" y="391"/>
                    </a:cubicBezTo>
                    <a:cubicBezTo>
                      <a:pt x="10439" y="391"/>
                      <a:pt x="10628" y="391"/>
                      <a:pt x="10816" y="391"/>
                    </a:cubicBezTo>
                    <a:cubicBezTo>
                      <a:pt x="11004" y="391"/>
                      <a:pt x="11161" y="391"/>
                      <a:pt x="11349" y="391"/>
                    </a:cubicBezTo>
                    <a:cubicBezTo>
                      <a:pt x="11380" y="391"/>
                      <a:pt x="11411" y="391"/>
                      <a:pt x="11411" y="391"/>
                    </a:cubicBezTo>
                    <a:cubicBezTo>
                      <a:pt x="11568" y="391"/>
                      <a:pt x="11725" y="411"/>
                      <a:pt x="11850" y="411"/>
                    </a:cubicBezTo>
                    <a:cubicBezTo>
                      <a:pt x="11850" y="411"/>
                      <a:pt x="11850" y="411"/>
                      <a:pt x="11882" y="411"/>
                    </a:cubicBezTo>
                    <a:cubicBezTo>
                      <a:pt x="16647" y="741"/>
                      <a:pt x="20440" y="3230"/>
                      <a:pt x="20942" y="6357"/>
                    </a:cubicBezTo>
                    <a:cubicBezTo>
                      <a:pt x="20942" y="6357"/>
                      <a:pt x="20942" y="6357"/>
                      <a:pt x="20942" y="6377"/>
                    </a:cubicBezTo>
                    <a:cubicBezTo>
                      <a:pt x="20942" y="6480"/>
                      <a:pt x="20973" y="6562"/>
                      <a:pt x="20973" y="6665"/>
                    </a:cubicBezTo>
                    <a:cubicBezTo>
                      <a:pt x="20973" y="6686"/>
                      <a:pt x="20973" y="6706"/>
                      <a:pt x="20973" y="6706"/>
                    </a:cubicBezTo>
                    <a:cubicBezTo>
                      <a:pt x="20973" y="6809"/>
                      <a:pt x="20973" y="6933"/>
                      <a:pt x="20973" y="7056"/>
                    </a:cubicBezTo>
                    <a:cubicBezTo>
                      <a:pt x="20973" y="8846"/>
                      <a:pt x="19907" y="10512"/>
                      <a:pt x="17995" y="11767"/>
                    </a:cubicBezTo>
                    <a:cubicBezTo>
                      <a:pt x="17901" y="11829"/>
                      <a:pt x="17775" y="11911"/>
                      <a:pt x="17681" y="11973"/>
                    </a:cubicBezTo>
                    <a:cubicBezTo>
                      <a:pt x="17430" y="12117"/>
                      <a:pt x="17211" y="12240"/>
                      <a:pt x="16960" y="12363"/>
                    </a:cubicBezTo>
                    <a:cubicBezTo>
                      <a:pt x="16709" y="12487"/>
                      <a:pt x="16459" y="12610"/>
                      <a:pt x="16176" y="12713"/>
                    </a:cubicBezTo>
                    <a:cubicBezTo>
                      <a:pt x="15988" y="12795"/>
                      <a:pt x="15832" y="12857"/>
                      <a:pt x="15644" y="12919"/>
                    </a:cubicBezTo>
                    <a:lnTo>
                      <a:pt x="15957" y="13269"/>
                    </a:lnTo>
                    <a:lnTo>
                      <a:pt x="18716" y="16416"/>
                    </a:lnTo>
                    <a:cubicBezTo>
                      <a:pt x="18434" y="16519"/>
                      <a:pt x="18183" y="16642"/>
                      <a:pt x="17932" y="16766"/>
                    </a:cubicBezTo>
                    <a:cubicBezTo>
                      <a:pt x="17681" y="16889"/>
                      <a:pt x="17430" y="17033"/>
                      <a:pt x="17211" y="17157"/>
                    </a:cubicBezTo>
                    <a:cubicBezTo>
                      <a:pt x="15581" y="18103"/>
                      <a:pt x="14421" y="19378"/>
                      <a:pt x="13888" y="20818"/>
                    </a:cubicBezTo>
                    <a:lnTo>
                      <a:pt x="13512" y="20818"/>
                    </a:lnTo>
                    <a:cubicBezTo>
                      <a:pt x="13355" y="20818"/>
                      <a:pt x="13230" y="20942"/>
                      <a:pt x="13355" y="21024"/>
                    </a:cubicBezTo>
                    <a:lnTo>
                      <a:pt x="13951" y="21538"/>
                    </a:lnTo>
                    <a:cubicBezTo>
                      <a:pt x="14045" y="21600"/>
                      <a:pt x="14170" y="21600"/>
                      <a:pt x="14264" y="21538"/>
                    </a:cubicBezTo>
                    <a:lnTo>
                      <a:pt x="14891" y="21045"/>
                    </a:lnTo>
                    <a:cubicBezTo>
                      <a:pt x="15017" y="20962"/>
                      <a:pt x="14922" y="20818"/>
                      <a:pt x="14734" y="20818"/>
                    </a:cubicBezTo>
                    <a:lnTo>
                      <a:pt x="14515" y="20818"/>
                    </a:lnTo>
                    <a:cubicBezTo>
                      <a:pt x="15017" y="19522"/>
                      <a:pt x="16051" y="18391"/>
                      <a:pt x="17493" y="17506"/>
                    </a:cubicBezTo>
                    <a:cubicBezTo>
                      <a:pt x="17713" y="17362"/>
                      <a:pt x="17963" y="17239"/>
                      <a:pt x="18214" y="17095"/>
                    </a:cubicBezTo>
                    <a:cubicBezTo>
                      <a:pt x="18465" y="16971"/>
                      <a:pt x="18716" y="16848"/>
                      <a:pt x="18998" y="16745"/>
                    </a:cubicBezTo>
                    <a:cubicBezTo>
                      <a:pt x="19186" y="16663"/>
                      <a:pt x="19343" y="16601"/>
                      <a:pt x="19531" y="16539"/>
                    </a:cubicBezTo>
                    <a:lnTo>
                      <a:pt x="19217" y="16190"/>
                    </a:lnTo>
                    <a:lnTo>
                      <a:pt x="16459" y="13104"/>
                    </a:lnTo>
                    <a:close/>
                  </a:path>
                </a:pathLst>
              </a:custGeom>
              <a:solidFill>
                <a:schemeClr val="accent6"/>
              </a:solidFill>
              <a:ln w="12700">
                <a:miter lim="400000"/>
              </a:ln>
            </p:spPr>
            <p:txBody>
              <a:bodyPr lIns="28575" tIns="28575" rIns="28575" bIns="28575" anchor="ctr"/>
              <a:lstStyle/>
              <a:p>
                <a:pPr>
                  <a:defRPr sz="3000">
                    <a:solidFill>
                      <a:srgbClr val="FFFFFF"/>
                    </a:solidFill>
                  </a:defRPr>
                </a:pPr>
                <a:endParaRPr sz="2250" dirty="0"/>
              </a:p>
            </p:txBody>
          </p:sp>
          <p:sp>
            <p:nvSpPr>
              <p:cNvPr id="32" name="Shape">
                <a:extLst>
                  <a:ext uri="{FF2B5EF4-FFF2-40B4-BE49-F238E27FC236}">
                    <a16:creationId xmlns:a16="http://schemas.microsoft.com/office/drawing/2014/main" xmlns="" id="{3A4580CD-746A-4292-8666-3479AF9424DF}"/>
                  </a:ext>
                </a:extLst>
              </p:cNvPr>
              <p:cNvSpPr/>
              <p:nvPr/>
            </p:nvSpPr>
            <p:spPr>
              <a:xfrm>
                <a:off x="3873439" y="3676778"/>
                <a:ext cx="3088004" cy="2116510"/>
              </a:xfrm>
              <a:custGeom>
                <a:avLst/>
                <a:gdLst/>
                <a:ahLst/>
                <a:cxnLst>
                  <a:cxn ang="0">
                    <a:pos x="wd2" y="hd2"/>
                  </a:cxn>
                  <a:cxn ang="5400000">
                    <a:pos x="wd2" y="hd2"/>
                  </a:cxn>
                  <a:cxn ang="10800000">
                    <a:pos x="wd2" y="hd2"/>
                  </a:cxn>
                  <a:cxn ang="16200000">
                    <a:pos x="wd2" y="hd2"/>
                  </a:cxn>
                </a:cxnLst>
                <a:rect l="0" t="0" r="r" b="b"/>
                <a:pathLst>
                  <a:path w="21187" h="20827" extrusionOk="0">
                    <a:moveTo>
                      <a:pt x="20929" y="7658"/>
                    </a:moveTo>
                    <a:lnTo>
                      <a:pt x="20929" y="7658"/>
                    </a:lnTo>
                    <a:cubicBezTo>
                      <a:pt x="20444" y="5086"/>
                      <a:pt x="19263" y="2787"/>
                      <a:pt x="17533" y="1365"/>
                    </a:cubicBezTo>
                    <a:cubicBezTo>
                      <a:pt x="15803" y="-57"/>
                      <a:pt x="13821" y="-329"/>
                      <a:pt x="12028" y="367"/>
                    </a:cubicBezTo>
                    <a:lnTo>
                      <a:pt x="12028" y="367"/>
                    </a:lnTo>
                    <a:cubicBezTo>
                      <a:pt x="11985" y="397"/>
                      <a:pt x="11943" y="397"/>
                      <a:pt x="11880" y="427"/>
                    </a:cubicBezTo>
                    <a:cubicBezTo>
                      <a:pt x="11753" y="488"/>
                      <a:pt x="11690" y="700"/>
                      <a:pt x="11753" y="881"/>
                    </a:cubicBezTo>
                    <a:lnTo>
                      <a:pt x="11753" y="881"/>
                    </a:lnTo>
                    <a:cubicBezTo>
                      <a:pt x="11796" y="1002"/>
                      <a:pt x="11901" y="1063"/>
                      <a:pt x="12006" y="1032"/>
                    </a:cubicBezTo>
                    <a:cubicBezTo>
                      <a:pt x="13736" y="306"/>
                      <a:pt x="15656" y="548"/>
                      <a:pt x="17322" y="1910"/>
                    </a:cubicBezTo>
                    <a:cubicBezTo>
                      <a:pt x="20381" y="4421"/>
                      <a:pt x="21583" y="9836"/>
                      <a:pt x="20191" y="14374"/>
                    </a:cubicBezTo>
                    <a:cubicBezTo>
                      <a:pt x="20191" y="14374"/>
                      <a:pt x="20191" y="14374"/>
                      <a:pt x="20191" y="14404"/>
                    </a:cubicBezTo>
                    <a:cubicBezTo>
                      <a:pt x="20149" y="14525"/>
                      <a:pt x="20106" y="14676"/>
                      <a:pt x="20064" y="14797"/>
                    </a:cubicBezTo>
                    <a:cubicBezTo>
                      <a:pt x="20064" y="14827"/>
                      <a:pt x="20043" y="14827"/>
                      <a:pt x="20043" y="14858"/>
                    </a:cubicBezTo>
                    <a:cubicBezTo>
                      <a:pt x="20001" y="15009"/>
                      <a:pt x="19938" y="15160"/>
                      <a:pt x="19874" y="15311"/>
                    </a:cubicBezTo>
                    <a:cubicBezTo>
                      <a:pt x="19811" y="15463"/>
                      <a:pt x="19748" y="15614"/>
                      <a:pt x="19685" y="15735"/>
                    </a:cubicBezTo>
                    <a:cubicBezTo>
                      <a:pt x="19685" y="15765"/>
                      <a:pt x="19663" y="15765"/>
                      <a:pt x="19663" y="15795"/>
                    </a:cubicBezTo>
                    <a:cubicBezTo>
                      <a:pt x="19600" y="15916"/>
                      <a:pt x="19558" y="16037"/>
                      <a:pt x="19495" y="16158"/>
                    </a:cubicBezTo>
                    <a:cubicBezTo>
                      <a:pt x="19495" y="16158"/>
                      <a:pt x="19495" y="16158"/>
                      <a:pt x="19495" y="16158"/>
                    </a:cubicBezTo>
                    <a:cubicBezTo>
                      <a:pt x="17617" y="19910"/>
                      <a:pt x="14137" y="21271"/>
                      <a:pt x="11184" y="19426"/>
                    </a:cubicBezTo>
                    <a:cubicBezTo>
                      <a:pt x="11184" y="19426"/>
                      <a:pt x="11184" y="19426"/>
                      <a:pt x="11163" y="19426"/>
                    </a:cubicBezTo>
                    <a:cubicBezTo>
                      <a:pt x="11078" y="19365"/>
                      <a:pt x="10973" y="19305"/>
                      <a:pt x="10888" y="19244"/>
                    </a:cubicBezTo>
                    <a:cubicBezTo>
                      <a:pt x="10867" y="19244"/>
                      <a:pt x="10867" y="19214"/>
                      <a:pt x="10846" y="19214"/>
                    </a:cubicBezTo>
                    <a:cubicBezTo>
                      <a:pt x="10741" y="19153"/>
                      <a:pt x="10635" y="19063"/>
                      <a:pt x="10530" y="18972"/>
                    </a:cubicBezTo>
                    <a:cubicBezTo>
                      <a:pt x="8948" y="17671"/>
                      <a:pt x="7809" y="15553"/>
                      <a:pt x="7324" y="13042"/>
                    </a:cubicBezTo>
                    <a:cubicBezTo>
                      <a:pt x="7303" y="12891"/>
                      <a:pt x="7281" y="12770"/>
                      <a:pt x="7260" y="12619"/>
                    </a:cubicBezTo>
                    <a:cubicBezTo>
                      <a:pt x="7218" y="12316"/>
                      <a:pt x="7176" y="12014"/>
                      <a:pt x="7155" y="11711"/>
                    </a:cubicBezTo>
                    <a:cubicBezTo>
                      <a:pt x="7134" y="11409"/>
                      <a:pt x="7113" y="11106"/>
                      <a:pt x="7092" y="10804"/>
                    </a:cubicBezTo>
                    <a:cubicBezTo>
                      <a:pt x="7092" y="10592"/>
                      <a:pt x="7092" y="10410"/>
                      <a:pt x="7092" y="10199"/>
                    </a:cubicBezTo>
                    <a:lnTo>
                      <a:pt x="6670" y="10199"/>
                    </a:lnTo>
                    <a:lnTo>
                      <a:pt x="2936" y="10229"/>
                    </a:lnTo>
                    <a:cubicBezTo>
                      <a:pt x="2936" y="9926"/>
                      <a:pt x="2915" y="9624"/>
                      <a:pt x="2894" y="9321"/>
                    </a:cubicBezTo>
                    <a:cubicBezTo>
                      <a:pt x="2873" y="9019"/>
                      <a:pt x="2831" y="8716"/>
                      <a:pt x="2788" y="8414"/>
                    </a:cubicBezTo>
                    <a:cubicBezTo>
                      <a:pt x="2493" y="6417"/>
                      <a:pt x="1797" y="4572"/>
                      <a:pt x="742" y="3120"/>
                    </a:cubicBezTo>
                    <a:lnTo>
                      <a:pt x="890" y="2847"/>
                    </a:lnTo>
                    <a:cubicBezTo>
                      <a:pt x="953" y="2726"/>
                      <a:pt x="890" y="2515"/>
                      <a:pt x="785" y="2515"/>
                    </a:cubicBezTo>
                    <a:lnTo>
                      <a:pt x="131" y="2515"/>
                    </a:lnTo>
                    <a:cubicBezTo>
                      <a:pt x="46" y="2515"/>
                      <a:pt x="-17" y="2636"/>
                      <a:pt x="4" y="2757"/>
                    </a:cubicBezTo>
                    <a:lnTo>
                      <a:pt x="152" y="3664"/>
                    </a:lnTo>
                    <a:cubicBezTo>
                      <a:pt x="173" y="3816"/>
                      <a:pt x="320" y="3876"/>
                      <a:pt x="384" y="3755"/>
                    </a:cubicBezTo>
                    <a:lnTo>
                      <a:pt x="468" y="3574"/>
                    </a:lnTo>
                    <a:cubicBezTo>
                      <a:pt x="1417" y="4905"/>
                      <a:pt x="2071" y="6599"/>
                      <a:pt x="2367" y="8414"/>
                    </a:cubicBezTo>
                    <a:cubicBezTo>
                      <a:pt x="2409" y="8716"/>
                      <a:pt x="2451" y="9019"/>
                      <a:pt x="2472" y="9321"/>
                    </a:cubicBezTo>
                    <a:cubicBezTo>
                      <a:pt x="2493" y="9624"/>
                      <a:pt x="2514" y="9926"/>
                      <a:pt x="2535" y="10229"/>
                    </a:cubicBezTo>
                    <a:cubicBezTo>
                      <a:pt x="2535" y="10441"/>
                      <a:pt x="2535" y="10622"/>
                      <a:pt x="2535" y="10834"/>
                    </a:cubicBezTo>
                    <a:lnTo>
                      <a:pt x="2957" y="10834"/>
                    </a:lnTo>
                    <a:lnTo>
                      <a:pt x="6691" y="10804"/>
                    </a:lnTo>
                    <a:cubicBezTo>
                      <a:pt x="6691" y="11106"/>
                      <a:pt x="6712" y="11409"/>
                      <a:pt x="6733" y="11711"/>
                    </a:cubicBezTo>
                    <a:cubicBezTo>
                      <a:pt x="6754" y="12014"/>
                      <a:pt x="6796" y="12316"/>
                      <a:pt x="6838" y="12619"/>
                    </a:cubicBezTo>
                    <a:cubicBezTo>
                      <a:pt x="6860" y="12800"/>
                      <a:pt x="6902" y="13012"/>
                      <a:pt x="6944" y="13194"/>
                    </a:cubicBezTo>
                    <a:cubicBezTo>
                      <a:pt x="7450" y="15886"/>
                      <a:pt x="8674" y="18125"/>
                      <a:pt x="10340" y="19486"/>
                    </a:cubicBezTo>
                    <a:cubicBezTo>
                      <a:pt x="10445" y="19577"/>
                      <a:pt x="10551" y="19668"/>
                      <a:pt x="10656" y="19728"/>
                    </a:cubicBezTo>
                    <a:cubicBezTo>
                      <a:pt x="10678" y="19728"/>
                      <a:pt x="10699" y="19758"/>
                      <a:pt x="10699" y="19758"/>
                    </a:cubicBezTo>
                    <a:cubicBezTo>
                      <a:pt x="10783" y="19819"/>
                      <a:pt x="10888" y="19879"/>
                      <a:pt x="10994" y="19940"/>
                    </a:cubicBezTo>
                    <a:cubicBezTo>
                      <a:pt x="10994" y="19940"/>
                      <a:pt x="10994" y="19940"/>
                      <a:pt x="11015" y="19940"/>
                    </a:cubicBezTo>
                    <a:cubicBezTo>
                      <a:pt x="12534" y="20908"/>
                      <a:pt x="14221" y="21089"/>
                      <a:pt x="15867" y="20454"/>
                    </a:cubicBezTo>
                    <a:cubicBezTo>
                      <a:pt x="17491" y="19819"/>
                      <a:pt x="18883" y="18427"/>
                      <a:pt x="19853" y="16491"/>
                    </a:cubicBezTo>
                    <a:cubicBezTo>
                      <a:pt x="19853" y="16491"/>
                      <a:pt x="19853" y="16491"/>
                      <a:pt x="19853" y="16491"/>
                    </a:cubicBezTo>
                    <a:cubicBezTo>
                      <a:pt x="19917" y="16370"/>
                      <a:pt x="19980" y="16249"/>
                      <a:pt x="20022" y="16128"/>
                    </a:cubicBezTo>
                    <a:cubicBezTo>
                      <a:pt x="20022" y="16098"/>
                      <a:pt x="20043" y="16098"/>
                      <a:pt x="20043" y="16068"/>
                    </a:cubicBezTo>
                    <a:cubicBezTo>
                      <a:pt x="20106" y="15916"/>
                      <a:pt x="20170" y="15765"/>
                      <a:pt x="20233" y="15614"/>
                    </a:cubicBezTo>
                    <a:cubicBezTo>
                      <a:pt x="20296" y="15463"/>
                      <a:pt x="20360" y="15311"/>
                      <a:pt x="20402" y="15160"/>
                    </a:cubicBezTo>
                    <a:cubicBezTo>
                      <a:pt x="20402" y="15130"/>
                      <a:pt x="20423" y="15100"/>
                      <a:pt x="20423" y="15100"/>
                    </a:cubicBezTo>
                    <a:cubicBezTo>
                      <a:pt x="20465" y="14948"/>
                      <a:pt x="20507" y="14827"/>
                      <a:pt x="20549" y="14676"/>
                    </a:cubicBezTo>
                    <a:cubicBezTo>
                      <a:pt x="20549" y="14676"/>
                      <a:pt x="20549" y="14676"/>
                      <a:pt x="20549" y="14676"/>
                    </a:cubicBezTo>
                    <a:cubicBezTo>
                      <a:pt x="21246" y="12407"/>
                      <a:pt x="21372" y="9987"/>
                      <a:pt x="20929" y="7658"/>
                    </a:cubicBezTo>
                    <a:close/>
                  </a:path>
                </a:pathLst>
              </a:custGeom>
              <a:solidFill>
                <a:schemeClr val="accent2"/>
              </a:solidFill>
              <a:ln w="12700">
                <a:miter lim="400000"/>
              </a:ln>
            </p:spPr>
            <p:txBody>
              <a:bodyPr lIns="28575" tIns="28575" rIns="28575" bIns="28575" anchor="ctr"/>
              <a:lstStyle/>
              <a:p>
                <a:pPr>
                  <a:defRPr sz="3000">
                    <a:solidFill>
                      <a:srgbClr val="FFFFFF"/>
                    </a:solidFill>
                  </a:defRPr>
                </a:pPr>
                <a:endParaRPr sz="2250"/>
              </a:p>
            </p:txBody>
          </p:sp>
        </p:grpSp>
        <p:sp>
          <p:nvSpPr>
            <p:cNvPr id="25" name="TextBox 24">
              <a:extLst>
                <a:ext uri="{FF2B5EF4-FFF2-40B4-BE49-F238E27FC236}">
                  <a16:creationId xmlns:a16="http://schemas.microsoft.com/office/drawing/2014/main" xmlns="" id="{1CA854C4-A526-4B35-AB02-33A893F39A42}"/>
                </a:ext>
              </a:extLst>
            </p:cNvPr>
            <p:cNvSpPr txBox="1"/>
            <p:nvPr/>
          </p:nvSpPr>
          <p:spPr>
            <a:xfrm>
              <a:off x="5028520" y="2142633"/>
              <a:ext cx="2118220" cy="1077218"/>
            </a:xfrm>
            <a:prstGeom prst="rect">
              <a:avLst/>
            </a:prstGeom>
            <a:noFill/>
          </p:spPr>
          <p:txBody>
            <a:bodyPr wrap="square" rtlCol="0">
              <a:spAutoFit/>
            </a:bodyPr>
            <a:lstStyle/>
            <a:p>
              <a:pPr algn="ctr"/>
              <a:r>
                <a:rPr lang="en-PH" sz="2800" b="1" dirty="0">
                  <a:latin typeface="Franklin Gothic Medium Cond" panose="020B0606030402020204" pitchFamily="34" charset="0"/>
                </a:rPr>
                <a:t>PhP 80,000</a:t>
              </a:r>
            </a:p>
            <a:p>
              <a:pPr algn="ctr"/>
              <a:r>
                <a:rPr lang="en-US" sz="1200" dirty="0">
                  <a:latin typeface="Franklin Gothic Medium Cond" panose="020B0606030402020204" pitchFamily="34" charset="0"/>
                </a:rPr>
                <a:t>for each barangay with a population of not less than one hundred (100) inhabitants</a:t>
              </a:r>
              <a:endParaRPr lang="en-PH" sz="1200" dirty="0">
                <a:latin typeface="Franklin Gothic Medium Cond" panose="020B0606030402020204" pitchFamily="34" charset="0"/>
              </a:endParaRPr>
            </a:p>
          </p:txBody>
        </p:sp>
        <p:sp>
          <p:nvSpPr>
            <p:cNvPr id="26" name="TextBox 25">
              <a:extLst>
                <a:ext uri="{FF2B5EF4-FFF2-40B4-BE49-F238E27FC236}">
                  <a16:creationId xmlns:a16="http://schemas.microsoft.com/office/drawing/2014/main" xmlns="" id="{DA61ECDA-EFA6-4162-B12C-4FF20D790A13}"/>
                </a:ext>
              </a:extLst>
            </p:cNvPr>
            <p:cNvSpPr txBox="1"/>
            <p:nvPr/>
          </p:nvSpPr>
          <p:spPr>
            <a:xfrm>
              <a:off x="4155063" y="5013149"/>
              <a:ext cx="1201328" cy="830997"/>
            </a:xfrm>
            <a:prstGeom prst="rect">
              <a:avLst/>
            </a:prstGeom>
            <a:noFill/>
          </p:spPr>
          <p:txBody>
            <a:bodyPr wrap="square" rtlCol="0">
              <a:spAutoFit/>
            </a:bodyPr>
            <a:lstStyle/>
            <a:p>
              <a:pPr algn="ctr"/>
              <a:r>
                <a:rPr lang="en-PH" sz="2800" b="1" dirty="0">
                  <a:latin typeface="Franklin Gothic Medium Cond" panose="020B0606030402020204" pitchFamily="34" charset="0"/>
                </a:rPr>
                <a:t>60%</a:t>
              </a:r>
            </a:p>
            <a:p>
              <a:pPr algn="ctr"/>
              <a:r>
                <a:rPr lang="en-US" dirty="0">
                  <a:latin typeface="Franklin Gothic Medium Cond" panose="020B0606030402020204" pitchFamily="34" charset="0"/>
                </a:rPr>
                <a:t>Population</a:t>
              </a:r>
              <a:endParaRPr lang="en-PH" dirty="0">
                <a:latin typeface="Franklin Gothic Medium Cond" panose="020B0606030402020204" pitchFamily="34" charset="0"/>
              </a:endParaRPr>
            </a:p>
          </p:txBody>
        </p:sp>
        <p:pic>
          <p:nvPicPr>
            <p:cNvPr id="27" name="Graphic 26" descr="Group of people">
              <a:extLst>
                <a:ext uri="{FF2B5EF4-FFF2-40B4-BE49-F238E27FC236}">
                  <a16:creationId xmlns:a16="http://schemas.microsoft.com/office/drawing/2014/main" xmlns="" id="{DDF4B66B-AEF7-42B9-8F92-56D831181FB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324607" y="4216563"/>
              <a:ext cx="785161" cy="785161"/>
            </a:xfrm>
            <a:prstGeom prst="rect">
              <a:avLst/>
            </a:prstGeom>
          </p:spPr>
        </p:pic>
        <p:sp>
          <p:nvSpPr>
            <p:cNvPr id="28" name="TextBox 27">
              <a:extLst>
                <a:ext uri="{FF2B5EF4-FFF2-40B4-BE49-F238E27FC236}">
                  <a16:creationId xmlns:a16="http://schemas.microsoft.com/office/drawing/2014/main" xmlns="" id="{1D628246-2DD4-4FD2-B219-047506069F80}"/>
                </a:ext>
              </a:extLst>
            </p:cNvPr>
            <p:cNvSpPr txBox="1"/>
            <p:nvPr/>
          </p:nvSpPr>
          <p:spPr>
            <a:xfrm>
              <a:off x="6676310" y="5013149"/>
              <a:ext cx="1573683" cy="830997"/>
            </a:xfrm>
            <a:prstGeom prst="rect">
              <a:avLst/>
            </a:prstGeom>
            <a:noFill/>
          </p:spPr>
          <p:txBody>
            <a:bodyPr wrap="square" rtlCol="0">
              <a:spAutoFit/>
            </a:bodyPr>
            <a:lstStyle/>
            <a:p>
              <a:pPr algn="ctr"/>
              <a:r>
                <a:rPr lang="en-PH" sz="2800" b="1" dirty="0">
                  <a:latin typeface="Franklin Gothic Medium Cond" panose="020B0606030402020204" pitchFamily="34" charset="0"/>
                </a:rPr>
                <a:t>40%</a:t>
              </a:r>
            </a:p>
            <a:p>
              <a:pPr algn="ctr"/>
              <a:r>
                <a:rPr lang="en-US" dirty="0">
                  <a:latin typeface="Franklin Gothic Medium Cond" panose="020B0606030402020204" pitchFamily="34" charset="0"/>
                </a:rPr>
                <a:t>Equal Sharing</a:t>
              </a:r>
              <a:endParaRPr lang="en-PH" dirty="0">
                <a:latin typeface="Franklin Gothic Medium Cond" panose="020B0606030402020204" pitchFamily="34" charset="0"/>
              </a:endParaRPr>
            </a:p>
          </p:txBody>
        </p:sp>
        <p:pic>
          <p:nvPicPr>
            <p:cNvPr id="29" name="Graphic 28" descr="Coins">
              <a:extLst>
                <a:ext uri="{FF2B5EF4-FFF2-40B4-BE49-F238E27FC236}">
                  <a16:creationId xmlns:a16="http://schemas.microsoft.com/office/drawing/2014/main" xmlns="" id="{9A67B42B-B2D2-4EBE-8121-E60EB18351A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959268" y="4062863"/>
              <a:ext cx="950286" cy="950286"/>
            </a:xfrm>
            <a:prstGeom prst="rect">
              <a:avLst/>
            </a:prstGeom>
          </p:spPr>
        </p:pic>
      </p:grpSp>
      <p:sp>
        <p:nvSpPr>
          <p:cNvPr id="35" name="Shape 589">
            <a:extLst>
              <a:ext uri="{FF2B5EF4-FFF2-40B4-BE49-F238E27FC236}">
                <a16:creationId xmlns:a16="http://schemas.microsoft.com/office/drawing/2014/main" xmlns="" id="{08F79038-DE23-4600-AAE7-9F3633E21AE7}"/>
              </a:ext>
            </a:extLst>
          </p:cNvPr>
          <p:cNvSpPr/>
          <p:nvPr/>
        </p:nvSpPr>
        <p:spPr>
          <a:xfrm>
            <a:off x="682155" y="5811891"/>
            <a:ext cx="4768234" cy="461663"/>
          </a:xfrm>
          <a:prstGeom prst="rect">
            <a:avLst/>
          </a:prstGeom>
          <a:noFill/>
          <a:ln w="12700" cap="flat">
            <a:noFill/>
            <a:miter lim="400000"/>
          </a:ln>
          <a:effectLst/>
          <a:extLst>
            <a:ext uri="{C572A759-6A51-4108-AA02-DFA0A04FC94B}">
              <ma14:wrappingTextBoxFlag xmlns:lc="http://schemas.openxmlformats.org/drawingml/2006/lockedCanvas" xmlns:ma14="http://schemas.microsoft.com/office/mac/drawingml/2011/main" xmln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400" dirty="0">
                <a:solidFill>
                  <a:schemeClr val="tx1">
                    <a:lumMod val="65000"/>
                    <a:lumOff val="35000"/>
                  </a:schemeClr>
                </a:solidFill>
                <a:latin typeface="Franklin Gothic Medium Cond" panose="020B0606030402020204" pitchFamily="34" charset="0"/>
                <a:cs typeface="Calibri" panose="020F0502020204030204" pitchFamily="34" charset="0"/>
              </a:rPr>
              <a:t>Provinces, Cities, and Municipalities</a:t>
            </a:r>
          </a:p>
        </p:txBody>
      </p:sp>
      <p:sp>
        <p:nvSpPr>
          <p:cNvPr id="37" name="Shape 589">
            <a:extLst>
              <a:ext uri="{FF2B5EF4-FFF2-40B4-BE49-F238E27FC236}">
                <a16:creationId xmlns:a16="http://schemas.microsoft.com/office/drawing/2014/main" xmlns="" id="{53BEFC69-C826-4121-8451-3A513D5807F9}"/>
              </a:ext>
            </a:extLst>
          </p:cNvPr>
          <p:cNvSpPr/>
          <p:nvPr/>
        </p:nvSpPr>
        <p:spPr>
          <a:xfrm>
            <a:off x="6741612" y="5787702"/>
            <a:ext cx="4768234" cy="461663"/>
          </a:xfrm>
          <a:prstGeom prst="rect">
            <a:avLst/>
          </a:prstGeom>
          <a:noFill/>
          <a:ln w="12700" cap="flat">
            <a:noFill/>
            <a:miter lim="400000"/>
          </a:ln>
          <a:effectLst/>
          <a:extLst>
            <a:ext uri="{C572A759-6A51-4108-AA02-DFA0A04FC94B}">
              <ma14:wrappingTextBoxFlag xmlns:lc="http://schemas.openxmlformats.org/drawingml/2006/lockedCanvas" xmlns:ma14="http://schemas.microsoft.com/office/mac/drawingml/2011/main" xmlns="" val="1"/>
            </a:ext>
          </a:extLst>
        </p:spPr>
        <p:txBody>
          <a:bodyPr wrap="square" lIns="182880" tIns="45719" rIns="182880" bIns="45719" num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en-US" sz="2400" dirty="0">
                <a:solidFill>
                  <a:schemeClr val="tx1">
                    <a:lumMod val="65000"/>
                    <a:lumOff val="35000"/>
                  </a:schemeClr>
                </a:solidFill>
                <a:latin typeface="Franklin Gothic Medium Cond" panose="020B0606030402020204" pitchFamily="34" charset="0"/>
                <a:cs typeface="Calibri" panose="020F0502020204030204" pitchFamily="34" charset="0"/>
              </a:rPr>
              <a:t>Barangays</a:t>
            </a:r>
          </a:p>
        </p:txBody>
      </p:sp>
    </p:spTree>
    <p:extLst>
      <p:ext uri="{BB962C8B-B14F-4D97-AF65-F5344CB8AC3E}">
        <p14:creationId xmlns:p14="http://schemas.microsoft.com/office/powerpoint/2010/main" val="133379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5"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BF55D21B-6248-46CC-9F77-53024B95F971}"/>
              </a:ext>
            </a:extLst>
          </p:cNvPr>
          <p:cNvSpPr txBox="1">
            <a:spLocks/>
          </p:cNvSpPr>
          <p:nvPr/>
        </p:nvSpPr>
        <p:spPr>
          <a:xfrm>
            <a:off x="152400" y="906788"/>
            <a:ext cx="11887200" cy="763801"/>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PH" sz="4200" b="1" dirty="0">
                <a:latin typeface="Franklin Gothic Demi Cond"/>
                <a:cs typeface="Times New Roman"/>
              </a:rPr>
              <a:t>ALLOCATION OF THE FY 2023 NTA</a:t>
            </a:r>
          </a:p>
        </p:txBody>
      </p:sp>
      <p:sp>
        <p:nvSpPr>
          <p:cNvPr id="8" name="Rectangle 7">
            <a:extLst>
              <a:ext uri="{FF2B5EF4-FFF2-40B4-BE49-F238E27FC236}">
                <a16:creationId xmlns:a16="http://schemas.microsoft.com/office/drawing/2014/main" xmlns="" id="{DB843C3D-5565-4F5B-ACC5-9D1CF3885F09}"/>
              </a:ext>
            </a:extLst>
          </p:cNvPr>
          <p:cNvSpPr/>
          <p:nvPr/>
        </p:nvSpPr>
        <p:spPr>
          <a:xfrm>
            <a:off x="3004104" y="2157984"/>
            <a:ext cx="2834640" cy="2809972"/>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4AD9D673-A9C4-4059-8590-128FF77BABAD}"/>
              </a:ext>
            </a:extLst>
          </p:cNvPr>
          <p:cNvSpPr/>
          <p:nvPr/>
        </p:nvSpPr>
        <p:spPr>
          <a:xfrm>
            <a:off x="6612936" y="2157984"/>
            <a:ext cx="2834640" cy="2809972"/>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Group of people">
            <a:extLst>
              <a:ext uri="{FF2B5EF4-FFF2-40B4-BE49-F238E27FC236}">
                <a16:creationId xmlns:a16="http://schemas.microsoft.com/office/drawing/2014/main" xmlns="" id="{10B07318-CAE8-40D2-8A91-2C74B40FB6E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456114" y="2597660"/>
            <a:ext cx="1930620" cy="1930620"/>
          </a:xfrm>
          <a:prstGeom prst="rect">
            <a:avLst/>
          </a:prstGeom>
        </p:spPr>
      </p:pic>
      <p:pic>
        <p:nvPicPr>
          <p:cNvPr id="7" name="Graphic 6" descr="Map with pin">
            <a:extLst>
              <a:ext uri="{FF2B5EF4-FFF2-40B4-BE49-F238E27FC236}">
                <a16:creationId xmlns:a16="http://schemas.microsoft.com/office/drawing/2014/main" xmlns="" id="{2214C5EF-3125-455E-9B23-ADEFAAE3F3E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168295" y="2701009"/>
            <a:ext cx="1723921" cy="1723921"/>
          </a:xfrm>
          <a:prstGeom prst="rect">
            <a:avLst/>
          </a:prstGeom>
        </p:spPr>
      </p:pic>
      <p:sp>
        <p:nvSpPr>
          <p:cNvPr id="10" name="Content Placeholder 9">
            <a:extLst>
              <a:ext uri="{FF2B5EF4-FFF2-40B4-BE49-F238E27FC236}">
                <a16:creationId xmlns:a16="http://schemas.microsoft.com/office/drawing/2014/main" xmlns="" id="{D480D73D-5FBF-47E6-A59C-9D506B95CEC5}"/>
              </a:ext>
            </a:extLst>
          </p:cNvPr>
          <p:cNvSpPr>
            <a:spLocks noGrp="1"/>
          </p:cNvSpPr>
          <p:nvPr>
            <p:ph idx="1"/>
          </p:nvPr>
        </p:nvSpPr>
        <p:spPr>
          <a:xfrm>
            <a:off x="3427402" y="5124830"/>
            <a:ext cx="1988045" cy="707886"/>
          </a:xfrm>
          <a:prstGeom prst="rect">
            <a:avLst/>
          </a:prstGeom>
          <a:noFill/>
        </p:spPr>
        <p:txBody>
          <a:bodyPr wrap="none" lIns="91440" tIns="45720" rIns="91440" bIns="45720">
            <a:spAutoFit/>
          </a:bodyPr>
          <a:lstStyle/>
          <a:p>
            <a:pPr marL="0" indent="0" algn="ctr">
              <a:lnSpc>
                <a:spcPct val="100000"/>
              </a:lnSpc>
              <a:spcBef>
                <a:spcPts val="0"/>
              </a:spcBef>
              <a:buNone/>
            </a:pPr>
            <a:r>
              <a:rPr lang="en-US" sz="2000" dirty="0">
                <a:ln w="0"/>
                <a:latin typeface="Franklin Gothic Medium Cond" panose="020B0606030402020204" pitchFamily="34" charset="0"/>
              </a:rPr>
              <a:t>FY 2020 Census of </a:t>
            </a:r>
          </a:p>
          <a:p>
            <a:pPr marL="0" indent="0" algn="ctr">
              <a:lnSpc>
                <a:spcPct val="100000"/>
              </a:lnSpc>
              <a:spcBef>
                <a:spcPts val="0"/>
              </a:spcBef>
              <a:buNone/>
            </a:pPr>
            <a:r>
              <a:rPr lang="en-US" sz="2000" dirty="0">
                <a:ln w="0"/>
                <a:latin typeface="Franklin Gothic Medium Cond" panose="020B0606030402020204" pitchFamily="34" charset="0"/>
              </a:rPr>
              <a:t>Population</a:t>
            </a:r>
            <a:endParaRPr lang="en-US" sz="2000" cap="none" spc="0" dirty="0">
              <a:ln w="0"/>
              <a:solidFill>
                <a:schemeClr val="tx1"/>
              </a:solidFill>
              <a:latin typeface="Franklin Gothic Medium Cond" panose="020B0606030402020204" pitchFamily="34" charset="0"/>
            </a:endParaRPr>
          </a:p>
        </p:txBody>
      </p:sp>
      <p:sp>
        <p:nvSpPr>
          <p:cNvPr id="11" name="Content Placeholder 9">
            <a:extLst>
              <a:ext uri="{FF2B5EF4-FFF2-40B4-BE49-F238E27FC236}">
                <a16:creationId xmlns:a16="http://schemas.microsoft.com/office/drawing/2014/main" xmlns="" id="{D00E866B-1F9F-48EC-ADD3-6AD1772D7E54}"/>
              </a:ext>
            </a:extLst>
          </p:cNvPr>
          <p:cNvSpPr txBox="1">
            <a:spLocks/>
          </p:cNvSpPr>
          <p:nvPr/>
        </p:nvSpPr>
        <p:spPr bwMode="auto">
          <a:xfrm>
            <a:off x="6979588" y="5100116"/>
            <a:ext cx="210134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2000" dirty="0">
                <a:ln w="0"/>
                <a:latin typeface="Franklin Gothic Medium Cond" panose="020B0606030402020204" pitchFamily="34" charset="0"/>
              </a:rPr>
              <a:t>FY 2001 Master List </a:t>
            </a:r>
          </a:p>
          <a:p>
            <a:pPr marL="0" indent="0" algn="ctr">
              <a:lnSpc>
                <a:spcPct val="100000"/>
              </a:lnSpc>
              <a:spcBef>
                <a:spcPts val="0"/>
              </a:spcBef>
              <a:buFont typeface="Arial" panose="020B0604020202020204" pitchFamily="34" charset="0"/>
              <a:buNone/>
            </a:pPr>
            <a:r>
              <a:rPr lang="en-US" sz="2000" dirty="0">
                <a:ln w="0"/>
                <a:latin typeface="Franklin Gothic Medium Cond" panose="020B0606030402020204" pitchFamily="34" charset="0"/>
              </a:rPr>
              <a:t>of Land Area</a:t>
            </a:r>
          </a:p>
        </p:txBody>
      </p:sp>
    </p:spTree>
    <p:extLst>
      <p:ext uri="{BB962C8B-B14F-4D97-AF65-F5344CB8AC3E}">
        <p14:creationId xmlns:p14="http://schemas.microsoft.com/office/powerpoint/2010/main" val="365050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build="p"/>
      <p:bldP spid="11" grpId="0"/>
    </p:bld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540D8C3C-6735-4138-8D51-663ABCC715A4}" vid="{B4AA85DC-7401-4B69-BE08-3AB76B008786}"/>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3902</TotalTime>
  <Words>4225</Words>
  <Application>Microsoft Office PowerPoint</Application>
  <PresentationFormat>Widescreen</PresentationFormat>
  <Paragraphs>645</Paragraphs>
  <Slides>70</Slides>
  <Notes>69</Notes>
  <HiddenSlides>0</HiddenSlides>
  <MMClips>0</MMClips>
  <ScaleCrop>false</ScaleCrop>
  <HeadingPairs>
    <vt:vector size="6" baseType="variant">
      <vt:variant>
        <vt:lpstr>Fonts Used</vt:lpstr>
      </vt:variant>
      <vt:variant>
        <vt:i4>25</vt:i4>
      </vt:variant>
      <vt:variant>
        <vt:lpstr>Theme</vt:lpstr>
      </vt:variant>
      <vt:variant>
        <vt:i4>3</vt:i4>
      </vt:variant>
      <vt:variant>
        <vt:lpstr>Slide Titles</vt:lpstr>
      </vt:variant>
      <vt:variant>
        <vt:i4>70</vt:i4>
      </vt:variant>
    </vt:vector>
  </HeadingPairs>
  <TitlesOfParts>
    <vt:vector size="98" baseType="lpstr">
      <vt:lpstr>MS PGothic</vt:lpstr>
      <vt:lpstr>Adobe Gothic Std B</vt:lpstr>
      <vt:lpstr>Arial</vt:lpstr>
      <vt:lpstr>Book Antiqua</vt:lpstr>
      <vt:lpstr>Calibri</vt:lpstr>
      <vt:lpstr>Calibri Light</vt:lpstr>
      <vt:lpstr>Cambria Math</vt:lpstr>
      <vt:lpstr>Century Gothic</vt:lpstr>
      <vt:lpstr>Courier New</vt:lpstr>
      <vt:lpstr>Edwardian Script ITC</vt:lpstr>
      <vt:lpstr>Eras Light ITC</vt:lpstr>
      <vt:lpstr>Franklin Gothic Book</vt:lpstr>
      <vt:lpstr>Franklin Gothic Demi Cond</vt:lpstr>
      <vt:lpstr>Franklin Gothic Medium Cond</vt:lpstr>
      <vt:lpstr>Helvetica</vt:lpstr>
      <vt:lpstr>Libre Franklin</vt:lpstr>
      <vt:lpstr>Montserrat</vt:lpstr>
      <vt:lpstr>Montserrat Medium</vt:lpstr>
      <vt:lpstr>Montserrat SemiBold</vt:lpstr>
      <vt:lpstr>Quattrocento Sans</vt:lpstr>
      <vt:lpstr>Segoe UI Light</vt:lpstr>
      <vt:lpstr>Tahoma</vt:lpstr>
      <vt:lpstr>Times New Roman</vt:lpstr>
      <vt:lpstr>Wingdings</vt:lpstr>
      <vt:lpstr>XQNLR W+ Minion Pro</vt:lpstr>
      <vt:lpstr>Theme1</vt:lpstr>
      <vt:lpstr>Custom Design</vt:lpstr>
      <vt:lpstr>2_Custom Design</vt:lpstr>
      <vt:lpstr>DBM  UPDATES</vt:lpstr>
      <vt:lpstr>PowerPoint Presentation</vt:lpstr>
      <vt:lpstr>DRAFT LOCAL BUDGET MEMORANDUM  RE: FY 2023 NATIONAL TAX ALLOTMENT SHARES  OF LGUs</vt:lpstr>
      <vt:lpstr>PowerPoint Presentation</vt:lpstr>
      <vt:lpstr>PowerPoint Presentation</vt:lpstr>
      <vt:lpstr>PowerPoint Presentation</vt:lpstr>
      <vt:lpstr>PowerPoint Presentation</vt:lpstr>
      <vt:lpstr>PowerPoint Presentation</vt:lpstr>
      <vt:lpstr>PowerPoint Presentation</vt:lpstr>
      <vt:lpstr>SALIENT FEATURES OF LOCAL BUDGET MEMORANDUM  RE: FY 2023 NATIONAL TAX ALLOTMENT SHARES OF LGUs</vt:lpstr>
      <vt:lpstr>PowerPoint Presentation</vt:lpstr>
      <vt:lpstr>PowerPoint Presentation</vt:lpstr>
      <vt:lpstr>PowerPoint Presentation</vt:lpstr>
      <vt:lpstr>PowerPoint Presentation</vt:lpstr>
      <vt:lpstr>PowerPoint Presentation</vt:lpstr>
      <vt:lpstr>GUIDELINES ON THE IMPLEMENTATION OF  PS LIMITATION ON LOCAL GOVERNMENT BUDGETS AND DETERMINATION OF WAIVED PS ITEMS PURSUANT TO SECTION 93 OF THE GENERAL PROVISIONS OF  THE FY 2022 GENERAL APPROPRIATIONS ACT, REPUBLIC ACT NO. 11639, AND YEARS THEREAFTER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 ACT STRENGTHENING THE SANGGUNIANG KABATAAN, INSTITUTIONALIZING ADDITIONAL REFORMS TO REVITALIZE YOUTH PARTICIPATION IN LOCAL GOVERNANCE AND BY PROVIDING HONORARIUM, OTHER BENEFITS, AND PRIVILEGES, AMENDING FOR THE PURPOSE CERTAIN SECTIONS OF REPUBLIC ACT NO. 10742, OTHERWISE KNOWN AS THE “SANGGUNIANG KABATAAN REFORM ACT OF 2015”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GUIDELINES ON THE RELEASE AND  UTILIZATION OF THE LOCAL GOVERNMENT SUPPORT FUND – GROWTH EQUITY FUND UNDER THE FY 2022 GENERAL APPROPRIATIONS ACT, RA NO. 11639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FY 2022 LGSF Components</dc:title>
  <dc:creator>Emma Francisco</dc:creator>
  <cp:keywords>LGSF PPT</cp:keywords>
  <cp:lastModifiedBy>John Aries S. Macaspac</cp:lastModifiedBy>
  <cp:revision>237</cp:revision>
  <dcterms:created xsi:type="dcterms:W3CDTF">2021-01-18T06:12:22Z</dcterms:created>
  <dcterms:modified xsi:type="dcterms:W3CDTF">2022-05-25T03:44:58Z</dcterms:modified>
</cp:coreProperties>
</file>